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1148000" cy="19202400"/>
  <p:notesSz cx="6858000" cy="9144000"/>
  <p:defaultText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F682"/>
    <a:srgbClr val="2AA80C"/>
    <a:srgbClr val="3728FC"/>
    <a:srgbClr val="1403ED"/>
    <a:srgbClr val="00602B"/>
    <a:srgbClr val="BC1814"/>
    <a:srgbClr val="B00000"/>
    <a:srgbClr val="D840D8"/>
    <a:srgbClr val="B091E7"/>
    <a:srgbClr val="632CC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6303" autoAdjust="0"/>
  </p:normalViewPr>
  <p:slideViewPr>
    <p:cSldViewPr>
      <p:cViewPr>
        <p:scale>
          <a:sx n="20" d="100"/>
          <a:sy n="20" d="100"/>
        </p:scale>
        <p:origin x="-870" y="-444"/>
      </p:cViewPr>
      <p:guideLst>
        <p:guide orient="horz" pos="6048"/>
        <p:guide pos="12960"/>
      </p:guideLst>
    </p:cSldViewPr>
  </p:slideViewPr>
  <p:notesTextViewPr>
    <p:cViewPr>
      <p:scale>
        <a:sx n="100" d="100"/>
        <a:sy n="100" d="100"/>
      </p:scale>
      <p:origin x="0" y="48"/>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5965191"/>
            <a:ext cx="34975800" cy="4116070"/>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0881360"/>
            <a:ext cx="28803600" cy="490728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196475" y="4920616"/>
            <a:ext cx="44441267" cy="1048619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872666" y="4920616"/>
            <a:ext cx="132638008" cy="1048619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0408" y="12339321"/>
            <a:ext cx="34975800" cy="381381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250408" y="8138798"/>
            <a:ext cx="34975800" cy="4200524"/>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872666" y="28674697"/>
            <a:ext cx="88539638" cy="81107914"/>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9098102" y="28674697"/>
            <a:ext cx="88539638" cy="81107914"/>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57400" y="768986"/>
            <a:ext cx="37033200" cy="3200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2" y="4298317"/>
            <a:ext cx="18180845" cy="179133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057402" y="6089651"/>
            <a:ext cx="18180845" cy="1106360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6" y="4298317"/>
            <a:ext cx="18187988" cy="1791334"/>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0902616" y="6089651"/>
            <a:ext cx="18187988" cy="11063606"/>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3" y="764540"/>
            <a:ext cx="13537408" cy="325374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6087725" y="764542"/>
            <a:ext cx="23002875" cy="16388716"/>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3" y="4018282"/>
            <a:ext cx="13537408" cy="13134976"/>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5295" y="13441681"/>
            <a:ext cx="24688800" cy="1586866"/>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065295" y="1715770"/>
            <a:ext cx="24688800" cy="11521440"/>
          </a:xfrm>
        </p:spPr>
        <p:txBody>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endParaRPr lang="en-US"/>
          </a:p>
        </p:txBody>
      </p:sp>
      <p:sp>
        <p:nvSpPr>
          <p:cNvPr id="4" name="Text Placeholder 3"/>
          <p:cNvSpPr>
            <a:spLocks noGrp="1"/>
          </p:cNvSpPr>
          <p:nvPr>
            <p:ph type="body" sz="half" idx="2"/>
          </p:nvPr>
        </p:nvSpPr>
        <p:spPr>
          <a:xfrm>
            <a:off x="8065295" y="15028547"/>
            <a:ext cx="24688800" cy="2253614"/>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DAA57-C62B-4738-8356-CD6E79A606E6}" type="datetimeFigureOut">
              <a:rPr lang="en-US" smtClean="0"/>
              <a:pPr/>
              <a:t>10/28/2009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45440D-8784-4DF5-9B64-881A1E195C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gs>
            <a:gs pos="0">
              <a:srgbClr val="FF0000"/>
            </a:gs>
            <a:gs pos="0">
              <a:srgbClr val="FF66CC"/>
            </a:gs>
            <a:gs pos="50000">
              <a:schemeClr val="accent5">
                <a:lumMod val="75000"/>
              </a:schemeClr>
            </a:gs>
            <a:gs pos="100000">
              <a:srgbClr val="156B13"/>
            </a:gs>
          </a:gsLst>
          <a:lin ang="5400000" scaled="0"/>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400" y="768986"/>
            <a:ext cx="37033200" cy="3200400"/>
          </a:xfrm>
          <a:prstGeom prst="rect">
            <a:avLst/>
          </a:prstGeom>
        </p:spPr>
        <p:txBody>
          <a:bodyPr vert="horz" lIns="501612" tIns="250806" rIns="501612" bIns="25080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057400" y="4480562"/>
            <a:ext cx="37033200" cy="12672696"/>
          </a:xfrm>
          <a:prstGeom prst="rect">
            <a:avLst/>
          </a:prstGeom>
        </p:spPr>
        <p:txBody>
          <a:bodyPr vert="horz" lIns="501612" tIns="250806" rIns="501612" bIns="25080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057400" y="17797781"/>
            <a:ext cx="9601200" cy="1022350"/>
          </a:xfrm>
          <a:prstGeom prst="rect">
            <a:avLst/>
          </a:prstGeom>
        </p:spPr>
        <p:txBody>
          <a:bodyPr vert="horz" lIns="501612" tIns="250806" rIns="501612" bIns="250806" rtlCol="0" anchor="ctr"/>
          <a:lstStyle>
            <a:lvl1pPr algn="l">
              <a:defRPr sz="6600">
                <a:solidFill>
                  <a:schemeClr val="tx1">
                    <a:tint val="75000"/>
                  </a:schemeClr>
                </a:solidFill>
              </a:defRPr>
            </a:lvl1pPr>
          </a:lstStyle>
          <a:p>
            <a:fld id="{61BDAA57-C62B-4738-8356-CD6E79A606E6}" type="datetimeFigureOut">
              <a:rPr lang="en-US" smtClean="0"/>
              <a:pPr/>
              <a:t>10/28/2009</a:t>
            </a:fld>
            <a:endParaRPr lang="en-US"/>
          </a:p>
        </p:txBody>
      </p:sp>
      <p:sp>
        <p:nvSpPr>
          <p:cNvPr id="5" name="Footer Placeholder 4"/>
          <p:cNvSpPr>
            <a:spLocks noGrp="1"/>
          </p:cNvSpPr>
          <p:nvPr>
            <p:ph type="ftr" sz="quarter" idx="3"/>
          </p:nvPr>
        </p:nvSpPr>
        <p:spPr>
          <a:xfrm>
            <a:off x="14058900" y="17797781"/>
            <a:ext cx="13030200" cy="1022350"/>
          </a:xfrm>
          <a:prstGeom prst="rect">
            <a:avLst/>
          </a:prstGeom>
        </p:spPr>
        <p:txBody>
          <a:bodyPr vert="horz" lIns="501612" tIns="250806" rIns="501612" bIns="250806" rtlCol="0" anchor="ctr"/>
          <a:lstStyle>
            <a:lvl1pPr algn="ctr">
              <a:defRPr sz="6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9489400" y="17797781"/>
            <a:ext cx="9601200" cy="1022350"/>
          </a:xfrm>
          <a:prstGeom prst="rect">
            <a:avLst/>
          </a:prstGeom>
        </p:spPr>
        <p:txBody>
          <a:bodyPr vert="horz" lIns="501612" tIns="250806" rIns="501612" bIns="250806" rtlCol="0" anchor="ctr"/>
          <a:lstStyle>
            <a:lvl1pPr algn="r">
              <a:defRPr sz="6600">
                <a:solidFill>
                  <a:schemeClr val="tx1">
                    <a:tint val="75000"/>
                  </a:schemeClr>
                </a:solidFill>
              </a:defRPr>
            </a:lvl1pPr>
          </a:lstStyle>
          <a:p>
            <a:fld id="{EC45440D-8784-4DF5-9B64-881A1E195C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16124" rtl="0" eaLnBrk="1" latinLnBrk="0" hangingPunct="1">
        <a:spcBef>
          <a:spcPct val="0"/>
        </a:spcBef>
        <a:buNone/>
        <a:defRPr sz="24100" kern="1200">
          <a:solidFill>
            <a:schemeClr val="tx1"/>
          </a:solidFill>
          <a:latin typeface="+mj-lt"/>
          <a:ea typeface="+mj-ea"/>
          <a:cs typeface="+mj-cs"/>
        </a:defRPr>
      </a:lvl1pPr>
    </p:titleStyle>
    <p:bodyStyle>
      <a:lvl1pPr marL="1881047" indent="-1881047" algn="l" defTabSz="5016124" rtl="0" eaLnBrk="1" latinLnBrk="0" hangingPunct="1">
        <a:spcBef>
          <a:spcPct val="20000"/>
        </a:spcBef>
        <a:buFont typeface="Arial" pitchFamily="34" charset="0"/>
        <a:buChar char="•"/>
        <a:defRPr sz="17600" kern="1200">
          <a:solidFill>
            <a:schemeClr val="tx1"/>
          </a:solidFill>
          <a:latin typeface="+mn-lt"/>
          <a:ea typeface="+mn-ea"/>
          <a:cs typeface="+mn-cs"/>
        </a:defRPr>
      </a:lvl1pPr>
      <a:lvl2pPr marL="4075601" indent="-1567539" algn="l" defTabSz="5016124" rtl="0" eaLnBrk="1" latinLnBrk="0" hangingPunct="1">
        <a:spcBef>
          <a:spcPct val="20000"/>
        </a:spcBef>
        <a:buFont typeface="Arial" pitchFamily="34" charset="0"/>
        <a:buChar char="–"/>
        <a:defRPr sz="15400" kern="1200">
          <a:solidFill>
            <a:schemeClr val="tx1"/>
          </a:solidFill>
          <a:latin typeface="+mn-lt"/>
          <a:ea typeface="+mn-ea"/>
          <a:cs typeface="+mn-cs"/>
        </a:defRPr>
      </a:lvl2pPr>
      <a:lvl3pPr marL="6270155" indent="-1254031" algn="l" defTabSz="5016124" rtl="0" eaLnBrk="1" latinLnBrk="0" hangingPunct="1">
        <a:spcBef>
          <a:spcPct val="20000"/>
        </a:spcBef>
        <a:buFont typeface="Arial" pitchFamily="34" charset="0"/>
        <a:buChar char="•"/>
        <a:defRPr sz="13200" kern="1200">
          <a:solidFill>
            <a:schemeClr val="tx1"/>
          </a:solidFill>
          <a:latin typeface="+mn-lt"/>
          <a:ea typeface="+mn-ea"/>
          <a:cs typeface="+mn-cs"/>
        </a:defRPr>
      </a:lvl3pPr>
      <a:lvl4pPr marL="877821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4pPr>
      <a:lvl5pPr marL="11286279"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5pPr>
      <a:lvl6pPr marL="13794341"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6pPr>
      <a:lvl7pPr marL="16302403"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7pPr>
      <a:lvl8pPr marL="18810465"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8pPr>
      <a:lvl9pPr marL="21318527" indent="-1254031" algn="l" defTabSz="5016124" rtl="0" eaLnBrk="1" latinLnBrk="0" hangingPunct="1">
        <a:spcBef>
          <a:spcPct val="20000"/>
        </a:spcBef>
        <a:buFont typeface="Arial" pitchFamily="34" charset="0"/>
        <a:buChar char="•"/>
        <a:defRPr sz="11000" kern="1200">
          <a:solidFill>
            <a:schemeClr val="tx1"/>
          </a:solidFill>
          <a:latin typeface="+mn-lt"/>
          <a:ea typeface="+mn-ea"/>
          <a:cs typeface="+mn-cs"/>
        </a:defRPr>
      </a:lvl9pPr>
    </p:bodyStyle>
    <p:otherStyle>
      <a:defPPr>
        <a:defRPr lang="en-US"/>
      </a:defPPr>
      <a:lvl1pPr marL="0" algn="l" defTabSz="5016124" rtl="0" eaLnBrk="1" latinLnBrk="0" hangingPunct="1">
        <a:defRPr sz="9900" kern="1200">
          <a:solidFill>
            <a:schemeClr val="tx1"/>
          </a:solidFill>
          <a:latin typeface="+mn-lt"/>
          <a:ea typeface="+mn-ea"/>
          <a:cs typeface="+mn-cs"/>
        </a:defRPr>
      </a:lvl1pPr>
      <a:lvl2pPr marL="2508062" algn="l" defTabSz="5016124" rtl="0" eaLnBrk="1" latinLnBrk="0" hangingPunct="1">
        <a:defRPr sz="9900" kern="1200">
          <a:solidFill>
            <a:schemeClr val="tx1"/>
          </a:solidFill>
          <a:latin typeface="+mn-lt"/>
          <a:ea typeface="+mn-ea"/>
          <a:cs typeface="+mn-cs"/>
        </a:defRPr>
      </a:lvl2pPr>
      <a:lvl3pPr marL="5016124" algn="l" defTabSz="5016124" rtl="0" eaLnBrk="1" latinLnBrk="0" hangingPunct="1">
        <a:defRPr sz="9900" kern="1200">
          <a:solidFill>
            <a:schemeClr val="tx1"/>
          </a:solidFill>
          <a:latin typeface="+mn-lt"/>
          <a:ea typeface="+mn-ea"/>
          <a:cs typeface="+mn-cs"/>
        </a:defRPr>
      </a:lvl3pPr>
      <a:lvl4pPr marL="7524186" algn="l" defTabSz="5016124" rtl="0" eaLnBrk="1" latinLnBrk="0" hangingPunct="1">
        <a:defRPr sz="9900" kern="1200">
          <a:solidFill>
            <a:schemeClr val="tx1"/>
          </a:solidFill>
          <a:latin typeface="+mn-lt"/>
          <a:ea typeface="+mn-ea"/>
          <a:cs typeface="+mn-cs"/>
        </a:defRPr>
      </a:lvl4pPr>
      <a:lvl5pPr marL="10032248" algn="l" defTabSz="5016124" rtl="0" eaLnBrk="1" latinLnBrk="0" hangingPunct="1">
        <a:defRPr sz="9900" kern="1200">
          <a:solidFill>
            <a:schemeClr val="tx1"/>
          </a:solidFill>
          <a:latin typeface="+mn-lt"/>
          <a:ea typeface="+mn-ea"/>
          <a:cs typeface="+mn-cs"/>
        </a:defRPr>
      </a:lvl5pPr>
      <a:lvl6pPr marL="12540310" algn="l" defTabSz="5016124" rtl="0" eaLnBrk="1" latinLnBrk="0" hangingPunct="1">
        <a:defRPr sz="9900" kern="1200">
          <a:solidFill>
            <a:schemeClr val="tx1"/>
          </a:solidFill>
          <a:latin typeface="+mn-lt"/>
          <a:ea typeface="+mn-ea"/>
          <a:cs typeface="+mn-cs"/>
        </a:defRPr>
      </a:lvl6pPr>
      <a:lvl7pPr marL="15048372" algn="l" defTabSz="5016124" rtl="0" eaLnBrk="1" latinLnBrk="0" hangingPunct="1">
        <a:defRPr sz="9900" kern="1200">
          <a:solidFill>
            <a:schemeClr val="tx1"/>
          </a:solidFill>
          <a:latin typeface="+mn-lt"/>
          <a:ea typeface="+mn-ea"/>
          <a:cs typeface="+mn-cs"/>
        </a:defRPr>
      </a:lvl7pPr>
      <a:lvl8pPr marL="17556434" algn="l" defTabSz="5016124" rtl="0" eaLnBrk="1" latinLnBrk="0" hangingPunct="1">
        <a:defRPr sz="9900" kern="1200">
          <a:solidFill>
            <a:schemeClr val="tx1"/>
          </a:solidFill>
          <a:latin typeface="+mn-lt"/>
          <a:ea typeface="+mn-ea"/>
          <a:cs typeface="+mn-cs"/>
        </a:defRPr>
      </a:lvl8pPr>
      <a:lvl9pPr marL="20064496" algn="l" defTabSz="5016124"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28600" y="3388816"/>
            <a:ext cx="16154400" cy="4154984"/>
          </a:xfrm>
          <a:prstGeom prst="rect">
            <a:avLst/>
          </a:prstGeom>
          <a:noFill/>
        </p:spPr>
        <p:txBody>
          <a:bodyPr wrap="square" rtlCol="0">
            <a:spAutoFit/>
          </a:bodyPr>
          <a:lstStyle/>
          <a:p>
            <a:pPr algn="just"/>
            <a:r>
              <a:rPr lang="en-US" sz="2400" b="1" dirty="0" smtClean="0"/>
              <a:t>With the rise of the energy crisis, much attention is being paid to biofuel crop. Switchgrass (</a:t>
            </a:r>
            <a:r>
              <a:rPr lang="en-US" sz="2400" b="1" i="1" dirty="0" smtClean="0"/>
              <a:t>Panicum virgatum</a:t>
            </a:r>
            <a:r>
              <a:rPr lang="en-US" sz="2400" b="1" dirty="0" smtClean="0"/>
              <a:t>) is one of the prospective plants for cellulosic ethanol production. One of the challenges is to lower the production costs and improve the biomass yield in a sustainable way. This can be done by managing nutrient removal during harvest. The overall objective of the current research is to study nutrient partitioning in switchgrass during the year and therefore determine the best time to harvest the biomass in order to minimize nutrient removal and sustain the biofuel production system. The maximum feedstock yield was obtained in October (21.9 Mg/ha); while a slight loss of biomass was encountered from October to November due to the fall of seed and the wind that cut some dried leaves off the plants. A dramatic change in nutrient accumulation was observed with time. For instance, N accumulation in the aboveground biomass decreased more than 4 times from July to November. The least decrease was observed with the micronutrients.  We are actually analyzing why some nutrients content decreased and where they went in order to determine the best harvest time. More than 7500 liters/ha  of ethanol can be produced from switchgrass biomass in a sustainable way. </a:t>
            </a:r>
            <a:endParaRPr lang="en-US" sz="2400" b="1" dirty="0"/>
          </a:p>
        </p:txBody>
      </p:sp>
      <p:sp>
        <p:nvSpPr>
          <p:cNvPr id="48" name="TextBox 47"/>
          <p:cNvSpPr txBox="1"/>
          <p:nvPr/>
        </p:nvSpPr>
        <p:spPr>
          <a:xfrm>
            <a:off x="304800" y="7543800"/>
            <a:ext cx="40462200" cy="553998"/>
          </a:xfrm>
          <a:prstGeom prst="rect">
            <a:avLst/>
          </a:prstGeom>
          <a:solidFill>
            <a:srgbClr val="B00000"/>
          </a:solidFill>
        </p:spPr>
        <p:txBody>
          <a:bodyPr wrap="square" rtlCol="0">
            <a:spAutoFit/>
          </a:bodyPr>
          <a:lstStyle/>
          <a:p>
            <a:pPr algn="ctr"/>
            <a:r>
              <a:rPr lang="en-US" sz="3000" b="1" cap="all" dirty="0" smtClean="0">
                <a:solidFill>
                  <a:srgbClr val="FFFF00"/>
                </a:solidFill>
              </a:rPr>
              <a:t>Results</a:t>
            </a:r>
            <a:endParaRPr lang="en-US" sz="3000" dirty="0">
              <a:solidFill>
                <a:srgbClr val="FFFF00"/>
              </a:solidFill>
            </a:endParaRPr>
          </a:p>
        </p:txBody>
      </p:sp>
      <p:sp>
        <p:nvSpPr>
          <p:cNvPr id="59" name="TextBox 58"/>
          <p:cNvSpPr txBox="1"/>
          <p:nvPr/>
        </p:nvSpPr>
        <p:spPr>
          <a:xfrm>
            <a:off x="32461199" y="17838003"/>
            <a:ext cx="8305801" cy="830997"/>
          </a:xfrm>
          <a:prstGeom prst="rect">
            <a:avLst/>
          </a:prstGeom>
          <a:noFill/>
        </p:spPr>
        <p:txBody>
          <a:bodyPr wrap="square" rtlCol="0">
            <a:spAutoFit/>
          </a:bodyPr>
          <a:lstStyle/>
          <a:p>
            <a:pPr algn="just"/>
            <a:r>
              <a:rPr lang="en-US" sz="2400" b="1" dirty="0" smtClean="0"/>
              <a:t>Thanks to the Missouri </a:t>
            </a:r>
            <a:r>
              <a:rPr lang="en-US" sz="2400" b="1" dirty="0"/>
              <a:t>Life Science Research Board and to </a:t>
            </a:r>
            <a:r>
              <a:rPr lang="en-US" sz="2400" b="1" dirty="0" smtClean="0"/>
              <a:t>the Missouri </a:t>
            </a:r>
            <a:r>
              <a:rPr lang="en-US" sz="2400" b="1" dirty="0"/>
              <a:t>Fertilizer and Ag Lime Board for funding this research</a:t>
            </a:r>
            <a:r>
              <a:rPr lang="en-US" sz="2100" b="1" dirty="0" smtClean="0"/>
              <a:t>.</a:t>
            </a:r>
            <a:endParaRPr lang="en-US" sz="2100" dirty="0"/>
          </a:p>
        </p:txBody>
      </p:sp>
      <p:sp>
        <p:nvSpPr>
          <p:cNvPr id="67" name="TextBox 66"/>
          <p:cNvSpPr txBox="1"/>
          <p:nvPr/>
        </p:nvSpPr>
        <p:spPr>
          <a:xfrm>
            <a:off x="16840200" y="3352800"/>
            <a:ext cx="6705600" cy="4154984"/>
          </a:xfrm>
          <a:prstGeom prst="rect">
            <a:avLst/>
          </a:prstGeom>
          <a:noFill/>
        </p:spPr>
        <p:txBody>
          <a:bodyPr wrap="square" rtlCol="0">
            <a:spAutoFit/>
          </a:bodyPr>
          <a:lstStyle/>
          <a:p>
            <a:pPr algn="just"/>
            <a:r>
              <a:rPr lang="en-US" sz="2400" b="1" dirty="0" smtClean="0"/>
              <a:t>The </a:t>
            </a:r>
            <a:r>
              <a:rPr lang="en-US" sz="2400" b="1" dirty="0"/>
              <a:t>experiment was conducted on a 10 </a:t>
            </a:r>
            <a:r>
              <a:rPr lang="en-US" sz="2400" b="1" dirty="0" smtClean="0"/>
              <a:t>years </a:t>
            </a:r>
            <a:r>
              <a:rPr lang="en-US" sz="2400" b="1" dirty="0"/>
              <a:t>old switchgrass stand in Portageville (South Missouri). Four plots were delimited and at different time of the </a:t>
            </a:r>
            <a:r>
              <a:rPr lang="en-US" sz="2400" b="1" dirty="0" smtClean="0"/>
              <a:t>year, the </a:t>
            </a:r>
            <a:r>
              <a:rPr lang="en-US" sz="2400" b="1" dirty="0"/>
              <a:t>biomass was harvested within these </a:t>
            </a:r>
            <a:r>
              <a:rPr lang="en-US" sz="2400" b="1" dirty="0" smtClean="0"/>
              <a:t>plots (see pictures). </a:t>
            </a:r>
            <a:r>
              <a:rPr lang="en-US" sz="2400" b="1" dirty="0"/>
              <a:t>The </a:t>
            </a:r>
            <a:r>
              <a:rPr lang="en-US" sz="2400" b="1" dirty="0" smtClean="0"/>
              <a:t>aboveground  biomass </a:t>
            </a:r>
            <a:r>
              <a:rPr lang="en-US" sz="2400" b="1" dirty="0"/>
              <a:t>was separated into </a:t>
            </a:r>
            <a:r>
              <a:rPr lang="en-US" sz="2400" b="1" dirty="0" smtClean="0"/>
              <a:t>leaf</a:t>
            </a:r>
            <a:r>
              <a:rPr lang="en-US" sz="2400" b="1" dirty="0"/>
              <a:t>, stem, </a:t>
            </a:r>
            <a:r>
              <a:rPr lang="en-US" sz="2400" b="1" dirty="0" smtClean="0"/>
              <a:t> and head. Biomass samples were dried </a:t>
            </a:r>
            <a:r>
              <a:rPr lang="en-US" sz="2400" b="1" dirty="0"/>
              <a:t>in </a:t>
            </a:r>
            <a:r>
              <a:rPr lang="en-US" sz="2400" b="1" dirty="0" smtClean="0"/>
              <a:t>an oven</a:t>
            </a:r>
            <a:r>
              <a:rPr lang="en-US" sz="2400" b="1" dirty="0"/>
              <a:t>. </a:t>
            </a:r>
            <a:r>
              <a:rPr lang="en-US" sz="2400" b="1" dirty="0" smtClean="0"/>
              <a:t>Using  an atomic </a:t>
            </a:r>
            <a:r>
              <a:rPr lang="en-US" sz="2400" b="1" dirty="0"/>
              <a:t>mass spectrometer, nutrient content was determined in </a:t>
            </a:r>
            <a:r>
              <a:rPr lang="en-US" sz="2400" b="1" dirty="0" smtClean="0"/>
              <a:t>the biomass.  Nutrient </a:t>
            </a:r>
            <a:r>
              <a:rPr lang="en-US" sz="2400" b="1" dirty="0"/>
              <a:t>accumulation was determined by multiplying the biomass by the nutrient content. </a:t>
            </a:r>
          </a:p>
        </p:txBody>
      </p:sp>
      <p:sp>
        <p:nvSpPr>
          <p:cNvPr id="88" name="TextBox 87"/>
          <p:cNvSpPr txBox="1"/>
          <p:nvPr/>
        </p:nvSpPr>
        <p:spPr>
          <a:xfrm>
            <a:off x="23774400" y="17849671"/>
            <a:ext cx="8382000" cy="1200329"/>
          </a:xfrm>
          <a:prstGeom prst="rect">
            <a:avLst/>
          </a:prstGeom>
          <a:noFill/>
        </p:spPr>
        <p:txBody>
          <a:bodyPr wrap="square" rtlCol="0">
            <a:spAutoFit/>
          </a:bodyPr>
          <a:lstStyle/>
          <a:p>
            <a:pPr algn="just"/>
            <a:r>
              <a:rPr lang="en-US" sz="2400" b="1" dirty="0" smtClean="0"/>
              <a:t>RAEL </a:t>
            </a:r>
            <a:r>
              <a:rPr lang="en-US" sz="2400" b="1" dirty="0"/>
              <a:t>(2007) Renewable and Applicable Energy Laboratory. Energy and Resources Group Biofuel Analysis Meta-Model (</a:t>
            </a:r>
            <a:r>
              <a:rPr lang="en-US" sz="2400" b="1" dirty="0" smtClean="0"/>
              <a:t>Univ. </a:t>
            </a:r>
            <a:r>
              <a:rPr lang="en-US" sz="2400" b="1" dirty="0"/>
              <a:t>of California, Berkeley, CA</a:t>
            </a:r>
            <a:r>
              <a:rPr lang="en-US" sz="2400" b="1" dirty="0" smtClean="0"/>
              <a:t>).</a:t>
            </a:r>
            <a:endParaRPr lang="en-US" sz="2400" b="1" dirty="0"/>
          </a:p>
        </p:txBody>
      </p:sp>
      <p:pic>
        <p:nvPicPr>
          <p:cNvPr id="11270" name="Picture 6" descr="IMG_3683"/>
          <p:cNvPicPr>
            <a:picLocks noChangeAspect="1" noChangeArrowheads="1"/>
          </p:cNvPicPr>
          <p:nvPr/>
        </p:nvPicPr>
        <p:blipFill>
          <a:blip r:embed="rId2" cstate="print"/>
          <a:srcRect/>
          <a:stretch>
            <a:fillRect/>
          </a:stretch>
        </p:blipFill>
        <p:spPr bwMode="auto">
          <a:xfrm>
            <a:off x="23850600" y="3886200"/>
            <a:ext cx="4210792" cy="2819400"/>
          </a:xfrm>
          <a:prstGeom prst="rect">
            <a:avLst/>
          </a:prstGeom>
          <a:noFill/>
          <a:ln w="9525">
            <a:noFill/>
            <a:miter lim="800000"/>
            <a:headEnd/>
            <a:tailEnd/>
          </a:ln>
        </p:spPr>
      </p:pic>
      <p:pic>
        <p:nvPicPr>
          <p:cNvPr id="11271" name="Picture 7" descr="IMG_7086"/>
          <p:cNvPicPr>
            <a:picLocks noChangeAspect="1" noChangeArrowheads="1"/>
          </p:cNvPicPr>
          <p:nvPr/>
        </p:nvPicPr>
        <p:blipFill>
          <a:blip r:embed="rId3" cstate="print"/>
          <a:srcRect/>
          <a:stretch>
            <a:fillRect/>
          </a:stretch>
        </p:blipFill>
        <p:spPr bwMode="auto">
          <a:xfrm>
            <a:off x="28173692" y="3871546"/>
            <a:ext cx="4439908" cy="2834054"/>
          </a:xfrm>
          <a:prstGeom prst="rect">
            <a:avLst/>
          </a:prstGeom>
          <a:noFill/>
          <a:ln w="9525">
            <a:noFill/>
            <a:miter lim="800000"/>
            <a:headEnd/>
            <a:tailEnd/>
          </a:ln>
        </p:spPr>
      </p:pic>
      <p:pic>
        <p:nvPicPr>
          <p:cNvPr id="11272" name="Picture 8" descr="IMG_2483"/>
          <p:cNvPicPr>
            <a:picLocks noChangeAspect="1" noChangeArrowheads="1"/>
          </p:cNvPicPr>
          <p:nvPr/>
        </p:nvPicPr>
        <p:blipFill>
          <a:blip r:embed="rId4" cstate="print"/>
          <a:srcRect/>
          <a:stretch>
            <a:fillRect/>
          </a:stretch>
        </p:blipFill>
        <p:spPr bwMode="auto">
          <a:xfrm>
            <a:off x="32689801" y="3886199"/>
            <a:ext cx="3962399" cy="2819401"/>
          </a:xfrm>
          <a:prstGeom prst="rect">
            <a:avLst/>
          </a:prstGeom>
          <a:noFill/>
          <a:ln w="9525">
            <a:noFill/>
            <a:miter lim="800000"/>
            <a:headEnd/>
            <a:tailEnd/>
          </a:ln>
        </p:spPr>
      </p:pic>
      <p:pic>
        <p:nvPicPr>
          <p:cNvPr id="11273" name="Picture 9" descr="IMG_3483"/>
          <p:cNvPicPr>
            <a:picLocks noChangeAspect="1" noChangeArrowheads="1"/>
          </p:cNvPicPr>
          <p:nvPr/>
        </p:nvPicPr>
        <p:blipFill>
          <a:blip r:embed="rId5" cstate="print"/>
          <a:srcRect/>
          <a:stretch>
            <a:fillRect/>
          </a:stretch>
        </p:blipFill>
        <p:spPr bwMode="auto">
          <a:xfrm>
            <a:off x="36739248" y="3886200"/>
            <a:ext cx="4027752" cy="2819400"/>
          </a:xfrm>
          <a:prstGeom prst="rect">
            <a:avLst/>
          </a:prstGeom>
          <a:noFill/>
          <a:ln w="9525">
            <a:noFill/>
            <a:miter lim="800000"/>
            <a:headEnd/>
            <a:tailEnd/>
          </a:ln>
        </p:spPr>
      </p:pic>
      <p:sp>
        <p:nvSpPr>
          <p:cNvPr id="95" name="TextBox 94"/>
          <p:cNvSpPr txBox="1"/>
          <p:nvPr/>
        </p:nvSpPr>
        <p:spPr>
          <a:xfrm>
            <a:off x="304800" y="8153400"/>
            <a:ext cx="8686800" cy="1569660"/>
          </a:xfrm>
          <a:prstGeom prst="rect">
            <a:avLst/>
          </a:prstGeom>
          <a:noFill/>
        </p:spPr>
        <p:txBody>
          <a:bodyPr wrap="square" rtlCol="0">
            <a:spAutoFit/>
          </a:bodyPr>
          <a:lstStyle/>
          <a:p>
            <a:r>
              <a:rPr lang="en-US" sz="2400" b="1" dirty="0">
                <a:solidFill>
                  <a:schemeClr val="accent3">
                    <a:lumMod val="20000"/>
                    <a:lumOff val="80000"/>
                  </a:schemeClr>
                </a:solidFill>
              </a:rPr>
              <a:t>Water accumulation</a:t>
            </a:r>
            <a:r>
              <a:rPr lang="en-US" sz="2400" dirty="0">
                <a:solidFill>
                  <a:schemeClr val="accent3">
                    <a:lumMod val="20000"/>
                    <a:lumOff val="80000"/>
                  </a:schemeClr>
                </a:solidFill>
              </a:rPr>
              <a:t> </a:t>
            </a:r>
          </a:p>
          <a:p>
            <a:pPr algn="just"/>
            <a:r>
              <a:rPr lang="en-US" sz="2400" b="1" dirty="0"/>
              <a:t>The water accumulation in switchgrass biomass by the end of the fall is about </a:t>
            </a:r>
            <a:r>
              <a:rPr lang="en-US" sz="2400" b="1" dirty="0" smtClean="0"/>
              <a:t>one-fourth </a:t>
            </a:r>
            <a:r>
              <a:rPr lang="en-US" sz="2400" b="1" dirty="0"/>
              <a:t>that of the active vegetation stage (Fig </a:t>
            </a:r>
            <a:r>
              <a:rPr lang="en-US" sz="2400" b="1" dirty="0" smtClean="0"/>
              <a:t>1). The harvest date will affect the biomass drying cost and storage</a:t>
            </a:r>
            <a:r>
              <a:rPr lang="en-US" sz="2100" b="1" dirty="0" smtClean="0"/>
              <a:t>. </a:t>
            </a:r>
            <a:endParaRPr lang="en-US" sz="2100" b="1" dirty="0"/>
          </a:p>
        </p:txBody>
      </p:sp>
      <p:sp>
        <p:nvSpPr>
          <p:cNvPr id="98" name="TextBox 97"/>
          <p:cNvSpPr txBox="1"/>
          <p:nvPr/>
        </p:nvSpPr>
        <p:spPr>
          <a:xfrm>
            <a:off x="16840200" y="8153400"/>
            <a:ext cx="6629400" cy="2308324"/>
          </a:xfrm>
          <a:prstGeom prst="rect">
            <a:avLst/>
          </a:prstGeom>
          <a:noFill/>
        </p:spPr>
        <p:txBody>
          <a:bodyPr wrap="square" rtlCol="0">
            <a:spAutoFit/>
          </a:bodyPr>
          <a:lstStyle/>
          <a:p>
            <a:r>
              <a:rPr lang="en-US" sz="2400" b="1" dirty="0">
                <a:solidFill>
                  <a:schemeClr val="accent3">
                    <a:lumMod val="20000"/>
                    <a:lumOff val="80000"/>
                  </a:schemeClr>
                </a:solidFill>
              </a:rPr>
              <a:t>Biomass yield</a:t>
            </a:r>
          </a:p>
          <a:p>
            <a:pPr algn="just"/>
            <a:r>
              <a:rPr lang="en-US" sz="2400" b="1" dirty="0" smtClean="0"/>
              <a:t>The </a:t>
            </a:r>
            <a:r>
              <a:rPr lang="en-US" sz="2400" b="1" dirty="0"/>
              <a:t>maximum feedstock yield was obtained in October; while a slight loss of biomass was encountered </a:t>
            </a:r>
            <a:r>
              <a:rPr lang="en-US" sz="2400" b="1" dirty="0" smtClean="0"/>
              <a:t>in </a:t>
            </a:r>
            <a:r>
              <a:rPr lang="en-US" sz="2400" b="1" dirty="0"/>
              <a:t>November due to the fall of </a:t>
            </a:r>
            <a:r>
              <a:rPr lang="en-US" sz="2400" b="1" dirty="0" smtClean="0"/>
              <a:t>seeds </a:t>
            </a:r>
            <a:r>
              <a:rPr lang="en-US" sz="2400" b="1" dirty="0"/>
              <a:t>and the effect of the wind that cut some dried leaves off the plants (Fig </a:t>
            </a:r>
            <a:r>
              <a:rPr lang="en-US" sz="2400" b="1" dirty="0" smtClean="0"/>
              <a:t>2). </a:t>
            </a:r>
            <a:endParaRPr lang="en-US" sz="2400" b="1" dirty="0"/>
          </a:p>
        </p:txBody>
      </p:sp>
      <p:sp>
        <p:nvSpPr>
          <p:cNvPr id="100" name="TextBox 99"/>
          <p:cNvSpPr txBox="1"/>
          <p:nvPr/>
        </p:nvSpPr>
        <p:spPr>
          <a:xfrm>
            <a:off x="23774400" y="8077200"/>
            <a:ext cx="8305800" cy="9325630"/>
          </a:xfrm>
          <a:prstGeom prst="rect">
            <a:avLst/>
          </a:prstGeom>
          <a:noFill/>
        </p:spPr>
        <p:txBody>
          <a:bodyPr wrap="square" rtlCol="0">
            <a:spAutoFit/>
          </a:bodyPr>
          <a:lstStyle/>
          <a:p>
            <a:r>
              <a:rPr lang="en-US" sz="2400" b="1" dirty="0" smtClean="0">
                <a:solidFill>
                  <a:schemeClr val="accent3">
                    <a:lumMod val="20000"/>
                    <a:lumOff val="80000"/>
                  </a:schemeClr>
                </a:solidFill>
              </a:rPr>
              <a:t>Nutrient </a:t>
            </a:r>
            <a:r>
              <a:rPr lang="en-US" sz="2400" b="1" dirty="0">
                <a:solidFill>
                  <a:schemeClr val="accent3">
                    <a:lumMod val="20000"/>
                    <a:lumOff val="80000"/>
                  </a:schemeClr>
                </a:solidFill>
              </a:rPr>
              <a:t>accumulation</a:t>
            </a:r>
          </a:p>
          <a:p>
            <a:pPr algn="just"/>
            <a:r>
              <a:rPr lang="en-US" sz="2400" b="1" dirty="0"/>
              <a:t>As far as the nutrient accumulation is concerned, a dramatic change is observed with time. </a:t>
            </a:r>
            <a:r>
              <a:rPr lang="en-US" sz="2400" b="1" dirty="0" smtClean="0"/>
              <a:t>For instance, N accumulation in the biomass in July was more than 4 times that of November (Fig 3). In </a:t>
            </a:r>
            <a:r>
              <a:rPr lang="en-US" sz="2400" b="1" dirty="0"/>
              <a:t>general, the accumulation of </a:t>
            </a:r>
            <a:r>
              <a:rPr lang="en-US" sz="2400" b="1" dirty="0" smtClean="0"/>
              <a:t>most micronutrients was almost constant after July (Fig 4 and 5). One possible explanation is that the N in the aboveground biomass translocated to the soil as switchgrass matures. Another possibility is that N went into the air when switchgrass was senescing or it may have leached out of the leaves by rain.  Depending on the place where the N went, the proper date of harvest that will be assigned to maximize biomass yield and reduce nutrients removal will differ. I am still working on the data that will allow me to determine that date. For instance, if the bulk of the N returned to the soil, November seems to be  the best time to harvest in order to maximize the yield and minimize nutrient removal. By doing so, farmers can save on fertilizer application. Also, in November, the water accumulation in the biomass is lower and therefore can reduce the cost of biomass drying. In addition, the low N content of the biomass at that time can have a positive impact on the industrial biomass processing. However, if the bulk of the N went into the air, it would be better to harvest the biomass sooner in order to reduce a possible negative impact of nitrous oxide that can be formed. </a:t>
            </a:r>
            <a:endParaRPr lang="en-US" sz="2400" b="1" dirty="0"/>
          </a:p>
        </p:txBody>
      </p:sp>
      <p:sp>
        <p:nvSpPr>
          <p:cNvPr id="105" name="TextBox 104"/>
          <p:cNvSpPr txBox="1"/>
          <p:nvPr/>
        </p:nvSpPr>
        <p:spPr>
          <a:xfrm>
            <a:off x="9296400" y="13717012"/>
            <a:ext cx="7086600" cy="3046988"/>
          </a:xfrm>
          <a:prstGeom prst="rect">
            <a:avLst/>
          </a:prstGeom>
          <a:noFill/>
        </p:spPr>
        <p:txBody>
          <a:bodyPr wrap="square" rtlCol="0">
            <a:spAutoFit/>
          </a:bodyPr>
          <a:lstStyle/>
          <a:p>
            <a:r>
              <a:rPr lang="en-US" sz="2400" b="1" dirty="0">
                <a:solidFill>
                  <a:schemeClr val="accent3">
                    <a:lumMod val="20000"/>
                    <a:lumOff val="80000"/>
                  </a:schemeClr>
                </a:solidFill>
              </a:rPr>
              <a:t>Biofuel yield</a:t>
            </a:r>
          </a:p>
          <a:p>
            <a:pPr algn="just"/>
            <a:r>
              <a:rPr lang="en-US" sz="2400" b="1" dirty="0"/>
              <a:t>Based on the 2007 </a:t>
            </a:r>
            <a:r>
              <a:rPr lang="en-US" sz="2400" b="1" dirty="0" smtClean="0"/>
              <a:t>estimate of </a:t>
            </a:r>
            <a:r>
              <a:rPr lang="en-US" sz="2400" b="1" dirty="0"/>
              <a:t>the Renewable and Applicable Energy Laboratory (RAEL, 2007), switchgrass can yield 0.38 liter ethanol/kg biomass. Considering this ratio and the biomass yield obtained in the present study, more than 7500 liters/ha  of ethanol can be produced from switchgrass biomass (</a:t>
            </a:r>
            <a:r>
              <a:rPr lang="en-US" sz="2400" b="1" dirty="0" smtClean="0"/>
              <a:t>Fig 6) </a:t>
            </a:r>
            <a:r>
              <a:rPr lang="en-US" sz="2400" b="1" dirty="0"/>
              <a:t>in a </a:t>
            </a:r>
            <a:r>
              <a:rPr lang="en-US" sz="2400" b="1" dirty="0" smtClean="0"/>
              <a:t>sustainable way</a:t>
            </a:r>
            <a:r>
              <a:rPr lang="en-US" sz="2100" b="1" dirty="0" smtClean="0"/>
              <a:t>.</a:t>
            </a:r>
            <a:endParaRPr lang="en-US" sz="2100" dirty="0"/>
          </a:p>
        </p:txBody>
      </p:sp>
      <p:sp>
        <p:nvSpPr>
          <p:cNvPr id="107" name="TextBox 106"/>
          <p:cNvSpPr txBox="1"/>
          <p:nvPr/>
        </p:nvSpPr>
        <p:spPr>
          <a:xfrm>
            <a:off x="23850600" y="6853535"/>
            <a:ext cx="4191000" cy="461665"/>
          </a:xfrm>
          <a:prstGeom prst="rect">
            <a:avLst/>
          </a:prstGeom>
          <a:noFill/>
        </p:spPr>
        <p:txBody>
          <a:bodyPr wrap="square" rtlCol="0">
            <a:spAutoFit/>
          </a:bodyPr>
          <a:lstStyle/>
          <a:p>
            <a:pPr algn="ctr"/>
            <a:r>
              <a:rPr lang="en-US" sz="2400" b="1" dirty="0" smtClean="0"/>
              <a:t>Switchgrass in May</a:t>
            </a:r>
            <a:endParaRPr lang="en-US" sz="2400" b="1" dirty="0"/>
          </a:p>
        </p:txBody>
      </p:sp>
      <p:sp>
        <p:nvSpPr>
          <p:cNvPr id="108" name="TextBox 107"/>
          <p:cNvSpPr txBox="1"/>
          <p:nvPr/>
        </p:nvSpPr>
        <p:spPr>
          <a:xfrm>
            <a:off x="28130727" y="6853535"/>
            <a:ext cx="4482873" cy="461665"/>
          </a:xfrm>
          <a:prstGeom prst="rect">
            <a:avLst/>
          </a:prstGeom>
          <a:noFill/>
        </p:spPr>
        <p:txBody>
          <a:bodyPr wrap="square" rtlCol="0">
            <a:spAutoFit/>
          </a:bodyPr>
          <a:lstStyle/>
          <a:p>
            <a:pPr algn="ctr"/>
            <a:r>
              <a:rPr lang="en-US" sz="2400" b="1" dirty="0" smtClean="0"/>
              <a:t>Switchgrass in July</a:t>
            </a:r>
            <a:endParaRPr lang="en-US" sz="2400" b="1" dirty="0"/>
          </a:p>
        </p:txBody>
      </p:sp>
      <p:sp>
        <p:nvSpPr>
          <p:cNvPr id="109" name="TextBox 108"/>
          <p:cNvSpPr txBox="1"/>
          <p:nvPr/>
        </p:nvSpPr>
        <p:spPr>
          <a:xfrm>
            <a:off x="32689800" y="6853535"/>
            <a:ext cx="3962400" cy="461665"/>
          </a:xfrm>
          <a:prstGeom prst="rect">
            <a:avLst/>
          </a:prstGeom>
          <a:noFill/>
        </p:spPr>
        <p:txBody>
          <a:bodyPr wrap="square" rtlCol="0">
            <a:spAutoFit/>
          </a:bodyPr>
          <a:lstStyle/>
          <a:p>
            <a:pPr algn="ctr"/>
            <a:r>
              <a:rPr lang="en-US" sz="2400" b="1" dirty="0" smtClean="0"/>
              <a:t>Switchgrass in October</a:t>
            </a:r>
            <a:endParaRPr lang="en-US" sz="2400" b="1" dirty="0"/>
          </a:p>
        </p:txBody>
      </p:sp>
      <p:sp>
        <p:nvSpPr>
          <p:cNvPr id="110" name="TextBox 109"/>
          <p:cNvSpPr txBox="1"/>
          <p:nvPr/>
        </p:nvSpPr>
        <p:spPr>
          <a:xfrm>
            <a:off x="36728400" y="6853535"/>
            <a:ext cx="3886200" cy="461665"/>
          </a:xfrm>
          <a:prstGeom prst="rect">
            <a:avLst/>
          </a:prstGeom>
          <a:noFill/>
        </p:spPr>
        <p:txBody>
          <a:bodyPr wrap="square" rtlCol="0">
            <a:spAutoFit/>
          </a:bodyPr>
          <a:lstStyle/>
          <a:p>
            <a:pPr algn="ctr"/>
            <a:r>
              <a:rPr lang="en-US" sz="2400" b="1" dirty="0" smtClean="0"/>
              <a:t>Switchgrass in November</a:t>
            </a:r>
            <a:endParaRPr lang="en-US" sz="2400" b="1" dirty="0"/>
          </a:p>
        </p:txBody>
      </p:sp>
      <p:sp>
        <p:nvSpPr>
          <p:cNvPr id="112" name="TextBox 111"/>
          <p:cNvSpPr txBox="1"/>
          <p:nvPr/>
        </p:nvSpPr>
        <p:spPr>
          <a:xfrm>
            <a:off x="9296400" y="17849671"/>
            <a:ext cx="14097000" cy="1200329"/>
          </a:xfrm>
          <a:prstGeom prst="rect">
            <a:avLst/>
          </a:prstGeom>
          <a:noFill/>
        </p:spPr>
        <p:txBody>
          <a:bodyPr wrap="square" rtlCol="0">
            <a:spAutoFit/>
          </a:bodyPr>
          <a:lstStyle/>
          <a:p>
            <a:pPr algn="just"/>
            <a:r>
              <a:rPr lang="en-US" sz="2400" b="1" dirty="0" smtClean="0"/>
              <a:t>A significant decrease of N accumulation in the biomass was found toward the end of the season. It is clear that the harvest date of switchgrass can really have a significant impact on the sustainable management and production of biofuel from that plant. </a:t>
            </a:r>
            <a:endParaRPr lang="en-US" sz="2400" b="1" dirty="0"/>
          </a:p>
        </p:txBody>
      </p:sp>
      <p:sp>
        <p:nvSpPr>
          <p:cNvPr id="30" name="TextBox 29"/>
          <p:cNvSpPr txBox="1"/>
          <p:nvPr/>
        </p:nvSpPr>
        <p:spPr>
          <a:xfrm>
            <a:off x="23850600" y="17297400"/>
            <a:ext cx="8229600" cy="533400"/>
          </a:xfrm>
          <a:prstGeom prst="rect">
            <a:avLst/>
          </a:prstGeom>
          <a:solidFill>
            <a:srgbClr val="B00000"/>
          </a:solidFill>
        </p:spPr>
        <p:txBody>
          <a:bodyPr wrap="square" rtlCol="0">
            <a:spAutoFit/>
          </a:bodyPr>
          <a:lstStyle/>
          <a:p>
            <a:pPr algn="ctr"/>
            <a:r>
              <a:rPr lang="en-US" sz="2800" b="1" cap="all" dirty="0" smtClean="0">
                <a:solidFill>
                  <a:srgbClr val="FFFF00"/>
                </a:solidFill>
              </a:rPr>
              <a:t>References</a:t>
            </a:r>
            <a:endParaRPr lang="en-US" sz="2800" b="1" cap="all" dirty="0">
              <a:solidFill>
                <a:srgbClr val="FFFF00"/>
              </a:solidFill>
            </a:endParaRPr>
          </a:p>
        </p:txBody>
      </p:sp>
      <p:sp>
        <p:nvSpPr>
          <p:cNvPr id="31" name="TextBox 30"/>
          <p:cNvSpPr txBox="1"/>
          <p:nvPr/>
        </p:nvSpPr>
        <p:spPr>
          <a:xfrm>
            <a:off x="32537400" y="17307580"/>
            <a:ext cx="8229600" cy="523220"/>
          </a:xfrm>
          <a:prstGeom prst="rect">
            <a:avLst/>
          </a:prstGeom>
          <a:solidFill>
            <a:srgbClr val="B00000"/>
          </a:solidFill>
        </p:spPr>
        <p:txBody>
          <a:bodyPr wrap="square" rtlCol="0">
            <a:spAutoFit/>
          </a:bodyPr>
          <a:lstStyle/>
          <a:p>
            <a:pPr algn="ctr"/>
            <a:r>
              <a:rPr lang="en-US" sz="2800" b="1" cap="all" dirty="0" smtClean="0">
                <a:solidFill>
                  <a:srgbClr val="FFFF00"/>
                </a:solidFill>
              </a:rPr>
              <a:t>Acknowledgement</a:t>
            </a:r>
            <a:endParaRPr lang="en-US" sz="2800" dirty="0"/>
          </a:p>
        </p:txBody>
      </p:sp>
      <p:sp>
        <p:nvSpPr>
          <p:cNvPr id="32" name="TextBox 31"/>
          <p:cNvSpPr txBox="1"/>
          <p:nvPr/>
        </p:nvSpPr>
        <p:spPr>
          <a:xfrm>
            <a:off x="304800" y="2895600"/>
            <a:ext cx="15925800" cy="553998"/>
          </a:xfrm>
          <a:prstGeom prst="rect">
            <a:avLst/>
          </a:prstGeom>
          <a:solidFill>
            <a:srgbClr val="B00000"/>
          </a:solidFill>
        </p:spPr>
        <p:txBody>
          <a:bodyPr wrap="square" rtlCol="0">
            <a:spAutoFit/>
          </a:bodyPr>
          <a:lstStyle/>
          <a:p>
            <a:r>
              <a:rPr lang="en-US" sz="3000" b="1" cap="all" dirty="0" smtClean="0">
                <a:solidFill>
                  <a:srgbClr val="FFFF00"/>
                </a:solidFill>
              </a:rPr>
              <a:t>ABSTRACT</a:t>
            </a:r>
          </a:p>
        </p:txBody>
      </p:sp>
      <p:sp>
        <p:nvSpPr>
          <p:cNvPr id="34" name="TextBox 33"/>
          <p:cNvSpPr txBox="1"/>
          <p:nvPr/>
        </p:nvSpPr>
        <p:spPr>
          <a:xfrm>
            <a:off x="16916400" y="2895600"/>
            <a:ext cx="23850600" cy="553998"/>
          </a:xfrm>
          <a:prstGeom prst="rect">
            <a:avLst/>
          </a:prstGeom>
          <a:solidFill>
            <a:srgbClr val="B00000"/>
          </a:solidFill>
        </p:spPr>
        <p:txBody>
          <a:bodyPr wrap="square" rtlCol="0">
            <a:spAutoFit/>
          </a:bodyPr>
          <a:lstStyle/>
          <a:p>
            <a:r>
              <a:rPr lang="en-US" sz="3000" b="1" cap="all" dirty="0" smtClean="0">
                <a:solidFill>
                  <a:srgbClr val="FFFF00"/>
                </a:solidFill>
              </a:rPr>
              <a:t>Material and Methods</a:t>
            </a:r>
          </a:p>
        </p:txBody>
      </p:sp>
      <p:sp>
        <p:nvSpPr>
          <p:cNvPr id="35" name="TextBox 34"/>
          <p:cNvSpPr txBox="1"/>
          <p:nvPr/>
        </p:nvSpPr>
        <p:spPr>
          <a:xfrm>
            <a:off x="9372600" y="17307580"/>
            <a:ext cx="13922829" cy="523220"/>
          </a:xfrm>
          <a:prstGeom prst="rect">
            <a:avLst/>
          </a:prstGeom>
          <a:solidFill>
            <a:srgbClr val="B00000"/>
          </a:solidFill>
        </p:spPr>
        <p:txBody>
          <a:bodyPr wrap="square" rtlCol="0">
            <a:spAutoFit/>
          </a:bodyPr>
          <a:lstStyle/>
          <a:p>
            <a:pPr algn="ctr"/>
            <a:r>
              <a:rPr lang="en-US" sz="2800" b="1" cap="all" dirty="0" smtClean="0">
                <a:solidFill>
                  <a:srgbClr val="FFFF00"/>
                </a:solidFill>
              </a:rPr>
              <a:t>Conclusion</a:t>
            </a:r>
            <a:endParaRPr lang="en-US" sz="2800" b="1" cap="all" dirty="0">
              <a:solidFill>
                <a:srgbClr val="FFFF00"/>
              </a:solidFill>
            </a:endParaRPr>
          </a:p>
        </p:txBody>
      </p:sp>
      <p:sp>
        <p:nvSpPr>
          <p:cNvPr id="38" name="TextBox 37"/>
          <p:cNvSpPr txBox="1"/>
          <p:nvPr/>
        </p:nvSpPr>
        <p:spPr>
          <a:xfrm>
            <a:off x="304800" y="81677"/>
            <a:ext cx="40462200" cy="2693045"/>
          </a:xfrm>
          <a:prstGeom prst="rect">
            <a:avLst/>
          </a:prstGeom>
          <a:solidFill>
            <a:srgbClr val="B00000"/>
          </a:solidFill>
        </p:spPr>
        <p:txBody>
          <a:bodyPr wrap="square" rtlCol="0">
            <a:spAutoFit/>
          </a:bodyPr>
          <a:lstStyle/>
          <a:p>
            <a:pPr algn="ctr"/>
            <a:r>
              <a:rPr lang="en-US" sz="7400" b="1" dirty="0" smtClean="0">
                <a:solidFill>
                  <a:schemeClr val="bg1"/>
                </a:solidFill>
              </a:rPr>
              <a:t>Nutrient Management as a Way to Sustain Biofuel Production From Switchgrass</a:t>
            </a:r>
          </a:p>
          <a:p>
            <a:pPr algn="ctr"/>
            <a:r>
              <a:rPr lang="en-US" sz="5000" b="1" dirty="0" smtClean="0">
                <a:solidFill>
                  <a:schemeClr val="tx2">
                    <a:lumMod val="40000"/>
                    <a:lumOff val="60000"/>
                  </a:schemeClr>
                </a:solidFill>
              </a:rPr>
              <a:t>Roland </a:t>
            </a:r>
            <a:r>
              <a:rPr lang="en-US" sz="5000" b="1" dirty="0">
                <a:solidFill>
                  <a:schemeClr val="tx2">
                    <a:lumMod val="40000"/>
                    <a:lumOff val="60000"/>
                  </a:schemeClr>
                </a:solidFill>
              </a:rPr>
              <a:t>Holou &amp; Gene </a:t>
            </a:r>
            <a:r>
              <a:rPr lang="en-US" sz="5000" b="1" dirty="0" smtClean="0">
                <a:solidFill>
                  <a:schemeClr val="tx2">
                    <a:lumMod val="40000"/>
                    <a:lumOff val="60000"/>
                  </a:schemeClr>
                </a:solidFill>
              </a:rPr>
              <a:t>Stevens</a:t>
            </a:r>
            <a:endParaRPr lang="en-US" sz="5000" b="1" dirty="0">
              <a:solidFill>
                <a:schemeClr val="tx2">
                  <a:lumMod val="40000"/>
                  <a:lumOff val="60000"/>
                </a:schemeClr>
              </a:solidFill>
            </a:endParaRPr>
          </a:p>
          <a:p>
            <a:pPr algn="ctr"/>
            <a:r>
              <a:rPr lang="en-US" sz="4500" b="1" dirty="0" smtClean="0">
                <a:solidFill>
                  <a:schemeClr val="tx2">
                    <a:lumMod val="40000"/>
                    <a:lumOff val="60000"/>
                  </a:schemeClr>
                </a:solidFill>
              </a:rPr>
              <a:t>Plant Science Division, University </a:t>
            </a:r>
            <a:r>
              <a:rPr lang="en-US" sz="4500" b="1" dirty="0">
                <a:solidFill>
                  <a:schemeClr val="tx2">
                    <a:lumMod val="40000"/>
                    <a:lumOff val="60000"/>
                  </a:schemeClr>
                </a:solidFill>
              </a:rPr>
              <a:t>of Missouri – </a:t>
            </a:r>
            <a:r>
              <a:rPr lang="en-US" sz="4500" b="1" dirty="0" smtClean="0">
                <a:solidFill>
                  <a:schemeClr val="tx2">
                    <a:lumMod val="40000"/>
                    <a:lumOff val="60000"/>
                  </a:schemeClr>
                </a:solidFill>
              </a:rPr>
              <a:t>Columbia</a:t>
            </a:r>
            <a:endParaRPr lang="en-US" sz="4500" b="1" dirty="0">
              <a:solidFill>
                <a:schemeClr val="tx2">
                  <a:lumMod val="40000"/>
                  <a:lumOff val="60000"/>
                </a:schemeClr>
              </a:solidFill>
            </a:endParaRPr>
          </a:p>
        </p:txBody>
      </p:sp>
      <p:pic>
        <p:nvPicPr>
          <p:cNvPr id="40" name="Picture 190"/>
          <p:cNvPicPr>
            <a:picLocks noChangeAspect="1" noChangeArrowheads="1"/>
          </p:cNvPicPr>
          <p:nvPr/>
        </p:nvPicPr>
        <p:blipFill>
          <a:blip r:embed="rId6" cstate="print"/>
          <a:srcRect/>
          <a:stretch>
            <a:fillRect/>
          </a:stretch>
        </p:blipFill>
        <p:spPr bwMode="auto">
          <a:xfrm>
            <a:off x="636759" y="304800"/>
            <a:ext cx="2411241" cy="1752600"/>
          </a:xfrm>
          <a:prstGeom prst="rect">
            <a:avLst/>
          </a:prstGeom>
          <a:noFill/>
          <a:ln w="9525">
            <a:noFill/>
            <a:miter lim="800000"/>
            <a:headEnd/>
            <a:tailEnd/>
          </a:ln>
          <a:effectLst/>
        </p:spPr>
      </p:pic>
      <p:pic>
        <p:nvPicPr>
          <p:cNvPr id="41" name="Picture 2" descr="http://ipg.missouri.edu/files/01100941IPGDNA.jpg"/>
          <p:cNvPicPr>
            <a:picLocks noChangeAspect="1" noChangeArrowheads="1"/>
          </p:cNvPicPr>
          <p:nvPr/>
        </p:nvPicPr>
        <p:blipFill>
          <a:blip r:embed="rId7" cstate="print"/>
          <a:srcRect/>
          <a:stretch>
            <a:fillRect/>
          </a:stretch>
        </p:blipFill>
        <p:spPr bwMode="auto">
          <a:xfrm>
            <a:off x="37672856" y="304800"/>
            <a:ext cx="2789344" cy="1752600"/>
          </a:xfrm>
          <a:prstGeom prst="rect">
            <a:avLst/>
          </a:prstGeom>
          <a:noFill/>
        </p:spPr>
      </p:pic>
      <p:pic>
        <p:nvPicPr>
          <p:cNvPr id="1026" name="Picture 2" descr="C:\Users\Owner\Desktop\PhD\PostersAndPresentations\ASA2009\SwithgrassPoster\Picture1.jpg"/>
          <p:cNvPicPr>
            <a:picLocks noChangeAspect="1" noChangeArrowheads="1"/>
          </p:cNvPicPr>
          <p:nvPr/>
        </p:nvPicPr>
        <p:blipFill>
          <a:blip r:embed="rId8" cstate="print"/>
          <a:srcRect/>
          <a:stretch>
            <a:fillRect/>
          </a:stretch>
        </p:blipFill>
        <p:spPr bwMode="auto">
          <a:xfrm>
            <a:off x="448056" y="10125456"/>
            <a:ext cx="8467344" cy="4200144"/>
          </a:xfrm>
          <a:prstGeom prst="rect">
            <a:avLst/>
          </a:prstGeom>
          <a:noFill/>
        </p:spPr>
      </p:pic>
      <p:pic>
        <p:nvPicPr>
          <p:cNvPr id="1027" name="Picture 3" descr="C:\Users\Owner\Desktop\PhD\PostersAndPresentations\ASA2009\SwithgrassPoster\Fig6.jpg"/>
          <p:cNvPicPr>
            <a:picLocks noChangeAspect="1" noChangeArrowheads="1"/>
          </p:cNvPicPr>
          <p:nvPr/>
        </p:nvPicPr>
        <p:blipFill>
          <a:blip r:embed="rId9" cstate="print"/>
          <a:srcRect/>
          <a:stretch>
            <a:fillRect/>
          </a:stretch>
        </p:blipFill>
        <p:spPr bwMode="auto">
          <a:xfrm>
            <a:off x="448056" y="14554200"/>
            <a:ext cx="8467344" cy="4352544"/>
          </a:xfrm>
          <a:prstGeom prst="rect">
            <a:avLst/>
          </a:prstGeom>
          <a:noFill/>
        </p:spPr>
      </p:pic>
      <p:pic>
        <p:nvPicPr>
          <p:cNvPr id="1028" name="Picture 4" descr="C:\Users\Owner\Desktop\PhD\PostersAndPresentations\ASA2009\SwithgrassPoster\Fig2.jpg"/>
          <p:cNvPicPr>
            <a:picLocks noChangeAspect="1" noChangeArrowheads="1"/>
          </p:cNvPicPr>
          <p:nvPr/>
        </p:nvPicPr>
        <p:blipFill>
          <a:blip r:embed="rId10" cstate="print"/>
          <a:srcRect/>
          <a:stretch>
            <a:fillRect/>
          </a:stretch>
        </p:blipFill>
        <p:spPr bwMode="auto">
          <a:xfrm>
            <a:off x="9448800" y="8763000"/>
            <a:ext cx="6864096" cy="4578096"/>
          </a:xfrm>
          <a:prstGeom prst="rect">
            <a:avLst/>
          </a:prstGeom>
          <a:noFill/>
        </p:spPr>
      </p:pic>
      <p:pic>
        <p:nvPicPr>
          <p:cNvPr id="1031" name="Picture 7" descr="C:\Users\Owner\Desktop\PhD\PostersAndPresentations\ASA2009\SwithgrassPoster\Fig 4.jpg"/>
          <p:cNvPicPr>
            <a:picLocks noChangeAspect="1" noChangeArrowheads="1"/>
          </p:cNvPicPr>
          <p:nvPr/>
        </p:nvPicPr>
        <p:blipFill>
          <a:blip r:embed="rId11" cstate="print"/>
          <a:srcRect/>
          <a:stretch>
            <a:fillRect/>
          </a:stretch>
        </p:blipFill>
        <p:spPr bwMode="auto">
          <a:xfrm>
            <a:off x="16992600" y="10685198"/>
            <a:ext cx="6400800" cy="4173802"/>
          </a:xfrm>
          <a:prstGeom prst="rect">
            <a:avLst/>
          </a:prstGeom>
          <a:noFill/>
        </p:spPr>
      </p:pic>
      <p:pic>
        <p:nvPicPr>
          <p:cNvPr id="1032" name="Picture 8" descr="C:\Users\Owner\Desktop\PhD\PostersAndPresentations\ASA2009\SwithgrassPoster\Fig 3.jpg"/>
          <p:cNvPicPr>
            <a:picLocks noChangeAspect="1" noChangeArrowheads="1"/>
          </p:cNvPicPr>
          <p:nvPr/>
        </p:nvPicPr>
        <p:blipFill>
          <a:blip r:embed="rId12" cstate="print"/>
          <a:srcRect/>
          <a:stretch>
            <a:fillRect/>
          </a:stretch>
        </p:blipFill>
        <p:spPr bwMode="auto">
          <a:xfrm>
            <a:off x="32537400" y="8436864"/>
            <a:ext cx="8235696" cy="4059936"/>
          </a:xfrm>
          <a:prstGeom prst="rect">
            <a:avLst/>
          </a:prstGeom>
          <a:noFill/>
        </p:spPr>
      </p:pic>
      <p:pic>
        <p:nvPicPr>
          <p:cNvPr id="1033" name="Picture 9" descr="C:\Users\Owner\Desktop\PhD\PostersAndPresentations\ASA2009\SwithgrassPoster\Fig 5.jpg"/>
          <p:cNvPicPr>
            <a:picLocks noChangeAspect="1" noChangeArrowheads="1"/>
          </p:cNvPicPr>
          <p:nvPr/>
        </p:nvPicPr>
        <p:blipFill>
          <a:blip r:embed="rId13" cstate="print"/>
          <a:srcRect/>
          <a:stretch>
            <a:fillRect/>
          </a:stretch>
        </p:blipFill>
        <p:spPr bwMode="auto">
          <a:xfrm>
            <a:off x="32537400" y="12725400"/>
            <a:ext cx="8235696" cy="427939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TotalTime>
  <Words>687</Words>
  <Application>Microsoft Office PowerPoint</Application>
  <PresentationFormat>Custom</PresentationFormat>
  <Paragraphs>26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Roland A Holou</cp:lastModifiedBy>
  <cp:revision>387</cp:revision>
  <dcterms:created xsi:type="dcterms:W3CDTF">2009-04-16T01:09:14Z</dcterms:created>
  <dcterms:modified xsi:type="dcterms:W3CDTF">2009-10-28T15:48:33Z</dcterms:modified>
</cp:coreProperties>
</file>