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45720000" cy="36576000"/>
  <p:notesSz cx="6858000" cy="9144000"/>
  <p:defaultTextStyle>
    <a:defPPr>
      <a:defRPr lang="en-US"/>
    </a:defPPr>
    <a:lvl1pPr marL="0" algn="l" defTabSz="6120557" rtl="0" eaLnBrk="1" latinLnBrk="0" hangingPunct="1">
      <a:defRPr sz="12000" kern="1200">
        <a:solidFill>
          <a:schemeClr val="tx1"/>
        </a:solidFill>
        <a:latin typeface="+mn-lt"/>
        <a:ea typeface="+mn-ea"/>
        <a:cs typeface="+mn-cs"/>
      </a:defRPr>
    </a:lvl1pPr>
    <a:lvl2pPr marL="3060278" algn="l" defTabSz="6120557" rtl="0" eaLnBrk="1" latinLnBrk="0" hangingPunct="1">
      <a:defRPr sz="12000" kern="1200">
        <a:solidFill>
          <a:schemeClr val="tx1"/>
        </a:solidFill>
        <a:latin typeface="+mn-lt"/>
        <a:ea typeface="+mn-ea"/>
        <a:cs typeface="+mn-cs"/>
      </a:defRPr>
    </a:lvl2pPr>
    <a:lvl3pPr marL="6120557" algn="l" defTabSz="6120557" rtl="0" eaLnBrk="1" latinLnBrk="0" hangingPunct="1">
      <a:defRPr sz="12000" kern="1200">
        <a:solidFill>
          <a:schemeClr val="tx1"/>
        </a:solidFill>
        <a:latin typeface="+mn-lt"/>
        <a:ea typeface="+mn-ea"/>
        <a:cs typeface="+mn-cs"/>
      </a:defRPr>
    </a:lvl3pPr>
    <a:lvl4pPr marL="9180835" algn="l" defTabSz="6120557" rtl="0" eaLnBrk="1" latinLnBrk="0" hangingPunct="1">
      <a:defRPr sz="12000" kern="1200">
        <a:solidFill>
          <a:schemeClr val="tx1"/>
        </a:solidFill>
        <a:latin typeface="+mn-lt"/>
        <a:ea typeface="+mn-ea"/>
        <a:cs typeface="+mn-cs"/>
      </a:defRPr>
    </a:lvl4pPr>
    <a:lvl5pPr marL="12241114" algn="l" defTabSz="6120557" rtl="0" eaLnBrk="1" latinLnBrk="0" hangingPunct="1">
      <a:defRPr sz="12000" kern="1200">
        <a:solidFill>
          <a:schemeClr val="tx1"/>
        </a:solidFill>
        <a:latin typeface="+mn-lt"/>
        <a:ea typeface="+mn-ea"/>
        <a:cs typeface="+mn-cs"/>
      </a:defRPr>
    </a:lvl5pPr>
    <a:lvl6pPr marL="15301392" algn="l" defTabSz="6120557" rtl="0" eaLnBrk="1" latinLnBrk="0" hangingPunct="1">
      <a:defRPr sz="12000" kern="1200">
        <a:solidFill>
          <a:schemeClr val="tx1"/>
        </a:solidFill>
        <a:latin typeface="+mn-lt"/>
        <a:ea typeface="+mn-ea"/>
        <a:cs typeface="+mn-cs"/>
      </a:defRPr>
    </a:lvl6pPr>
    <a:lvl7pPr marL="18361670" algn="l" defTabSz="6120557" rtl="0" eaLnBrk="1" latinLnBrk="0" hangingPunct="1">
      <a:defRPr sz="12000" kern="1200">
        <a:solidFill>
          <a:schemeClr val="tx1"/>
        </a:solidFill>
        <a:latin typeface="+mn-lt"/>
        <a:ea typeface="+mn-ea"/>
        <a:cs typeface="+mn-cs"/>
      </a:defRPr>
    </a:lvl7pPr>
    <a:lvl8pPr marL="21421949" algn="l" defTabSz="6120557" rtl="0" eaLnBrk="1" latinLnBrk="0" hangingPunct="1">
      <a:defRPr sz="12000" kern="1200">
        <a:solidFill>
          <a:schemeClr val="tx1"/>
        </a:solidFill>
        <a:latin typeface="+mn-lt"/>
        <a:ea typeface="+mn-ea"/>
        <a:cs typeface="+mn-cs"/>
      </a:defRPr>
    </a:lvl8pPr>
    <a:lvl9pPr marL="24482227" algn="l" defTabSz="6120557" rtl="0" eaLnBrk="1" latinLnBrk="0" hangingPunct="1">
      <a:defRPr sz="120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W MADISON" initials="UM"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70" autoAdjust="0"/>
    <p:restoredTop sz="94660"/>
  </p:normalViewPr>
  <p:slideViewPr>
    <p:cSldViewPr>
      <p:cViewPr>
        <p:scale>
          <a:sx n="33" d="100"/>
          <a:sy n="33" d="100"/>
        </p:scale>
        <p:origin x="1746" y="-72"/>
      </p:cViewPr>
      <p:guideLst>
        <p:guide orient="horz" pos="11520"/>
        <p:guide pos="1440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randen%20Furseth\Documents\pcrmpn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randen%20Furseth\Documents\pcrmp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spPr>
            <a:solidFill>
              <a:srgbClr val="FF0000"/>
            </a:solidFill>
          </c:spPr>
          <c:cat>
            <c:strRef>
              <c:f>Sheet1!$S$22:$S$24</c:f>
              <c:strCache>
                <c:ptCount val="3"/>
                <c:pt idx="0">
                  <c:v>Continuous Soybean</c:v>
                </c:pt>
                <c:pt idx="1">
                  <c:v>5yr Soybean, 3yr Corn</c:v>
                </c:pt>
                <c:pt idx="2">
                  <c:v>Continuous Corn</c:v>
                </c:pt>
              </c:strCache>
            </c:strRef>
          </c:cat>
          <c:val>
            <c:numRef>
              <c:f>Sheet1!$T$22:$T$24</c:f>
              <c:numCache>
                <c:formatCode>General</c:formatCode>
                <c:ptCount val="3"/>
                <c:pt idx="0">
                  <c:v>4.76</c:v>
                </c:pt>
                <c:pt idx="1">
                  <c:v>3.61</c:v>
                </c:pt>
                <c:pt idx="2">
                  <c:v>1.4</c:v>
                </c:pt>
              </c:numCache>
            </c:numRef>
          </c:val>
        </c:ser>
        <c:axId val="78993664"/>
        <c:axId val="79004032"/>
      </c:barChart>
      <c:catAx>
        <c:axId val="78993664"/>
        <c:scaling>
          <c:orientation val="minMax"/>
        </c:scaling>
        <c:axPos val="b"/>
        <c:title>
          <c:tx>
            <c:rich>
              <a:bodyPr/>
              <a:lstStyle/>
              <a:p>
                <a:pPr>
                  <a:defRPr sz="3600"/>
                </a:pPr>
                <a:r>
                  <a:rPr lang="en-US" sz="3600"/>
                  <a:t>Crop Rotation</a:t>
                </a:r>
              </a:p>
            </c:rich>
          </c:tx>
          <c:layout/>
        </c:title>
        <c:majorTickMark val="none"/>
        <c:tickLblPos val="nextTo"/>
        <c:txPr>
          <a:bodyPr/>
          <a:lstStyle/>
          <a:p>
            <a:pPr>
              <a:defRPr sz="3600"/>
            </a:pPr>
            <a:endParaRPr lang="en-US"/>
          </a:p>
        </c:txPr>
        <c:crossAx val="79004032"/>
        <c:crosses val="autoZero"/>
        <c:auto val="1"/>
        <c:lblAlgn val="ctr"/>
        <c:lblOffset val="100"/>
      </c:catAx>
      <c:valAx>
        <c:axId val="79004032"/>
        <c:scaling>
          <c:orientation val="minMax"/>
        </c:scaling>
        <c:axPos val="l"/>
        <c:majorGridlines/>
        <c:title>
          <c:tx>
            <c:rich>
              <a:bodyPr rot="0" vert="horz"/>
              <a:lstStyle/>
              <a:p>
                <a:pPr>
                  <a:defRPr sz="3600"/>
                </a:pPr>
                <a:r>
                  <a:rPr lang="en-US" sz="3600" dirty="0"/>
                  <a:t>Number</a:t>
                </a:r>
                <a:r>
                  <a:rPr lang="en-US" sz="3600" baseline="0" dirty="0"/>
                  <a:t> of Rhizobia/gram soil</a:t>
                </a:r>
              </a:p>
              <a:p>
                <a:pPr>
                  <a:defRPr sz="3600"/>
                </a:pPr>
                <a:r>
                  <a:rPr lang="en-US" sz="3600" baseline="0" dirty="0"/>
                  <a:t>(10</a:t>
                </a:r>
                <a:r>
                  <a:rPr lang="en-US" sz="3600" baseline="30000" dirty="0"/>
                  <a:t>x</a:t>
                </a:r>
                <a:r>
                  <a:rPr lang="en-US" sz="3600" baseline="0" dirty="0"/>
                  <a:t>)</a:t>
                </a:r>
                <a:endParaRPr lang="en-US" sz="3600" dirty="0"/>
              </a:p>
            </c:rich>
          </c:tx>
          <c:layout/>
        </c:title>
        <c:numFmt formatCode="General" sourceLinked="1"/>
        <c:tickLblPos val="nextTo"/>
        <c:txPr>
          <a:bodyPr/>
          <a:lstStyle/>
          <a:p>
            <a:pPr>
              <a:defRPr sz="3600"/>
            </a:pPr>
            <a:endParaRPr lang="en-US"/>
          </a:p>
        </c:txPr>
        <c:crossAx val="78993664"/>
        <c:crosses val="autoZero"/>
        <c:crossBetween val="between"/>
        <c:majorUnit val="1"/>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spPr>
            <a:solidFill>
              <a:srgbClr val="FF0000"/>
            </a:solidFill>
          </c:spPr>
          <c:cat>
            <c:strRef>
              <c:f>noeI!$B$18:$B$20</c:f>
              <c:strCache>
                <c:ptCount val="3"/>
                <c:pt idx="0">
                  <c:v>Continuous Soybean</c:v>
                </c:pt>
                <c:pt idx="1">
                  <c:v>5 yr Soybean, 3 yr Corn</c:v>
                </c:pt>
                <c:pt idx="2">
                  <c:v>Continuous Corn</c:v>
                </c:pt>
              </c:strCache>
            </c:strRef>
          </c:cat>
          <c:val>
            <c:numRef>
              <c:f>noeI!$H$18:$H$20</c:f>
              <c:numCache>
                <c:formatCode>General</c:formatCode>
                <c:ptCount val="3"/>
                <c:pt idx="0">
                  <c:v>5</c:v>
                </c:pt>
                <c:pt idx="1">
                  <c:v>4.4000000000000004</c:v>
                </c:pt>
                <c:pt idx="2">
                  <c:v>1</c:v>
                </c:pt>
              </c:numCache>
            </c:numRef>
          </c:val>
        </c:ser>
        <c:axId val="79015296"/>
        <c:axId val="79033856"/>
      </c:barChart>
      <c:catAx>
        <c:axId val="79015296"/>
        <c:scaling>
          <c:orientation val="minMax"/>
        </c:scaling>
        <c:axPos val="b"/>
        <c:title>
          <c:tx>
            <c:rich>
              <a:bodyPr/>
              <a:lstStyle/>
              <a:p>
                <a:pPr>
                  <a:defRPr sz="3600"/>
                </a:pPr>
                <a:r>
                  <a:rPr lang="en-US" sz="3600"/>
                  <a:t>Crop Rotation Previous to Soil</a:t>
                </a:r>
                <a:r>
                  <a:rPr lang="en-US" sz="3600" baseline="0"/>
                  <a:t> Sampling</a:t>
                </a:r>
                <a:endParaRPr lang="en-US" sz="3600"/>
              </a:p>
            </c:rich>
          </c:tx>
          <c:layout/>
        </c:title>
        <c:majorTickMark val="none"/>
        <c:tickLblPos val="nextTo"/>
        <c:txPr>
          <a:bodyPr/>
          <a:lstStyle/>
          <a:p>
            <a:pPr>
              <a:defRPr sz="3600"/>
            </a:pPr>
            <a:endParaRPr lang="en-US"/>
          </a:p>
        </c:txPr>
        <c:crossAx val="79033856"/>
        <c:crosses val="autoZero"/>
        <c:auto val="1"/>
        <c:lblAlgn val="ctr"/>
        <c:lblOffset val="100"/>
      </c:catAx>
      <c:valAx>
        <c:axId val="79033856"/>
        <c:scaling>
          <c:orientation val="minMax"/>
          <c:min val="0"/>
        </c:scaling>
        <c:axPos val="l"/>
        <c:majorGridlines/>
        <c:title>
          <c:tx>
            <c:rich>
              <a:bodyPr rot="0" vert="horz"/>
              <a:lstStyle/>
              <a:p>
                <a:pPr>
                  <a:defRPr sz="3600"/>
                </a:pPr>
                <a:r>
                  <a:rPr lang="en-US" sz="3600"/>
                  <a:t>Relative Number</a:t>
                </a:r>
                <a:r>
                  <a:rPr lang="en-US" sz="3600" baseline="0"/>
                  <a:t> of Rhizobia</a:t>
                </a:r>
              </a:p>
              <a:p>
                <a:pPr>
                  <a:defRPr sz="3600"/>
                </a:pPr>
                <a:r>
                  <a:rPr lang="en-US" sz="3600" baseline="0"/>
                  <a:t>in Soil</a:t>
                </a:r>
                <a:r>
                  <a:rPr lang="en-US" sz="3600"/>
                  <a:t> </a:t>
                </a:r>
              </a:p>
            </c:rich>
          </c:tx>
          <c:layout/>
        </c:title>
        <c:numFmt formatCode="0" sourceLinked="0"/>
        <c:tickLblPos val="nextTo"/>
        <c:txPr>
          <a:bodyPr/>
          <a:lstStyle/>
          <a:p>
            <a:pPr>
              <a:defRPr sz="3600"/>
            </a:pPr>
            <a:endParaRPr lang="en-US"/>
          </a:p>
        </c:txPr>
        <c:crossAx val="79015296"/>
        <c:crosses val="autoZero"/>
        <c:crossBetween val="between"/>
        <c:minorUnit val="1"/>
      </c:valAx>
    </c:plotArea>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F3F95-F8BA-4774-948E-93CE038400A4}" type="datetimeFigureOut">
              <a:rPr lang="en-US" smtClean="0"/>
              <a:pPr/>
              <a:t>11/2/2009</a:t>
            </a:fld>
            <a:endParaRPr lang="en-US"/>
          </a:p>
        </p:txBody>
      </p:sp>
      <p:sp>
        <p:nvSpPr>
          <p:cNvPr id="4" name="Slide Image Placeholder 3"/>
          <p:cNvSpPr>
            <a:spLocks noGrp="1" noRot="1" noChangeAspect="1"/>
          </p:cNvSpPr>
          <p:nvPr>
            <p:ph type="sldImg" idx="2"/>
          </p:nvPr>
        </p:nvSpPr>
        <p:spPr>
          <a:xfrm>
            <a:off x="1285875" y="685800"/>
            <a:ext cx="42862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E65218-D7B7-4FB5-A7AE-2921CC7AE4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6120557" rtl="0" eaLnBrk="1" latinLnBrk="0" hangingPunct="1">
      <a:defRPr sz="8000" kern="1200">
        <a:solidFill>
          <a:schemeClr val="tx1"/>
        </a:solidFill>
        <a:latin typeface="+mn-lt"/>
        <a:ea typeface="+mn-ea"/>
        <a:cs typeface="+mn-cs"/>
      </a:defRPr>
    </a:lvl1pPr>
    <a:lvl2pPr marL="3060278" algn="l" defTabSz="6120557" rtl="0" eaLnBrk="1" latinLnBrk="0" hangingPunct="1">
      <a:defRPr sz="8000" kern="1200">
        <a:solidFill>
          <a:schemeClr val="tx1"/>
        </a:solidFill>
        <a:latin typeface="+mn-lt"/>
        <a:ea typeface="+mn-ea"/>
        <a:cs typeface="+mn-cs"/>
      </a:defRPr>
    </a:lvl2pPr>
    <a:lvl3pPr marL="6120557" algn="l" defTabSz="6120557" rtl="0" eaLnBrk="1" latinLnBrk="0" hangingPunct="1">
      <a:defRPr sz="8000" kern="1200">
        <a:solidFill>
          <a:schemeClr val="tx1"/>
        </a:solidFill>
        <a:latin typeface="+mn-lt"/>
        <a:ea typeface="+mn-ea"/>
        <a:cs typeface="+mn-cs"/>
      </a:defRPr>
    </a:lvl3pPr>
    <a:lvl4pPr marL="9180835" algn="l" defTabSz="6120557" rtl="0" eaLnBrk="1" latinLnBrk="0" hangingPunct="1">
      <a:defRPr sz="8000" kern="1200">
        <a:solidFill>
          <a:schemeClr val="tx1"/>
        </a:solidFill>
        <a:latin typeface="+mn-lt"/>
        <a:ea typeface="+mn-ea"/>
        <a:cs typeface="+mn-cs"/>
      </a:defRPr>
    </a:lvl4pPr>
    <a:lvl5pPr marL="12241114" algn="l" defTabSz="6120557" rtl="0" eaLnBrk="1" latinLnBrk="0" hangingPunct="1">
      <a:defRPr sz="8000" kern="1200">
        <a:solidFill>
          <a:schemeClr val="tx1"/>
        </a:solidFill>
        <a:latin typeface="+mn-lt"/>
        <a:ea typeface="+mn-ea"/>
        <a:cs typeface="+mn-cs"/>
      </a:defRPr>
    </a:lvl5pPr>
    <a:lvl6pPr marL="15301392" algn="l" defTabSz="6120557" rtl="0" eaLnBrk="1" latinLnBrk="0" hangingPunct="1">
      <a:defRPr sz="8000" kern="1200">
        <a:solidFill>
          <a:schemeClr val="tx1"/>
        </a:solidFill>
        <a:latin typeface="+mn-lt"/>
        <a:ea typeface="+mn-ea"/>
        <a:cs typeface="+mn-cs"/>
      </a:defRPr>
    </a:lvl6pPr>
    <a:lvl7pPr marL="18361670" algn="l" defTabSz="6120557" rtl="0" eaLnBrk="1" latinLnBrk="0" hangingPunct="1">
      <a:defRPr sz="8000" kern="1200">
        <a:solidFill>
          <a:schemeClr val="tx1"/>
        </a:solidFill>
        <a:latin typeface="+mn-lt"/>
        <a:ea typeface="+mn-ea"/>
        <a:cs typeface="+mn-cs"/>
      </a:defRPr>
    </a:lvl7pPr>
    <a:lvl8pPr marL="21421949" algn="l" defTabSz="6120557" rtl="0" eaLnBrk="1" latinLnBrk="0" hangingPunct="1">
      <a:defRPr sz="8000" kern="1200">
        <a:solidFill>
          <a:schemeClr val="tx1"/>
        </a:solidFill>
        <a:latin typeface="+mn-lt"/>
        <a:ea typeface="+mn-ea"/>
        <a:cs typeface="+mn-cs"/>
      </a:defRPr>
    </a:lvl8pPr>
    <a:lvl9pPr marL="24482227" algn="l" defTabSz="6120557" rtl="0" eaLnBrk="1" latinLnBrk="0" hangingPunct="1">
      <a:defRPr sz="8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75" y="685800"/>
            <a:ext cx="428625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E65218-D7B7-4FB5-A7AE-2921CC7AE49B}"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11362275"/>
            <a:ext cx="38862000" cy="7840134"/>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0" y="20726400"/>
            <a:ext cx="32004000" cy="9347200"/>
          </a:xfrm>
        </p:spPr>
        <p:txBody>
          <a:bodyPr/>
          <a:lstStyle>
            <a:lvl1pPr marL="0" indent="0" algn="ctr">
              <a:buNone/>
              <a:defRPr>
                <a:solidFill>
                  <a:schemeClr val="tx1">
                    <a:tint val="75000"/>
                  </a:schemeClr>
                </a:solidFill>
              </a:defRPr>
            </a:lvl1pPr>
            <a:lvl2pPr marL="2612441" indent="0" algn="ctr">
              <a:buNone/>
              <a:defRPr>
                <a:solidFill>
                  <a:schemeClr val="tx1">
                    <a:tint val="75000"/>
                  </a:schemeClr>
                </a:solidFill>
              </a:defRPr>
            </a:lvl2pPr>
            <a:lvl3pPr marL="5224882" indent="0" algn="ctr">
              <a:buNone/>
              <a:defRPr>
                <a:solidFill>
                  <a:schemeClr val="tx1">
                    <a:tint val="75000"/>
                  </a:schemeClr>
                </a:solidFill>
              </a:defRPr>
            </a:lvl3pPr>
            <a:lvl4pPr marL="7837322" indent="0" algn="ctr">
              <a:buNone/>
              <a:defRPr>
                <a:solidFill>
                  <a:schemeClr val="tx1">
                    <a:tint val="75000"/>
                  </a:schemeClr>
                </a:solidFill>
              </a:defRPr>
            </a:lvl4pPr>
            <a:lvl5pPr marL="10449763" indent="0" algn="ctr">
              <a:buNone/>
              <a:defRPr>
                <a:solidFill>
                  <a:schemeClr val="tx1">
                    <a:tint val="75000"/>
                  </a:schemeClr>
                </a:solidFill>
              </a:defRPr>
            </a:lvl5pPr>
            <a:lvl6pPr marL="13062204" indent="0" algn="ctr">
              <a:buNone/>
              <a:defRPr>
                <a:solidFill>
                  <a:schemeClr val="tx1">
                    <a:tint val="75000"/>
                  </a:schemeClr>
                </a:solidFill>
              </a:defRPr>
            </a:lvl6pPr>
            <a:lvl7pPr marL="15674645" indent="0" algn="ctr">
              <a:buNone/>
              <a:defRPr>
                <a:solidFill>
                  <a:schemeClr val="tx1">
                    <a:tint val="75000"/>
                  </a:schemeClr>
                </a:solidFill>
              </a:defRPr>
            </a:lvl7pPr>
            <a:lvl8pPr marL="18287086" indent="0" algn="ctr">
              <a:buNone/>
              <a:defRPr>
                <a:solidFill>
                  <a:schemeClr val="tx1">
                    <a:tint val="75000"/>
                  </a:schemeClr>
                </a:solidFill>
              </a:defRPr>
            </a:lvl8pPr>
            <a:lvl9pPr marL="208995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AF0942-76F0-49FA-8A4A-580CE3AF738A}" type="datetimeFigureOut">
              <a:rPr lang="en-US" smtClean="0"/>
              <a:pPr/>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42864-8894-4948-95DE-8F069F68D9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F0942-76F0-49FA-8A4A-580CE3AF738A}" type="datetimeFigureOut">
              <a:rPr lang="en-US" smtClean="0"/>
              <a:pPr/>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42864-8894-4948-95DE-8F069F68D9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0" y="5858934"/>
            <a:ext cx="41148000" cy="1248325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0" y="5858934"/>
            <a:ext cx="122682000" cy="1248325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F0942-76F0-49FA-8A4A-580CE3AF738A}" type="datetimeFigureOut">
              <a:rPr lang="en-US" smtClean="0"/>
              <a:pPr/>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42864-8894-4948-95DE-8F069F68D9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F0942-76F0-49FA-8A4A-580CE3AF738A}" type="datetimeFigureOut">
              <a:rPr lang="en-US" smtClean="0"/>
              <a:pPr/>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42864-8894-4948-95DE-8F069F68D9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65" y="23503474"/>
            <a:ext cx="38862000" cy="7264400"/>
          </a:xfrm>
        </p:spPr>
        <p:txBody>
          <a:bodyPr anchor="t"/>
          <a:lstStyle>
            <a:lvl1pPr algn="l">
              <a:defRPr sz="22900" b="1" cap="all"/>
            </a:lvl1pPr>
          </a:lstStyle>
          <a:p>
            <a:r>
              <a:rPr lang="en-US" smtClean="0"/>
              <a:t>Click to edit Master title style</a:t>
            </a:r>
            <a:endParaRPr lang="en-US"/>
          </a:p>
        </p:txBody>
      </p:sp>
      <p:sp>
        <p:nvSpPr>
          <p:cNvPr id="3" name="Text Placeholder 2"/>
          <p:cNvSpPr>
            <a:spLocks noGrp="1"/>
          </p:cNvSpPr>
          <p:nvPr>
            <p:ph type="body" idx="1"/>
          </p:nvPr>
        </p:nvSpPr>
        <p:spPr>
          <a:xfrm>
            <a:off x="3611565" y="15502472"/>
            <a:ext cx="38862000" cy="8000998"/>
          </a:xfrm>
        </p:spPr>
        <p:txBody>
          <a:bodyPr anchor="b"/>
          <a:lstStyle>
            <a:lvl1pPr marL="0" indent="0">
              <a:buNone/>
              <a:defRPr sz="11400">
                <a:solidFill>
                  <a:schemeClr val="tx1">
                    <a:tint val="75000"/>
                  </a:schemeClr>
                </a:solidFill>
              </a:defRPr>
            </a:lvl1pPr>
            <a:lvl2pPr marL="2612441" indent="0">
              <a:buNone/>
              <a:defRPr sz="10300">
                <a:solidFill>
                  <a:schemeClr val="tx1">
                    <a:tint val="75000"/>
                  </a:schemeClr>
                </a:solidFill>
              </a:defRPr>
            </a:lvl2pPr>
            <a:lvl3pPr marL="5224882" indent="0">
              <a:buNone/>
              <a:defRPr sz="9100">
                <a:solidFill>
                  <a:schemeClr val="tx1">
                    <a:tint val="75000"/>
                  </a:schemeClr>
                </a:solidFill>
              </a:defRPr>
            </a:lvl3pPr>
            <a:lvl4pPr marL="7837322" indent="0">
              <a:buNone/>
              <a:defRPr sz="8000">
                <a:solidFill>
                  <a:schemeClr val="tx1">
                    <a:tint val="75000"/>
                  </a:schemeClr>
                </a:solidFill>
              </a:defRPr>
            </a:lvl4pPr>
            <a:lvl5pPr marL="10449763" indent="0">
              <a:buNone/>
              <a:defRPr sz="8000">
                <a:solidFill>
                  <a:schemeClr val="tx1">
                    <a:tint val="75000"/>
                  </a:schemeClr>
                </a:solidFill>
              </a:defRPr>
            </a:lvl5pPr>
            <a:lvl6pPr marL="13062204" indent="0">
              <a:buNone/>
              <a:defRPr sz="8000">
                <a:solidFill>
                  <a:schemeClr val="tx1">
                    <a:tint val="75000"/>
                  </a:schemeClr>
                </a:solidFill>
              </a:defRPr>
            </a:lvl6pPr>
            <a:lvl7pPr marL="15674645" indent="0">
              <a:buNone/>
              <a:defRPr sz="8000">
                <a:solidFill>
                  <a:schemeClr val="tx1">
                    <a:tint val="75000"/>
                  </a:schemeClr>
                </a:solidFill>
              </a:defRPr>
            </a:lvl7pPr>
            <a:lvl8pPr marL="18287086" indent="0">
              <a:buNone/>
              <a:defRPr sz="8000">
                <a:solidFill>
                  <a:schemeClr val="tx1">
                    <a:tint val="75000"/>
                  </a:schemeClr>
                </a:solidFill>
              </a:defRPr>
            </a:lvl8pPr>
            <a:lvl9pPr marL="20899526" indent="0">
              <a:buNone/>
              <a:defRPr sz="8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F0942-76F0-49FA-8A4A-580CE3AF738A}" type="datetimeFigureOut">
              <a:rPr lang="en-US" smtClean="0"/>
              <a:pPr/>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42864-8894-4948-95DE-8F069F68D9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0" y="34137601"/>
            <a:ext cx="81915000" cy="96553866"/>
          </a:xfrm>
        </p:spPr>
        <p:txBody>
          <a:bodyPr/>
          <a:lstStyle>
            <a:lvl1pPr>
              <a:defRPr sz="16000"/>
            </a:lvl1pPr>
            <a:lvl2pPr>
              <a:defRPr sz="13700"/>
            </a:lvl2pPr>
            <a:lvl3pPr>
              <a:defRPr sz="114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821000" y="34137601"/>
            <a:ext cx="81915000" cy="96553866"/>
          </a:xfrm>
        </p:spPr>
        <p:txBody>
          <a:bodyPr/>
          <a:lstStyle>
            <a:lvl1pPr>
              <a:defRPr sz="16000"/>
            </a:lvl1pPr>
            <a:lvl2pPr>
              <a:defRPr sz="13700"/>
            </a:lvl2pPr>
            <a:lvl3pPr>
              <a:defRPr sz="114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AF0942-76F0-49FA-8A4A-580CE3AF738A}" type="datetimeFigureOut">
              <a:rPr lang="en-US" smtClean="0"/>
              <a:pPr/>
              <a:t>11/2/2009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42864-8894-4948-95DE-8F069F68D9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1464736"/>
            <a:ext cx="411480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8187270"/>
            <a:ext cx="20200940" cy="3412064"/>
          </a:xfrm>
        </p:spPr>
        <p:txBody>
          <a:bodyPr anchor="b"/>
          <a:lstStyle>
            <a:lvl1pPr marL="0" indent="0">
              <a:buNone/>
              <a:defRPr sz="13700" b="1"/>
            </a:lvl1pPr>
            <a:lvl2pPr marL="2612441" indent="0">
              <a:buNone/>
              <a:defRPr sz="11400" b="1"/>
            </a:lvl2pPr>
            <a:lvl3pPr marL="5224882" indent="0">
              <a:buNone/>
              <a:defRPr sz="10300" b="1"/>
            </a:lvl3pPr>
            <a:lvl4pPr marL="7837322" indent="0">
              <a:buNone/>
              <a:defRPr sz="9100" b="1"/>
            </a:lvl4pPr>
            <a:lvl5pPr marL="10449763" indent="0">
              <a:buNone/>
              <a:defRPr sz="9100" b="1"/>
            </a:lvl5pPr>
            <a:lvl6pPr marL="13062204" indent="0">
              <a:buNone/>
              <a:defRPr sz="9100" b="1"/>
            </a:lvl6pPr>
            <a:lvl7pPr marL="15674645" indent="0">
              <a:buNone/>
              <a:defRPr sz="9100" b="1"/>
            </a:lvl7pPr>
            <a:lvl8pPr marL="18287086" indent="0">
              <a:buNone/>
              <a:defRPr sz="9100" b="1"/>
            </a:lvl8pPr>
            <a:lvl9pPr marL="20899526" indent="0">
              <a:buNone/>
              <a:defRPr sz="9100" b="1"/>
            </a:lvl9pPr>
          </a:lstStyle>
          <a:p>
            <a:pPr lvl="0"/>
            <a:r>
              <a:rPr lang="en-US" smtClean="0"/>
              <a:t>Click to edit Master text styles</a:t>
            </a:r>
          </a:p>
        </p:txBody>
      </p:sp>
      <p:sp>
        <p:nvSpPr>
          <p:cNvPr id="4" name="Content Placeholder 3"/>
          <p:cNvSpPr>
            <a:spLocks noGrp="1"/>
          </p:cNvSpPr>
          <p:nvPr>
            <p:ph sz="half" idx="2"/>
          </p:nvPr>
        </p:nvSpPr>
        <p:spPr>
          <a:xfrm>
            <a:off x="2286000" y="11599334"/>
            <a:ext cx="20200940" cy="21073536"/>
          </a:xfrm>
        </p:spPr>
        <p:txBody>
          <a:bodyPr/>
          <a:lstStyle>
            <a:lvl1pPr>
              <a:defRPr sz="13700"/>
            </a:lvl1pPr>
            <a:lvl2pPr>
              <a:defRPr sz="11400"/>
            </a:lvl2pPr>
            <a:lvl3pPr>
              <a:defRPr sz="103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2" y="8187270"/>
            <a:ext cx="20208875" cy="3412064"/>
          </a:xfrm>
        </p:spPr>
        <p:txBody>
          <a:bodyPr anchor="b"/>
          <a:lstStyle>
            <a:lvl1pPr marL="0" indent="0">
              <a:buNone/>
              <a:defRPr sz="13700" b="1"/>
            </a:lvl1pPr>
            <a:lvl2pPr marL="2612441" indent="0">
              <a:buNone/>
              <a:defRPr sz="11400" b="1"/>
            </a:lvl2pPr>
            <a:lvl3pPr marL="5224882" indent="0">
              <a:buNone/>
              <a:defRPr sz="10300" b="1"/>
            </a:lvl3pPr>
            <a:lvl4pPr marL="7837322" indent="0">
              <a:buNone/>
              <a:defRPr sz="9100" b="1"/>
            </a:lvl4pPr>
            <a:lvl5pPr marL="10449763" indent="0">
              <a:buNone/>
              <a:defRPr sz="9100" b="1"/>
            </a:lvl5pPr>
            <a:lvl6pPr marL="13062204" indent="0">
              <a:buNone/>
              <a:defRPr sz="9100" b="1"/>
            </a:lvl6pPr>
            <a:lvl7pPr marL="15674645" indent="0">
              <a:buNone/>
              <a:defRPr sz="9100" b="1"/>
            </a:lvl7pPr>
            <a:lvl8pPr marL="18287086" indent="0">
              <a:buNone/>
              <a:defRPr sz="9100" b="1"/>
            </a:lvl8pPr>
            <a:lvl9pPr marL="20899526" indent="0">
              <a:buNone/>
              <a:defRPr sz="9100" b="1"/>
            </a:lvl9pPr>
          </a:lstStyle>
          <a:p>
            <a:pPr lvl="0"/>
            <a:r>
              <a:rPr lang="en-US" smtClean="0"/>
              <a:t>Click to edit Master text styles</a:t>
            </a:r>
          </a:p>
        </p:txBody>
      </p:sp>
      <p:sp>
        <p:nvSpPr>
          <p:cNvPr id="6" name="Content Placeholder 5"/>
          <p:cNvSpPr>
            <a:spLocks noGrp="1"/>
          </p:cNvSpPr>
          <p:nvPr>
            <p:ph sz="quarter" idx="4"/>
          </p:nvPr>
        </p:nvSpPr>
        <p:spPr>
          <a:xfrm>
            <a:off x="23225132" y="11599334"/>
            <a:ext cx="20208875" cy="21073536"/>
          </a:xfrm>
        </p:spPr>
        <p:txBody>
          <a:bodyPr/>
          <a:lstStyle>
            <a:lvl1pPr>
              <a:defRPr sz="13700"/>
            </a:lvl1pPr>
            <a:lvl2pPr>
              <a:defRPr sz="11400"/>
            </a:lvl2pPr>
            <a:lvl3pPr>
              <a:defRPr sz="103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AF0942-76F0-49FA-8A4A-580CE3AF738A}" type="datetimeFigureOut">
              <a:rPr lang="en-US" smtClean="0"/>
              <a:pPr/>
              <a:t>11/2/2009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142864-8894-4948-95DE-8F069F68D9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AF0942-76F0-49FA-8A4A-580CE3AF738A}" type="datetimeFigureOut">
              <a:rPr lang="en-US" smtClean="0"/>
              <a:pPr/>
              <a:t>11/2/2009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142864-8894-4948-95DE-8F069F68D9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F0942-76F0-49FA-8A4A-580CE3AF738A}" type="datetimeFigureOut">
              <a:rPr lang="en-US" smtClean="0"/>
              <a:pPr/>
              <a:t>11/2/2009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142864-8894-4948-95DE-8F069F68D9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9" y="1456266"/>
            <a:ext cx="15041565" cy="6197600"/>
          </a:xfrm>
        </p:spPr>
        <p:txBody>
          <a:bodyPr anchor="b"/>
          <a:lstStyle>
            <a:lvl1pPr algn="l">
              <a:defRPr sz="11400" b="1"/>
            </a:lvl1pPr>
          </a:lstStyle>
          <a:p>
            <a:r>
              <a:rPr lang="en-US" smtClean="0"/>
              <a:t>Click to edit Master title style</a:t>
            </a:r>
            <a:endParaRPr lang="en-US"/>
          </a:p>
        </p:txBody>
      </p:sp>
      <p:sp>
        <p:nvSpPr>
          <p:cNvPr id="3" name="Content Placeholder 2"/>
          <p:cNvSpPr>
            <a:spLocks noGrp="1"/>
          </p:cNvSpPr>
          <p:nvPr>
            <p:ph idx="1"/>
          </p:nvPr>
        </p:nvSpPr>
        <p:spPr>
          <a:xfrm>
            <a:off x="17875250" y="1456276"/>
            <a:ext cx="25558750" cy="31216602"/>
          </a:xfrm>
        </p:spPr>
        <p:txBody>
          <a:bodyPr/>
          <a:lstStyle>
            <a:lvl1pPr>
              <a:defRPr sz="18300"/>
            </a:lvl1pPr>
            <a:lvl2pPr>
              <a:defRPr sz="16000"/>
            </a:lvl2pPr>
            <a:lvl3pPr>
              <a:defRPr sz="13700"/>
            </a:lvl3pPr>
            <a:lvl4pPr>
              <a:defRPr sz="11400"/>
            </a:lvl4pPr>
            <a:lvl5pPr>
              <a:defRPr sz="11400"/>
            </a:lvl5pPr>
            <a:lvl6pPr>
              <a:defRPr sz="11400"/>
            </a:lvl6pPr>
            <a:lvl7pPr>
              <a:defRPr sz="11400"/>
            </a:lvl7pPr>
            <a:lvl8pPr>
              <a:defRPr sz="11400"/>
            </a:lvl8pPr>
            <a:lvl9pPr>
              <a:defRPr sz="1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9" y="7653876"/>
            <a:ext cx="15041565" cy="25019002"/>
          </a:xfrm>
        </p:spPr>
        <p:txBody>
          <a:bodyPr/>
          <a:lstStyle>
            <a:lvl1pPr marL="0" indent="0">
              <a:buNone/>
              <a:defRPr sz="8000"/>
            </a:lvl1pPr>
            <a:lvl2pPr marL="2612441" indent="0">
              <a:buNone/>
              <a:defRPr sz="6900"/>
            </a:lvl2pPr>
            <a:lvl3pPr marL="5224882" indent="0">
              <a:buNone/>
              <a:defRPr sz="5700"/>
            </a:lvl3pPr>
            <a:lvl4pPr marL="7837322" indent="0">
              <a:buNone/>
              <a:defRPr sz="5100"/>
            </a:lvl4pPr>
            <a:lvl5pPr marL="10449763" indent="0">
              <a:buNone/>
              <a:defRPr sz="5100"/>
            </a:lvl5pPr>
            <a:lvl6pPr marL="13062204" indent="0">
              <a:buNone/>
              <a:defRPr sz="5100"/>
            </a:lvl6pPr>
            <a:lvl7pPr marL="15674645" indent="0">
              <a:buNone/>
              <a:defRPr sz="5100"/>
            </a:lvl7pPr>
            <a:lvl8pPr marL="18287086" indent="0">
              <a:buNone/>
              <a:defRPr sz="5100"/>
            </a:lvl8pPr>
            <a:lvl9pPr marL="20899526" indent="0">
              <a:buNone/>
              <a:defRPr sz="5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F0942-76F0-49FA-8A4A-580CE3AF738A}" type="datetimeFigureOut">
              <a:rPr lang="en-US" smtClean="0"/>
              <a:pPr/>
              <a:t>11/2/2009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42864-8894-4948-95DE-8F069F68D9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0" y="25603201"/>
            <a:ext cx="27432000" cy="3022602"/>
          </a:xfrm>
        </p:spPr>
        <p:txBody>
          <a:bodyPr anchor="b"/>
          <a:lstStyle>
            <a:lvl1pPr algn="l">
              <a:defRPr sz="11400" b="1"/>
            </a:lvl1pPr>
          </a:lstStyle>
          <a:p>
            <a:r>
              <a:rPr lang="en-US" smtClean="0"/>
              <a:t>Click to edit Master title style</a:t>
            </a:r>
            <a:endParaRPr lang="en-US"/>
          </a:p>
        </p:txBody>
      </p:sp>
      <p:sp>
        <p:nvSpPr>
          <p:cNvPr id="3" name="Picture Placeholder 2"/>
          <p:cNvSpPr>
            <a:spLocks noGrp="1"/>
          </p:cNvSpPr>
          <p:nvPr>
            <p:ph type="pic" idx="1"/>
          </p:nvPr>
        </p:nvSpPr>
        <p:spPr>
          <a:xfrm>
            <a:off x="8961440" y="3268134"/>
            <a:ext cx="27432000" cy="21945600"/>
          </a:xfrm>
        </p:spPr>
        <p:txBody>
          <a:bodyPr/>
          <a:lstStyle>
            <a:lvl1pPr marL="0" indent="0">
              <a:buNone/>
              <a:defRPr sz="18300"/>
            </a:lvl1pPr>
            <a:lvl2pPr marL="2612441" indent="0">
              <a:buNone/>
              <a:defRPr sz="16000"/>
            </a:lvl2pPr>
            <a:lvl3pPr marL="5224882" indent="0">
              <a:buNone/>
              <a:defRPr sz="13700"/>
            </a:lvl3pPr>
            <a:lvl4pPr marL="7837322" indent="0">
              <a:buNone/>
              <a:defRPr sz="11400"/>
            </a:lvl4pPr>
            <a:lvl5pPr marL="10449763" indent="0">
              <a:buNone/>
              <a:defRPr sz="11400"/>
            </a:lvl5pPr>
            <a:lvl6pPr marL="13062204" indent="0">
              <a:buNone/>
              <a:defRPr sz="11400"/>
            </a:lvl6pPr>
            <a:lvl7pPr marL="15674645" indent="0">
              <a:buNone/>
              <a:defRPr sz="11400"/>
            </a:lvl7pPr>
            <a:lvl8pPr marL="18287086" indent="0">
              <a:buNone/>
              <a:defRPr sz="11400"/>
            </a:lvl8pPr>
            <a:lvl9pPr marL="20899526" indent="0">
              <a:buNone/>
              <a:defRPr sz="11400"/>
            </a:lvl9pPr>
          </a:lstStyle>
          <a:p>
            <a:endParaRPr lang="en-US"/>
          </a:p>
        </p:txBody>
      </p:sp>
      <p:sp>
        <p:nvSpPr>
          <p:cNvPr id="4" name="Text Placeholder 3"/>
          <p:cNvSpPr>
            <a:spLocks noGrp="1"/>
          </p:cNvSpPr>
          <p:nvPr>
            <p:ph type="body" sz="half" idx="2"/>
          </p:nvPr>
        </p:nvSpPr>
        <p:spPr>
          <a:xfrm>
            <a:off x="8961440" y="28625803"/>
            <a:ext cx="27432000" cy="4292598"/>
          </a:xfrm>
        </p:spPr>
        <p:txBody>
          <a:bodyPr/>
          <a:lstStyle>
            <a:lvl1pPr marL="0" indent="0">
              <a:buNone/>
              <a:defRPr sz="8000"/>
            </a:lvl1pPr>
            <a:lvl2pPr marL="2612441" indent="0">
              <a:buNone/>
              <a:defRPr sz="6900"/>
            </a:lvl2pPr>
            <a:lvl3pPr marL="5224882" indent="0">
              <a:buNone/>
              <a:defRPr sz="5700"/>
            </a:lvl3pPr>
            <a:lvl4pPr marL="7837322" indent="0">
              <a:buNone/>
              <a:defRPr sz="5100"/>
            </a:lvl4pPr>
            <a:lvl5pPr marL="10449763" indent="0">
              <a:buNone/>
              <a:defRPr sz="5100"/>
            </a:lvl5pPr>
            <a:lvl6pPr marL="13062204" indent="0">
              <a:buNone/>
              <a:defRPr sz="5100"/>
            </a:lvl6pPr>
            <a:lvl7pPr marL="15674645" indent="0">
              <a:buNone/>
              <a:defRPr sz="5100"/>
            </a:lvl7pPr>
            <a:lvl8pPr marL="18287086" indent="0">
              <a:buNone/>
              <a:defRPr sz="5100"/>
            </a:lvl8pPr>
            <a:lvl9pPr marL="20899526" indent="0">
              <a:buNone/>
              <a:defRPr sz="5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F0942-76F0-49FA-8A4A-580CE3AF738A}" type="datetimeFigureOut">
              <a:rPr lang="en-US" smtClean="0"/>
              <a:pPr/>
              <a:t>11/2/2009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42864-8894-4948-95DE-8F069F68D9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0" y="1464736"/>
            <a:ext cx="41148000" cy="6096000"/>
          </a:xfrm>
          <a:prstGeom prst="rect">
            <a:avLst/>
          </a:prstGeom>
        </p:spPr>
        <p:txBody>
          <a:bodyPr vert="horz" lIns="522488" tIns="261244" rIns="522488" bIns="26124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0" y="8534408"/>
            <a:ext cx="41148000" cy="24138470"/>
          </a:xfrm>
          <a:prstGeom prst="rect">
            <a:avLst/>
          </a:prstGeom>
        </p:spPr>
        <p:txBody>
          <a:bodyPr vert="horz" lIns="522488" tIns="261244" rIns="522488" bIns="2612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0" y="33900542"/>
            <a:ext cx="10668000" cy="1947334"/>
          </a:xfrm>
          <a:prstGeom prst="rect">
            <a:avLst/>
          </a:prstGeom>
        </p:spPr>
        <p:txBody>
          <a:bodyPr vert="horz" lIns="522488" tIns="261244" rIns="522488" bIns="261244" rtlCol="0" anchor="ctr"/>
          <a:lstStyle>
            <a:lvl1pPr algn="l">
              <a:defRPr sz="6900">
                <a:solidFill>
                  <a:schemeClr val="tx1">
                    <a:tint val="75000"/>
                  </a:schemeClr>
                </a:solidFill>
              </a:defRPr>
            </a:lvl1pPr>
          </a:lstStyle>
          <a:p>
            <a:fld id="{B6AF0942-76F0-49FA-8A4A-580CE3AF738A}" type="datetimeFigureOut">
              <a:rPr lang="en-US" smtClean="0"/>
              <a:pPr/>
              <a:t>11/2/2009</a:t>
            </a:fld>
            <a:endParaRPr lang="en-US"/>
          </a:p>
        </p:txBody>
      </p:sp>
      <p:sp>
        <p:nvSpPr>
          <p:cNvPr id="5" name="Footer Placeholder 4"/>
          <p:cNvSpPr>
            <a:spLocks noGrp="1"/>
          </p:cNvSpPr>
          <p:nvPr>
            <p:ph type="ftr" sz="quarter" idx="3"/>
          </p:nvPr>
        </p:nvSpPr>
        <p:spPr>
          <a:xfrm>
            <a:off x="15621000" y="33900542"/>
            <a:ext cx="14478000" cy="1947334"/>
          </a:xfrm>
          <a:prstGeom prst="rect">
            <a:avLst/>
          </a:prstGeom>
        </p:spPr>
        <p:txBody>
          <a:bodyPr vert="horz" lIns="522488" tIns="261244" rIns="522488" bIns="261244" rtlCol="0" anchor="ctr"/>
          <a:lstStyle>
            <a:lvl1pPr algn="ctr">
              <a:defRPr sz="6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0" y="33900542"/>
            <a:ext cx="10668000" cy="1947334"/>
          </a:xfrm>
          <a:prstGeom prst="rect">
            <a:avLst/>
          </a:prstGeom>
        </p:spPr>
        <p:txBody>
          <a:bodyPr vert="horz" lIns="522488" tIns="261244" rIns="522488" bIns="261244" rtlCol="0" anchor="ctr"/>
          <a:lstStyle>
            <a:lvl1pPr algn="r">
              <a:defRPr sz="6900">
                <a:solidFill>
                  <a:schemeClr val="tx1">
                    <a:tint val="75000"/>
                  </a:schemeClr>
                </a:solidFill>
              </a:defRPr>
            </a:lvl1pPr>
          </a:lstStyle>
          <a:p>
            <a:fld id="{E9142864-8894-4948-95DE-8F069F68D9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5224882" rtl="0" eaLnBrk="1" latinLnBrk="0" hangingPunct="1">
        <a:spcBef>
          <a:spcPct val="0"/>
        </a:spcBef>
        <a:buNone/>
        <a:defRPr sz="25100" kern="1200">
          <a:solidFill>
            <a:schemeClr val="tx1"/>
          </a:solidFill>
          <a:latin typeface="+mj-lt"/>
          <a:ea typeface="+mj-ea"/>
          <a:cs typeface="+mj-cs"/>
        </a:defRPr>
      </a:lvl1pPr>
    </p:titleStyle>
    <p:bodyStyle>
      <a:lvl1pPr marL="1959331" indent="-1959331" algn="l" defTabSz="5224882" rtl="0" eaLnBrk="1" latinLnBrk="0" hangingPunct="1">
        <a:spcBef>
          <a:spcPct val="20000"/>
        </a:spcBef>
        <a:buFont typeface="Arial" pitchFamily="34" charset="0"/>
        <a:buChar char="•"/>
        <a:defRPr sz="18300" kern="1200">
          <a:solidFill>
            <a:schemeClr val="tx1"/>
          </a:solidFill>
          <a:latin typeface="+mn-lt"/>
          <a:ea typeface="+mn-ea"/>
          <a:cs typeface="+mn-cs"/>
        </a:defRPr>
      </a:lvl1pPr>
      <a:lvl2pPr marL="4245216" indent="-1632776" algn="l" defTabSz="5224882" rtl="0" eaLnBrk="1" latinLnBrk="0" hangingPunct="1">
        <a:spcBef>
          <a:spcPct val="20000"/>
        </a:spcBef>
        <a:buFont typeface="Arial" pitchFamily="34" charset="0"/>
        <a:buChar char="–"/>
        <a:defRPr sz="16000" kern="1200">
          <a:solidFill>
            <a:schemeClr val="tx1"/>
          </a:solidFill>
          <a:latin typeface="+mn-lt"/>
          <a:ea typeface="+mn-ea"/>
          <a:cs typeface="+mn-cs"/>
        </a:defRPr>
      </a:lvl2pPr>
      <a:lvl3pPr marL="6531102" indent="-1306220" algn="l" defTabSz="5224882" rtl="0" eaLnBrk="1" latinLnBrk="0" hangingPunct="1">
        <a:spcBef>
          <a:spcPct val="20000"/>
        </a:spcBef>
        <a:buFont typeface="Arial" pitchFamily="34" charset="0"/>
        <a:buChar char="•"/>
        <a:defRPr sz="13700" kern="1200">
          <a:solidFill>
            <a:schemeClr val="tx1"/>
          </a:solidFill>
          <a:latin typeface="+mn-lt"/>
          <a:ea typeface="+mn-ea"/>
          <a:cs typeface="+mn-cs"/>
        </a:defRPr>
      </a:lvl3pPr>
      <a:lvl4pPr marL="9143543" indent="-1306220" algn="l" defTabSz="5224882" rtl="0" eaLnBrk="1" latinLnBrk="0" hangingPunct="1">
        <a:spcBef>
          <a:spcPct val="20000"/>
        </a:spcBef>
        <a:buFont typeface="Arial" pitchFamily="34" charset="0"/>
        <a:buChar char="–"/>
        <a:defRPr sz="11400" kern="1200">
          <a:solidFill>
            <a:schemeClr val="tx1"/>
          </a:solidFill>
          <a:latin typeface="+mn-lt"/>
          <a:ea typeface="+mn-ea"/>
          <a:cs typeface="+mn-cs"/>
        </a:defRPr>
      </a:lvl4pPr>
      <a:lvl5pPr marL="11755984" indent="-1306220" algn="l" defTabSz="5224882" rtl="0" eaLnBrk="1" latinLnBrk="0" hangingPunct="1">
        <a:spcBef>
          <a:spcPct val="20000"/>
        </a:spcBef>
        <a:buFont typeface="Arial" pitchFamily="34" charset="0"/>
        <a:buChar char="»"/>
        <a:defRPr sz="11400" kern="1200">
          <a:solidFill>
            <a:schemeClr val="tx1"/>
          </a:solidFill>
          <a:latin typeface="+mn-lt"/>
          <a:ea typeface="+mn-ea"/>
          <a:cs typeface="+mn-cs"/>
        </a:defRPr>
      </a:lvl5pPr>
      <a:lvl6pPr marL="14368424" indent="-1306220" algn="l" defTabSz="5224882" rtl="0" eaLnBrk="1" latinLnBrk="0" hangingPunct="1">
        <a:spcBef>
          <a:spcPct val="20000"/>
        </a:spcBef>
        <a:buFont typeface="Arial" pitchFamily="34" charset="0"/>
        <a:buChar char="•"/>
        <a:defRPr sz="11400" kern="1200">
          <a:solidFill>
            <a:schemeClr val="tx1"/>
          </a:solidFill>
          <a:latin typeface="+mn-lt"/>
          <a:ea typeface="+mn-ea"/>
          <a:cs typeface="+mn-cs"/>
        </a:defRPr>
      </a:lvl6pPr>
      <a:lvl7pPr marL="16980865" indent="-1306220" algn="l" defTabSz="5224882" rtl="0" eaLnBrk="1" latinLnBrk="0" hangingPunct="1">
        <a:spcBef>
          <a:spcPct val="20000"/>
        </a:spcBef>
        <a:buFont typeface="Arial" pitchFamily="34" charset="0"/>
        <a:buChar char="•"/>
        <a:defRPr sz="11400" kern="1200">
          <a:solidFill>
            <a:schemeClr val="tx1"/>
          </a:solidFill>
          <a:latin typeface="+mn-lt"/>
          <a:ea typeface="+mn-ea"/>
          <a:cs typeface="+mn-cs"/>
        </a:defRPr>
      </a:lvl7pPr>
      <a:lvl8pPr marL="19593306" indent="-1306220" algn="l" defTabSz="5224882" rtl="0" eaLnBrk="1" latinLnBrk="0" hangingPunct="1">
        <a:spcBef>
          <a:spcPct val="20000"/>
        </a:spcBef>
        <a:buFont typeface="Arial" pitchFamily="34" charset="0"/>
        <a:buChar char="•"/>
        <a:defRPr sz="11400" kern="1200">
          <a:solidFill>
            <a:schemeClr val="tx1"/>
          </a:solidFill>
          <a:latin typeface="+mn-lt"/>
          <a:ea typeface="+mn-ea"/>
          <a:cs typeface="+mn-cs"/>
        </a:defRPr>
      </a:lvl8pPr>
      <a:lvl9pPr marL="22205747" indent="-1306220" algn="l" defTabSz="5224882" rtl="0" eaLnBrk="1" latinLnBrk="0" hangingPunct="1">
        <a:spcBef>
          <a:spcPct val="20000"/>
        </a:spcBef>
        <a:buFont typeface="Arial" pitchFamily="34" charset="0"/>
        <a:buChar char="•"/>
        <a:defRPr sz="11400" kern="1200">
          <a:solidFill>
            <a:schemeClr val="tx1"/>
          </a:solidFill>
          <a:latin typeface="+mn-lt"/>
          <a:ea typeface="+mn-ea"/>
          <a:cs typeface="+mn-cs"/>
        </a:defRPr>
      </a:lvl9pPr>
    </p:bodyStyle>
    <p:otherStyle>
      <a:defPPr>
        <a:defRPr lang="en-US"/>
      </a:defPPr>
      <a:lvl1pPr marL="0" algn="l" defTabSz="5224882" rtl="0" eaLnBrk="1" latinLnBrk="0" hangingPunct="1">
        <a:defRPr sz="10300" kern="1200">
          <a:solidFill>
            <a:schemeClr val="tx1"/>
          </a:solidFill>
          <a:latin typeface="+mn-lt"/>
          <a:ea typeface="+mn-ea"/>
          <a:cs typeface="+mn-cs"/>
        </a:defRPr>
      </a:lvl1pPr>
      <a:lvl2pPr marL="2612441" algn="l" defTabSz="5224882" rtl="0" eaLnBrk="1" latinLnBrk="0" hangingPunct="1">
        <a:defRPr sz="10300" kern="1200">
          <a:solidFill>
            <a:schemeClr val="tx1"/>
          </a:solidFill>
          <a:latin typeface="+mn-lt"/>
          <a:ea typeface="+mn-ea"/>
          <a:cs typeface="+mn-cs"/>
        </a:defRPr>
      </a:lvl2pPr>
      <a:lvl3pPr marL="5224882" algn="l" defTabSz="5224882" rtl="0" eaLnBrk="1" latinLnBrk="0" hangingPunct="1">
        <a:defRPr sz="10300" kern="1200">
          <a:solidFill>
            <a:schemeClr val="tx1"/>
          </a:solidFill>
          <a:latin typeface="+mn-lt"/>
          <a:ea typeface="+mn-ea"/>
          <a:cs typeface="+mn-cs"/>
        </a:defRPr>
      </a:lvl3pPr>
      <a:lvl4pPr marL="7837322" algn="l" defTabSz="5224882" rtl="0" eaLnBrk="1" latinLnBrk="0" hangingPunct="1">
        <a:defRPr sz="10300" kern="1200">
          <a:solidFill>
            <a:schemeClr val="tx1"/>
          </a:solidFill>
          <a:latin typeface="+mn-lt"/>
          <a:ea typeface="+mn-ea"/>
          <a:cs typeface="+mn-cs"/>
        </a:defRPr>
      </a:lvl4pPr>
      <a:lvl5pPr marL="10449763" algn="l" defTabSz="5224882" rtl="0" eaLnBrk="1" latinLnBrk="0" hangingPunct="1">
        <a:defRPr sz="10300" kern="1200">
          <a:solidFill>
            <a:schemeClr val="tx1"/>
          </a:solidFill>
          <a:latin typeface="+mn-lt"/>
          <a:ea typeface="+mn-ea"/>
          <a:cs typeface="+mn-cs"/>
        </a:defRPr>
      </a:lvl5pPr>
      <a:lvl6pPr marL="13062204" algn="l" defTabSz="5224882" rtl="0" eaLnBrk="1" latinLnBrk="0" hangingPunct="1">
        <a:defRPr sz="10300" kern="1200">
          <a:solidFill>
            <a:schemeClr val="tx1"/>
          </a:solidFill>
          <a:latin typeface="+mn-lt"/>
          <a:ea typeface="+mn-ea"/>
          <a:cs typeface="+mn-cs"/>
        </a:defRPr>
      </a:lvl6pPr>
      <a:lvl7pPr marL="15674645" algn="l" defTabSz="5224882" rtl="0" eaLnBrk="1" latinLnBrk="0" hangingPunct="1">
        <a:defRPr sz="10300" kern="1200">
          <a:solidFill>
            <a:schemeClr val="tx1"/>
          </a:solidFill>
          <a:latin typeface="+mn-lt"/>
          <a:ea typeface="+mn-ea"/>
          <a:cs typeface="+mn-cs"/>
        </a:defRPr>
      </a:lvl7pPr>
      <a:lvl8pPr marL="18287086" algn="l" defTabSz="5224882" rtl="0" eaLnBrk="1" latinLnBrk="0" hangingPunct="1">
        <a:defRPr sz="10300" kern="1200">
          <a:solidFill>
            <a:schemeClr val="tx1"/>
          </a:solidFill>
          <a:latin typeface="+mn-lt"/>
          <a:ea typeface="+mn-ea"/>
          <a:cs typeface="+mn-cs"/>
        </a:defRPr>
      </a:lvl8pPr>
      <a:lvl9pPr marL="20899526" algn="l" defTabSz="5224882" rtl="0" eaLnBrk="1" latinLnBrk="0" hangingPunct="1">
        <a:defRPr sz="10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chart" Target="../charts/chart2.xml"/><Relationship Id="rId5" Type="http://schemas.openxmlformats.org/officeDocument/2006/relationships/image" Target="../media/image4.png"/><Relationship Id="rId10" Type="http://schemas.openxmlformats.org/officeDocument/2006/relationships/chart" Target="../charts/chart1.xml"/><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27660600" y="28498800"/>
            <a:ext cx="15544800" cy="838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2402800" y="12192000"/>
            <a:ext cx="21945600" cy="838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438400" y="13030200"/>
            <a:ext cx="12192000" cy="838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438400" y="6172200"/>
            <a:ext cx="20116800" cy="838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86000" y="1464737"/>
            <a:ext cx="41148000" cy="3982754"/>
          </a:xfrm>
        </p:spPr>
        <p:txBody>
          <a:bodyPr>
            <a:normAutofit fontScale="90000"/>
          </a:bodyPr>
          <a:lstStyle/>
          <a:p>
            <a:pPr algn="l"/>
            <a:r>
              <a:rPr lang="en-US" sz="10400" b="1" dirty="0"/>
              <a:t>QUANTIFICATION OF SOYBEAN-ASSOCIATED SOIL RHIZOBIA WITH QUANTITATIVE POLYMERASE CHAIN </a:t>
            </a:r>
            <a:r>
              <a:rPr lang="en-US" sz="10400" b="1" dirty="0" smtClean="0"/>
              <a:t>REACTION</a:t>
            </a:r>
            <a:br>
              <a:rPr lang="en-US" sz="10400" b="1" dirty="0" smtClean="0"/>
            </a:br>
            <a:r>
              <a:rPr lang="en-US" sz="9400" dirty="0" err="1" smtClean="0"/>
              <a:t>Branden</a:t>
            </a:r>
            <a:r>
              <a:rPr lang="en-US" sz="9400" dirty="0" smtClean="0"/>
              <a:t> </a:t>
            </a:r>
            <a:r>
              <a:rPr lang="en-US" sz="9400" dirty="0" err="1" smtClean="0"/>
              <a:t>Furseth</a:t>
            </a:r>
            <a:r>
              <a:rPr lang="en-US" sz="9400" dirty="0" smtClean="0"/>
              <a:t>, Shawn Conley, Jean-Michel </a:t>
            </a:r>
            <a:r>
              <a:rPr lang="en-US" sz="9400" dirty="0" err="1" smtClean="0"/>
              <a:t>Ané</a:t>
            </a:r>
            <a:r>
              <a:rPr lang="en-US" sz="9400" dirty="0" smtClean="0"/>
              <a:t/>
            </a:r>
            <a:br>
              <a:rPr lang="en-US" sz="9400" dirty="0" smtClean="0"/>
            </a:br>
            <a:r>
              <a:rPr lang="en-US" sz="9400" dirty="0" smtClean="0"/>
              <a:t>Dept. of Agronomy, University of Wisconsin-Madison</a:t>
            </a:r>
            <a:endParaRPr lang="en-US" dirty="0"/>
          </a:p>
        </p:txBody>
      </p:sp>
      <p:sp>
        <p:nvSpPr>
          <p:cNvPr id="5" name="Content Placeholder 4"/>
          <p:cNvSpPr>
            <a:spLocks noGrp="1"/>
          </p:cNvSpPr>
          <p:nvPr>
            <p:ph sz="half" idx="1"/>
          </p:nvPr>
        </p:nvSpPr>
        <p:spPr>
          <a:xfrm>
            <a:off x="2286000" y="5892800"/>
            <a:ext cx="20288250" cy="6756400"/>
          </a:xfrm>
        </p:spPr>
        <p:txBody>
          <a:bodyPr>
            <a:noAutofit/>
          </a:bodyPr>
          <a:lstStyle/>
          <a:p>
            <a:pPr marL="0" indent="0">
              <a:spcBef>
                <a:spcPts val="0"/>
              </a:spcBef>
              <a:buNone/>
            </a:pPr>
            <a:r>
              <a:rPr lang="en-US" sz="6000" b="1" dirty="0" smtClean="0"/>
              <a:t>Introduction</a:t>
            </a:r>
          </a:p>
          <a:p>
            <a:pPr marL="0" indent="0">
              <a:spcBef>
                <a:spcPts val="0"/>
              </a:spcBef>
              <a:buNone/>
            </a:pPr>
            <a:r>
              <a:rPr lang="en-US" sz="4400" dirty="0" smtClean="0"/>
              <a:t>Soybean (</a:t>
            </a:r>
            <a:r>
              <a:rPr lang="en-US" sz="4400" i="1" dirty="0" err="1" smtClean="0"/>
              <a:t>Glycine</a:t>
            </a:r>
            <a:r>
              <a:rPr lang="en-US" sz="4400" i="1" dirty="0" smtClean="0"/>
              <a:t> max </a:t>
            </a:r>
            <a:r>
              <a:rPr lang="en-US" sz="4400" dirty="0" smtClean="0"/>
              <a:t>L. </a:t>
            </a:r>
            <a:r>
              <a:rPr lang="en-US" sz="4400" dirty="0" err="1" smtClean="0"/>
              <a:t>Merr</a:t>
            </a:r>
            <a:r>
              <a:rPr lang="en-US" sz="4400" dirty="0" smtClean="0"/>
              <a:t>) producers often apply rhizobia inoculants to their seed to promote nitrogen fixation and plant health.  However, previous studies suggest that if soybean is frequently grown in a crop rotation, soil rhizobia populations can be sustained without inoculation.  Traditional methods for determining the need for inoculation involve counting the incidence of nodulation on test plants.  This method has limited practical use due to time constraints.  The ultimate </a:t>
            </a:r>
            <a:r>
              <a:rPr lang="en-US" sz="4400" b="1" dirty="0" smtClean="0"/>
              <a:t>goal</a:t>
            </a:r>
            <a:r>
              <a:rPr lang="en-US" sz="4400" dirty="0" smtClean="0"/>
              <a:t> of this research is to develop a timely method for quantifying soil rhizobia from which </a:t>
            </a:r>
            <a:r>
              <a:rPr lang="en-US" sz="4400" dirty="0" err="1" smtClean="0"/>
              <a:t>inoculant</a:t>
            </a:r>
            <a:r>
              <a:rPr lang="en-US" sz="4400" dirty="0" smtClean="0"/>
              <a:t> recommendations can be made to soybean growers.</a:t>
            </a:r>
          </a:p>
          <a:p>
            <a:pPr marL="0" indent="0">
              <a:spcBef>
                <a:spcPts val="0"/>
              </a:spcBef>
              <a:buNone/>
            </a:pPr>
            <a:endParaRPr lang="en-US" sz="4400" b="1" dirty="0"/>
          </a:p>
          <a:p>
            <a:pPr marL="0" indent="0">
              <a:spcBef>
                <a:spcPts val="0"/>
              </a:spcBef>
              <a:buNone/>
            </a:pPr>
            <a:r>
              <a:rPr lang="en-US" sz="4400" dirty="0" smtClean="0"/>
              <a:t>  </a:t>
            </a:r>
          </a:p>
        </p:txBody>
      </p:sp>
      <p:pic>
        <p:nvPicPr>
          <p:cNvPr id="1026" name="Picture 2" descr="C:\Users\Branden Furseth\Downloads\primertest3061909.tif"/>
          <p:cNvPicPr>
            <a:picLocks noGrp="1" noChangeAspect="1" noChangeArrowheads="1"/>
          </p:cNvPicPr>
          <p:nvPr>
            <p:ph sz="half" idx="2"/>
          </p:nvPr>
        </p:nvPicPr>
        <p:blipFill>
          <a:blip r:embed="rId4" cstate="print"/>
          <a:srcRect t="49613"/>
          <a:stretch>
            <a:fillRect/>
          </a:stretch>
        </p:blipFill>
        <p:spPr bwMode="auto">
          <a:xfrm>
            <a:off x="24644044" y="6502401"/>
            <a:ext cx="18313706" cy="4385882"/>
          </a:xfrm>
          <a:prstGeom prst="rect">
            <a:avLst/>
          </a:prstGeom>
          <a:noFill/>
        </p:spPr>
      </p:pic>
      <p:sp>
        <p:nvSpPr>
          <p:cNvPr id="28" name="TextBox 27"/>
          <p:cNvSpPr txBox="1"/>
          <p:nvPr/>
        </p:nvSpPr>
        <p:spPr>
          <a:xfrm>
            <a:off x="27336750" y="9855201"/>
            <a:ext cx="1849166" cy="839784"/>
          </a:xfrm>
          <a:prstGeom prst="rect">
            <a:avLst/>
          </a:prstGeom>
          <a:noFill/>
        </p:spPr>
        <p:txBody>
          <a:bodyPr wrap="none" lIns="130622" tIns="65311" rIns="130622" bIns="65311" rtlCol="0">
            <a:spAutoFit/>
          </a:bodyPr>
          <a:lstStyle/>
          <a:p>
            <a:r>
              <a:rPr lang="en-US" sz="4600" dirty="0" err="1" smtClean="0"/>
              <a:t>noeI</a:t>
            </a:r>
            <a:r>
              <a:rPr lang="en-US" sz="4600" dirty="0" smtClean="0"/>
              <a:t>-A</a:t>
            </a:r>
            <a:endParaRPr lang="en-US" sz="4600" dirty="0"/>
          </a:p>
        </p:txBody>
      </p:sp>
      <p:sp>
        <p:nvSpPr>
          <p:cNvPr id="29" name="TextBox 28"/>
          <p:cNvSpPr txBox="1"/>
          <p:nvPr/>
        </p:nvSpPr>
        <p:spPr>
          <a:xfrm>
            <a:off x="31242001" y="9855201"/>
            <a:ext cx="1828326" cy="839784"/>
          </a:xfrm>
          <a:prstGeom prst="rect">
            <a:avLst/>
          </a:prstGeom>
          <a:noFill/>
        </p:spPr>
        <p:txBody>
          <a:bodyPr wrap="none" lIns="130622" tIns="65311" rIns="130622" bIns="65311" rtlCol="0">
            <a:spAutoFit/>
          </a:bodyPr>
          <a:lstStyle/>
          <a:p>
            <a:r>
              <a:rPr lang="en-US" sz="4600" dirty="0" err="1" smtClean="0"/>
              <a:t>noeI</a:t>
            </a:r>
            <a:r>
              <a:rPr lang="en-US" sz="4600" dirty="0" smtClean="0"/>
              <a:t>-B</a:t>
            </a:r>
            <a:endParaRPr lang="en-US" sz="4600" dirty="0"/>
          </a:p>
        </p:txBody>
      </p:sp>
      <p:sp>
        <p:nvSpPr>
          <p:cNvPr id="30" name="TextBox 29"/>
          <p:cNvSpPr txBox="1"/>
          <p:nvPr/>
        </p:nvSpPr>
        <p:spPr>
          <a:xfrm>
            <a:off x="34956750" y="9855201"/>
            <a:ext cx="1991832" cy="839784"/>
          </a:xfrm>
          <a:prstGeom prst="rect">
            <a:avLst/>
          </a:prstGeom>
          <a:noFill/>
        </p:spPr>
        <p:txBody>
          <a:bodyPr wrap="none" lIns="130622" tIns="65311" rIns="130622" bIns="65311" rtlCol="0">
            <a:spAutoFit/>
          </a:bodyPr>
          <a:lstStyle/>
          <a:p>
            <a:r>
              <a:rPr lang="en-US" sz="4600" dirty="0" err="1" smtClean="0"/>
              <a:t>nodZ</a:t>
            </a:r>
            <a:r>
              <a:rPr lang="en-US" sz="4600" dirty="0" smtClean="0"/>
              <a:t>-A</a:t>
            </a:r>
            <a:endParaRPr lang="en-US" sz="4600" dirty="0"/>
          </a:p>
        </p:txBody>
      </p:sp>
      <p:sp>
        <p:nvSpPr>
          <p:cNvPr id="31" name="TextBox 30"/>
          <p:cNvSpPr txBox="1"/>
          <p:nvPr/>
        </p:nvSpPr>
        <p:spPr>
          <a:xfrm>
            <a:off x="38766750" y="9855201"/>
            <a:ext cx="1970994" cy="839784"/>
          </a:xfrm>
          <a:prstGeom prst="rect">
            <a:avLst/>
          </a:prstGeom>
          <a:noFill/>
        </p:spPr>
        <p:txBody>
          <a:bodyPr wrap="none" lIns="130622" tIns="65311" rIns="130622" bIns="65311" rtlCol="0">
            <a:spAutoFit/>
          </a:bodyPr>
          <a:lstStyle/>
          <a:p>
            <a:r>
              <a:rPr lang="en-US" sz="4600" dirty="0" err="1" smtClean="0"/>
              <a:t>nodZ</a:t>
            </a:r>
            <a:r>
              <a:rPr lang="en-US" sz="4600" dirty="0" smtClean="0"/>
              <a:t>-B</a:t>
            </a:r>
            <a:endParaRPr lang="en-US" sz="4600" dirty="0"/>
          </a:p>
        </p:txBody>
      </p:sp>
      <p:sp>
        <p:nvSpPr>
          <p:cNvPr id="32" name="TextBox 31"/>
          <p:cNvSpPr txBox="1"/>
          <p:nvPr/>
        </p:nvSpPr>
        <p:spPr>
          <a:xfrm>
            <a:off x="27355800" y="10972800"/>
            <a:ext cx="13620750" cy="1239893"/>
          </a:xfrm>
          <a:prstGeom prst="rect">
            <a:avLst/>
          </a:prstGeom>
          <a:noFill/>
        </p:spPr>
        <p:txBody>
          <a:bodyPr wrap="square" lIns="130622" tIns="65311" rIns="130622" bIns="65311" rtlCol="0">
            <a:spAutoFit/>
          </a:bodyPr>
          <a:lstStyle/>
          <a:p>
            <a:r>
              <a:rPr lang="en-US" sz="3600" dirty="0" smtClean="0"/>
              <a:t>Figure 2. Primer test with </a:t>
            </a:r>
            <a:r>
              <a:rPr lang="en-US" sz="3600" i="1" dirty="0" err="1" smtClean="0"/>
              <a:t>Bradyrhizobium</a:t>
            </a:r>
            <a:r>
              <a:rPr lang="en-US" sz="3600" i="1" dirty="0" smtClean="0"/>
              <a:t> </a:t>
            </a:r>
            <a:r>
              <a:rPr lang="en-US" sz="3600" i="1" dirty="0" err="1" smtClean="0"/>
              <a:t>japonicum</a:t>
            </a:r>
            <a:r>
              <a:rPr lang="en-US" sz="3600" i="1" dirty="0" smtClean="0"/>
              <a:t> </a:t>
            </a:r>
            <a:r>
              <a:rPr lang="en-US" sz="3600" dirty="0" smtClean="0"/>
              <a:t>USDA110 and a soybean plot soil sample.  58°C annealing temperature.</a:t>
            </a:r>
            <a:endParaRPr lang="en-US" sz="3600" dirty="0"/>
          </a:p>
        </p:txBody>
      </p:sp>
      <p:sp>
        <p:nvSpPr>
          <p:cNvPr id="37" name="TextBox 36"/>
          <p:cNvSpPr txBox="1"/>
          <p:nvPr/>
        </p:nvSpPr>
        <p:spPr>
          <a:xfrm>
            <a:off x="22555200" y="12268200"/>
            <a:ext cx="21812250" cy="7370802"/>
          </a:xfrm>
          <a:prstGeom prst="rect">
            <a:avLst/>
          </a:prstGeom>
          <a:noFill/>
        </p:spPr>
        <p:txBody>
          <a:bodyPr wrap="square" lIns="130622" tIns="65311" rIns="130622" bIns="65311" rtlCol="0">
            <a:spAutoFit/>
          </a:bodyPr>
          <a:lstStyle/>
          <a:p>
            <a:pPr>
              <a:lnSpc>
                <a:spcPct val="80000"/>
              </a:lnSpc>
            </a:pPr>
            <a:r>
              <a:rPr lang="en-US" sz="6000" b="1" dirty="0" smtClean="0"/>
              <a:t>Results</a:t>
            </a:r>
            <a:r>
              <a:rPr lang="en-US" sz="6000" dirty="0" smtClean="0"/>
              <a:t> </a:t>
            </a:r>
          </a:p>
          <a:p>
            <a:pPr marL="1306220" lvl="1" indent="-653110">
              <a:lnSpc>
                <a:spcPct val="80000"/>
              </a:lnSpc>
              <a:buFont typeface="Arial" pitchFamily="34" charset="0"/>
              <a:buChar char="•"/>
            </a:pPr>
            <a:r>
              <a:rPr lang="en-US" sz="4400" dirty="0" smtClean="0"/>
              <a:t>Primer sets </a:t>
            </a:r>
            <a:r>
              <a:rPr lang="en-US" sz="4400" i="1" dirty="0" err="1" smtClean="0"/>
              <a:t>noeI</a:t>
            </a:r>
            <a:r>
              <a:rPr lang="en-US" sz="4400" i="1" dirty="0" smtClean="0"/>
              <a:t>-B</a:t>
            </a:r>
            <a:r>
              <a:rPr lang="en-US" sz="4400" dirty="0" smtClean="0"/>
              <a:t> and </a:t>
            </a:r>
            <a:r>
              <a:rPr lang="en-US" sz="4400" i="1" dirty="0" err="1" smtClean="0"/>
              <a:t>nodZ</a:t>
            </a:r>
            <a:r>
              <a:rPr lang="en-US" sz="4400" i="1" dirty="0" smtClean="0"/>
              <a:t>-A</a:t>
            </a:r>
            <a:r>
              <a:rPr lang="en-US" sz="4400" dirty="0" smtClean="0"/>
              <a:t> perform well with standard PCR, at an annealing temperature of 58°C (Figure 2).  The length of the amplified DNA is as expected for each primer set.</a:t>
            </a:r>
          </a:p>
          <a:p>
            <a:pPr marL="1306220" lvl="1" indent="-653110">
              <a:lnSpc>
                <a:spcPct val="80000"/>
              </a:lnSpc>
              <a:buFont typeface="Arial" pitchFamily="34" charset="0"/>
              <a:buChar char="•"/>
            </a:pPr>
            <a:r>
              <a:rPr lang="en-US" sz="4400" dirty="0" err="1" smtClean="0"/>
              <a:t>qPCR</a:t>
            </a:r>
            <a:r>
              <a:rPr lang="en-US" sz="4400" dirty="0" smtClean="0"/>
              <a:t> primer optimization indicated efficiencies of 88.9% and 98.5% for the </a:t>
            </a:r>
            <a:r>
              <a:rPr lang="en-US" sz="4400" i="1" dirty="0" err="1" smtClean="0"/>
              <a:t>nodZ</a:t>
            </a:r>
            <a:r>
              <a:rPr lang="en-US" sz="4400" i="1" dirty="0" smtClean="0"/>
              <a:t>-A</a:t>
            </a:r>
            <a:r>
              <a:rPr lang="en-US" sz="4400" dirty="0" smtClean="0"/>
              <a:t> and </a:t>
            </a:r>
            <a:r>
              <a:rPr lang="en-US" sz="4400" i="1" dirty="0" err="1" smtClean="0"/>
              <a:t>noeI</a:t>
            </a:r>
            <a:r>
              <a:rPr lang="en-US" sz="4400" i="1" dirty="0" smtClean="0"/>
              <a:t>-B</a:t>
            </a:r>
            <a:r>
              <a:rPr lang="en-US" sz="4400" dirty="0" smtClean="0"/>
              <a:t> primer sets respectively (Figure 3).   </a:t>
            </a:r>
          </a:p>
          <a:p>
            <a:pPr marL="1306220" lvl="1" indent="-653110">
              <a:lnSpc>
                <a:spcPct val="80000"/>
              </a:lnSpc>
              <a:buFont typeface="Arial" pitchFamily="34" charset="0"/>
              <a:buChar char="•"/>
            </a:pPr>
            <a:r>
              <a:rPr lang="en-US" sz="4400" dirty="0" err="1" smtClean="0"/>
              <a:t>qPCR</a:t>
            </a:r>
            <a:r>
              <a:rPr lang="en-US" sz="4400" dirty="0" smtClean="0"/>
              <a:t> indicates that, relative to the other plots, soil from the continuous corn plots contained the least amount of soybean-associated rhizobia.  Though similar to third year corn, the continuous soybean plots contained the most rhizobia (Figure 4). </a:t>
            </a:r>
          </a:p>
          <a:p>
            <a:pPr marL="1306220" lvl="1" indent="-653110">
              <a:lnSpc>
                <a:spcPct val="80000"/>
              </a:lnSpc>
              <a:buFont typeface="Arial" pitchFamily="34" charset="0"/>
              <a:buChar char="•"/>
            </a:pPr>
            <a:r>
              <a:rPr lang="en-US" sz="4400" dirty="0" smtClean="0"/>
              <a:t>Based upon the MPN method for counting rhizobia (Figure 5), a continuous soybean system holds the most rhizobia (57,675 g</a:t>
            </a:r>
            <a:r>
              <a:rPr lang="en-US" sz="4400" baseline="30000" dirty="0" smtClean="0"/>
              <a:t>-1</a:t>
            </a:r>
            <a:r>
              <a:rPr lang="en-US" sz="4400" dirty="0" smtClean="0"/>
              <a:t> soil) and continuous corn contains the least (25 g</a:t>
            </a:r>
            <a:r>
              <a:rPr lang="en-US" sz="4400" baseline="30000" dirty="0" smtClean="0"/>
              <a:t>-1</a:t>
            </a:r>
            <a:r>
              <a:rPr lang="en-US" sz="4400" dirty="0" smtClean="0"/>
              <a:t> soil).  A crop rotation of 5 yrs of soybean followed by 3 yrs of corn was found to have 4,100 g</a:t>
            </a:r>
            <a:r>
              <a:rPr lang="en-US" sz="4400" baseline="30000" dirty="0" smtClean="0"/>
              <a:t>-1</a:t>
            </a:r>
            <a:r>
              <a:rPr lang="en-US" sz="4400" dirty="0" smtClean="0"/>
              <a:t> soil.</a:t>
            </a:r>
          </a:p>
        </p:txBody>
      </p:sp>
      <p:pic>
        <p:nvPicPr>
          <p:cNvPr id="19" name="Picture 2"/>
          <p:cNvPicPr>
            <a:picLocks noChangeAspect="1" noChangeArrowheads="1"/>
          </p:cNvPicPr>
          <p:nvPr/>
        </p:nvPicPr>
        <p:blipFill>
          <a:blip r:embed="rId5" cstate="print"/>
          <a:srcRect/>
          <a:stretch>
            <a:fillRect/>
          </a:stretch>
        </p:blipFill>
        <p:spPr bwMode="auto">
          <a:xfrm>
            <a:off x="35737800" y="2590800"/>
            <a:ext cx="8347913" cy="2578447"/>
          </a:xfrm>
          <a:prstGeom prst="rect">
            <a:avLst/>
          </a:prstGeom>
          <a:noFill/>
          <a:ln w="9525">
            <a:noFill/>
            <a:miter lim="800000"/>
            <a:headEnd/>
            <a:tailEnd/>
          </a:ln>
        </p:spPr>
      </p:pic>
      <p:sp>
        <p:nvSpPr>
          <p:cNvPr id="39" name="TextBox 38"/>
          <p:cNvSpPr txBox="1"/>
          <p:nvPr/>
        </p:nvSpPr>
        <p:spPr>
          <a:xfrm>
            <a:off x="22955251" y="8839201"/>
            <a:ext cx="1781839" cy="839784"/>
          </a:xfrm>
          <a:prstGeom prst="rect">
            <a:avLst/>
          </a:prstGeom>
          <a:noFill/>
        </p:spPr>
        <p:txBody>
          <a:bodyPr wrap="none" lIns="130622" tIns="65311" rIns="130622" bIns="65311" rtlCol="0">
            <a:spAutoFit/>
          </a:bodyPr>
          <a:lstStyle/>
          <a:p>
            <a:r>
              <a:rPr lang="en-US" sz="4600" dirty="0" smtClean="0"/>
              <a:t>100bp</a:t>
            </a:r>
            <a:endParaRPr lang="en-US" sz="4600" dirty="0"/>
          </a:p>
        </p:txBody>
      </p:sp>
      <p:sp>
        <p:nvSpPr>
          <p:cNvPr id="40" name="TextBox 39"/>
          <p:cNvSpPr txBox="1"/>
          <p:nvPr/>
        </p:nvSpPr>
        <p:spPr>
          <a:xfrm>
            <a:off x="42957751" y="8737601"/>
            <a:ext cx="1781839" cy="839784"/>
          </a:xfrm>
          <a:prstGeom prst="rect">
            <a:avLst/>
          </a:prstGeom>
          <a:noFill/>
        </p:spPr>
        <p:txBody>
          <a:bodyPr wrap="none" lIns="130622" tIns="65311" rIns="130622" bIns="65311" rtlCol="0">
            <a:spAutoFit/>
          </a:bodyPr>
          <a:lstStyle/>
          <a:p>
            <a:r>
              <a:rPr lang="en-US" sz="4600" dirty="0" smtClean="0"/>
              <a:t>100bp</a:t>
            </a:r>
            <a:endParaRPr lang="en-US" sz="4600" dirty="0"/>
          </a:p>
        </p:txBody>
      </p:sp>
      <p:sp>
        <p:nvSpPr>
          <p:cNvPr id="41" name="TextBox 40"/>
          <p:cNvSpPr txBox="1"/>
          <p:nvPr/>
        </p:nvSpPr>
        <p:spPr>
          <a:xfrm>
            <a:off x="42957751" y="7721601"/>
            <a:ext cx="1781839" cy="839784"/>
          </a:xfrm>
          <a:prstGeom prst="rect">
            <a:avLst/>
          </a:prstGeom>
          <a:noFill/>
        </p:spPr>
        <p:txBody>
          <a:bodyPr wrap="none" lIns="130622" tIns="65311" rIns="130622" bIns="65311" rtlCol="0">
            <a:spAutoFit/>
          </a:bodyPr>
          <a:lstStyle/>
          <a:p>
            <a:r>
              <a:rPr lang="en-US" sz="4600" dirty="0" smtClean="0"/>
              <a:t>200bp</a:t>
            </a:r>
            <a:endParaRPr lang="en-US" sz="4600" dirty="0"/>
          </a:p>
        </p:txBody>
      </p:sp>
      <p:sp>
        <p:nvSpPr>
          <p:cNvPr id="42" name="TextBox 41"/>
          <p:cNvSpPr txBox="1"/>
          <p:nvPr/>
        </p:nvSpPr>
        <p:spPr>
          <a:xfrm>
            <a:off x="22955251" y="7823201"/>
            <a:ext cx="1781839" cy="839784"/>
          </a:xfrm>
          <a:prstGeom prst="rect">
            <a:avLst/>
          </a:prstGeom>
          <a:noFill/>
        </p:spPr>
        <p:txBody>
          <a:bodyPr wrap="none" lIns="130622" tIns="65311" rIns="130622" bIns="65311" rtlCol="0">
            <a:spAutoFit/>
          </a:bodyPr>
          <a:lstStyle/>
          <a:p>
            <a:r>
              <a:rPr lang="en-US" sz="4600" dirty="0" smtClean="0"/>
              <a:t>200bp</a:t>
            </a:r>
            <a:endParaRPr lang="en-US" sz="4600" dirty="0"/>
          </a:p>
        </p:txBody>
      </p:sp>
      <p:sp>
        <p:nvSpPr>
          <p:cNvPr id="43" name="TextBox 42"/>
          <p:cNvSpPr txBox="1"/>
          <p:nvPr/>
        </p:nvSpPr>
        <p:spPr>
          <a:xfrm>
            <a:off x="42957751" y="6908801"/>
            <a:ext cx="1781839" cy="839784"/>
          </a:xfrm>
          <a:prstGeom prst="rect">
            <a:avLst/>
          </a:prstGeom>
          <a:noFill/>
        </p:spPr>
        <p:txBody>
          <a:bodyPr wrap="none" lIns="130622" tIns="65311" rIns="130622" bIns="65311" rtlCol="0">
            <a:spAutoFit/>
          </a:bodyPr>
          <a:lstStyle/>
          <a:p>
            <a:r>
              <a:rPr lang="en-US" sz="4600" dirty="0" smtClean="0"/>
              <a:t>300bp</a:t>
            </a:r>
            <a:endParaRPr lang="en-US" sz="4600" dirty="0"/>
          </a:p>
        </p:txBody>
      </p:sp>
      <p:sp>
        <p:nvSpPr>
          <p:cNvPr id="44" name="Rectangle 43"/>
          <p:cNvSpPr/>
          <p:nvPr/>
        </p:nvSpPr>
        <p:spPr>
          <a:xfrm>
            <a:off x="23050501" y="7112001"/>
            <a:ext cx="1781839" cy="839784"/>
          </a:xfrm>
          <a:prstGeom prst="rect">
            <a:avLst/>
          </a:prstGeom>
        </p:spPr>
        <p:txBody>
          <a:bodyPr wrap="none" lIns="130622" tIns="65311" rIns="130622" bIns="65311">
            <a:spAutoFit/>
          </a:bodyPr>
          <a:lstStyle/>
          <a:p>
            <a:r>
              <a:rPr lang="en-US" sz="4600" dirty="0" smtClean="0"/>
              <a:t>300bp</a:t>
            </a:r>
            <a:endParaRPr lang="en-US" sz="4600" dirty="0"/>
          </a:p>
        </p:txBody>
      </p:sp>
      <p:sp>
        <p:nvSpPr>
          <p:cNvPr id="45" name="TextBox 44"/>
          <p:cNvSpPr txBox="1"/>
          <p:nvPr/>
        </p:nvSpPr>
        <p:spPr>
          <a:xfrm>
            <a:off x="42957751" y="6299201"/>
            <a:ext cx="1781839" cy="839784"/>
          </a:xfrm>
          <a:prstGeom prst="rect">
            <a:avLst/>
          </a:prstGeom>
          <a:noFill/>
        </p:spPr>
        <p:txBody>
          <a:bodyPr wrap="none" lIns="130622" tIns="65311" rIns="130622" bIns="65311" rtlCol="0">
            <a:spAutoFit/>
          </a:bodyPr>
          <a:lstStyle/>
          <a:p>
            <a:r>
              <a:rPr lang="en-US" sz="4600" dirty="0" smtClean="0"/>
              <a:t>400bp</a:t>
            </a:r>
            <a:endParaRPr lang="en-US" sz="4600" dirty="0"/>
          </a:p>
        </p:txBody>
      </p:sp>
      <p:sp>
        <p:nvSpPr>
          <p:cNvPr id="46" name="TextBox 45"/>
          <p:cNvSpPr txBox="1"/>
          <p:nvPr/>
        </p:nvSpPr>
        <p:spPr>
          <a:xfrm>
            <a:off x="22955251" y="6400801"/>
            <a:ext cx="1781839" cy="839784"/>
          </a:xfrm>
          <a:prstGeom prst="rect">
            <a:avLst/>
          </a:prstGeom>
          <a:noFill/>
        </p:spPr>
        <p:txBody>
          <a:bodyPr wrap="none" lIns="130622" tIns="65311" rIns="130622" bIns="65311" rtlCol="0">
            <a:spAutoFit/>
          </a:bodyPr>
          <a:lstStyle/>
          <a:p>
            <a:r>
              <a:rPr lang="en-US" sz="4600" dirty="0" smtClean="0"/>
              <a:t>400bp</a:t>
            </a:r>
            <a:endParaRPr lang="en-US" sz="4600" dirty="0"/>
          </a:p>
        </p:txBody>
      </p:sp>
      <p:graphicFrame>
        <p:nvGraphicFramePr>
          <p:cNvPr id="2" name="Object 2"/>
          <p:cNvGraphicFramePr>
            <a:graphicFrameLocks noChangeAspect="1"/>
          </p:cNvGraphicFramePr>
          <p:nvPr/>
        </p:nvGraphicFramePr>
        <p:xfrm>
          <a:off x="13030199" y="24079200"/>
          <a:ext cx="13487401" cy="4649376"/>
        </p:xfrm>
        <a:graphic>
          <a:graphicData uri="http://schemas.openxmlformats.org/presentationml/2006/ole">
            <p:oleObj spid="_x0000_s1026" name="Picture" r:id="rId6" imgW="6980952" imgH="2256546" progId="StaticDib">
              <p:embed/>
            </p:oleObj>
          </a:graphicData>
        </a:graphic>
      </p:graphicFrame>
      <p:graphicFrame>
        <p:nvGraphicFramePr>
          <p:cNvPr id="1027" name="Object 3"/>
          <p:cNvGraphicFramePr>
            <a:graphicFrameLocks noChangeAspect="1"/>
          </p:cNvGraphicFramePr>
          <p:nvPr/>
        </p:nvGraphicFramePr>
        <p:xfrm>
          <a:off x="13030200" y="28950799"/>
          <a:ext cx="13499392" cy="4653402"/>
        </p:xfrm>
        <a:graphic>
          <a:graphicData uri="http://schemas.openxmlformats.org/presentationml/2006/ole">
            <p:oleObj spid="_x0000_s1027" name="Picture" r:id="rId7" imgW="6980952" imgH="2256546" progId="StaticDib">
              <p:embed/>
            </p:oleObj>
          </a:graphicData>
        </a:graphic>
      </p:graphicFrame>
      <p:sp>
        <p:nvSpPr>
          <p:cNvPr id="27" name="TextBox 26"/>
          <p:cNvSpPr txBox="1"/>
          <p:nvPr/>
        </p:nvSpPr>
        <p:spPr>
          <a:xfrm>
            <a:off x="14630400" y="34137600"/>
            <a:ext cx="11807661" cy="685895"/>
          </a:xfrm>
          <a:prstGeom prst="rect">
            <a:avLst/>
          </a:prstGeom>
          <a:noFill/>
        </p:spPr>
        <p:txBody>
          <a:bodyPr wrap="none" lIns="130622" tIns="65311" rIns="130622" bIns="65311" rtlCol="0">
            <a:spAutoFit/>
          </a:bodyPr>
          <a:lstStyle/>
          <a:p>
            <a:r>
              <a:rPr lang="en-US" sz="3600" dirty="0" smtClean="0"/>
              <a:t>Figure 3. </a:t>
            </a:r>
            <a:r>
              <a:rPr lang="en-US" sz="3600" dirty="0" err="1" smtClean="0"/>
              <a:t>qPCR</a:t>
            </a:r>
            <a:r>
              <a:rPr lang="en-US" sz="3600" dirty="0" smtClean="0"/>
              <a:t> primer efficiency.  Top: </a:t>
            </a:r>
            <a:r>
              <a:rPr lang="en-US" sz="3600" i="1" dirty="0" err="1" smtClean="0"/>
              <a:t>nodZ</a:t>
            </a:r>
            <a:r>
              <a:rPr lang="en-US" sz="3600" i="1" dirty="0" smtClean="0"/>
              <a:t>-A </a:t>
            </a:r>
            <a:r>
              <a:rPr lang="en-US" sz="3600" dirty="0" smtClean="0"/>
              <a:t>, Bottom: </a:t>
            </a:r>
            <a:r>
              <a:rPr lang="en-US" sz="3600" i="1" dirty="0" err="1" smtClean="0"/>
              <a:t>noeI</a:t>
            </a:r>
            <a:r>
              <a:rPr lang="en-US" sz="3600" i="1" dirty="0" smtClean="0"/>
              <a:t>-B</a:t>
            </a:r>
            <a:endParaRPr lang="en-US" sz="3600" i="1" dirty="0"/>
          </a:p>
        </p:txBody>
      </p:sp>
      <p:sp>
        <p:nvSpPr>
          <p:cNvPr id="35" name="TextBox 34"/>
          <p:cNvSpPr txBox="1"/>
          <p:nvPr/>
        </p:nvSpPr>
        <p:spPr>
          <a:xfrm>
            <a:off x="3505200" y="34366200"/>
            <a:ext cx="9296400" cy="1239893"/>
          </a:xfrm>
          <a:prstGeom prst="rect">
            <a:avLst/>
          </a:prstGeom>
          <a:noFill/>
        </p:spPr>
        <p:txBody>
          <a:bodyPr wrap="square" lIns="130622" tIns="65311" rIns="130622" bIns="65311" rtlCol="0">
            <a:spAutoFit/>
          </a:bodyPr>
          <a:lstStyle/>
          <a:p>
            <a:r>
              <a:rPr lang="en-US" sz="3600" dirty="0" smtClean="0"/>
              <a:t>Figure 4. Relative number of soil rhizobia  quantified by </a:t>
            </a:r>
            <a:r>
              <a:rPr lang="en-US" sz="3600" dirty="0" err="1" smtClean="0"/>
              <a:t>qPCR</a:t>
            </a:r>
            <a:r>
              <a:rPr lang="en-US" sz="3600" dirty="0" smtClean="0"/>
              <a:t> with the </a:t>
            </a:r>
            <a:r>
              <a:rPr lang="en-US" sz="3600" i="1" dirty="0" err="1" smtClean="0"/>
              <a:t>noeI</a:t>
            </a:r>
            <a:r>
              <a:rPr lang="en-US" sz="3600" i="1" dirty="0" smtClean="0"/>
              <a:t>-B </a:t>
            </a:r>
            <a:r>
              <a:rPr lang="en-US" sz="3600" dirty="0" smtClean="0"/>
              <a:t>primer set.</a:t>
            </a:r>
          </a:p>
        </p:txBody>
      </p:sp>
      <p:cxnSp>
        <p:nvCxnSpPr>
          <p:cNvPr id="48" name="Straight Connector 47"/>
          <p:cNvCxnSpPr/>
          <p:nvPr/>
        </p:nvCxnSpPr>
        <p:spPr>
          <a:xfrm rot="5400000">
            <a:off x="24404076" y="8686833"/>
            <a:ext cx="3961342" cy="99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28022550" y="8686867"/>
            <a:ext cx="3962400" cy="1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1832550" y="8686867"/>
            <a:ext cx="3962400" cy="1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5641525" y="8686833"/>
            <a:ext cx="3963458" cy="99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39357300" y="8686867"/>
            <a:ext cx="3962400" cy="1985"/>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Picture 32" descr="HPIM2631.jpg"/>
          <p:cNvPicPr>
            <a:picLocks noChangeAspect="1"/>
          </p:cNvPicPr>
          <p:nvPr/>
        </p:nvPicPr>
        <p:blipFill>
          <a:blip r:embed="rId8" cstate="print"/>
          <a:stretch>
            <a:fillRect/>
          </a:stretch>
        </p:blipFill>
        <p:spPr>
          <a:xfrm>
            <a:off x="16002000" y="13182600"/>
            <a:ext cx="5532213" cy="7391400"/>
          </a:xfrm>
          <a:prstGeom prst="rect">
            <a:avLst/>
          </a:prstGeom>
        </p:spPr>
      </p:pic>
      <p:sp>
        <p:nvSpPr>
          <p:cNvPr id="53" name="TextBox 52"/>
          <p:cNvSpPr txBox="1"/>
          <p:nvPr/>
        </p:nvSpPr>
        <p:spPr>
          <a:xfrm>
            <a:off x="15163800" y="21107400"/>
            <a:ext cx="8077200" cy="2862322"/>
          </a:xfrm>
          <a:prstGeom prst="rect">
            <a:avLst/>
          </a:prstGeom>
          <a:noFill/>
        </p:spPr>
        <p:txBody>
          <a:bodyPr wrap="square" rtlCol="0">
            <a:spAutoFit/>
          </a:bodyPr>
          <a:lstStyle/>
          <a:p>
            <a:r>
              <a:rPr lang="en-US" sz="3600" dirty="0" smtClean="0"/>
              <a:t>Figure 1. Most probable number (MPN) of rhizobia in the soil is determined by the infection rate of a set of plants which have been inoculated with a serial dilution of the soil.</a:t>
            </a:r>
            <a:endParaRPr lang="en-US" sz="3600" dirty="0"/>
          </a:p>
        </p:txBody>
      </p:sp>
      <p:pic>
        <p:nvPicPr>
          <p:cNvPr id="58" name="Picture 57" descr="uw_logo_h_4c.jpg"/>
          <p:cNvPicPr>
            <a:picLocks noChangeAspect="1"/>
          </p:cNvPicPr>
          <p:nvPr/>
        </p:nvPicPr>
        <p:blipFill>
          <a:blip r:embed="rId9" cstate="print"/>
          <a:stretch>
            <a:fillRect/>
          </a:stretch>
        </p:blipFill>
        <p:spPr>
          <a:xfrm>
            <a:off x="26441399" y="2286000"/>
            <a:ext cx="8609911" cy="3124200"/>
          </a:xfrm>
          <a:prstGeom prst="rect">
            <a:avLst/>
          </a:prstGeom>
        </p:spPr>
      </p:pic>
      <p:sp>
        <p:nvSpPr>
          <p:cNvPr id="61" name="TextBox 60"/>
          <p:cNvSpPr txBox="1"/>
          <p:nvPr/>
        </p:nvSpPr>
        <p:spPr>
          <a:xfrm>
            <a:off x="27965400" y="28422600"/>
            <a:ext cx="15239999" cy="6432530"/>
          </a:xfrm>
          <a:prstGeom prst="rect">
            <a:avLst/>
          </a:prstGeom>
          <a:noFill/>
        </p:spPr>
        <p:txBody>
          <a:bodyPr wrap="square" rtlCol="0">
            <a:spAutoFit/>
          </a:bodyPr>
          <a:lstStyle/>
          <a:p>
            <a:r>
              <a:rPr lang="en-US" sz="6000" b="1" dirty="0" smtClean="0"/>
              <a:t>Conclusions</a:t>
            </a:r>
          </a:p>
          <a:p>
            <a:pPr marL="1306220" indent="-653110">
              <a:buFont typeface="Arial" pitchFamily="34" charset="0"/>
              <a:buChar char="•"/>
            </a:pPr>
            <a:r>
              <a:rPr lang="en-US" sz="4400" dirty="0" smtClean="0"/>
              <a:t>Both the </a:t>
            </a:r>
            <a:r>
              <a:rPr lang="en-US" sz="4400" i="1" dirty="0" err="1" smtClean="0"/>
              <a:t>noeI</a:t>
            </a:r>
            <a:r>
              <a:rPr lang="en-US" sz="4400" i="1" dirty="0" smtClean="0"/>
              <a:t>-B</a:t>
            </a:r>
            <a:r>
              <a:rPr lang="en-US" sz="4400" dirty="0" smtClean="0"/>
              <a:t> and </a:t>
            </a:r>
            <a:r>
              <a:rPr lang="en-US" sz="4400" i="1" dirty="0" err="1" smtClean="0"/>
              <a:t>nodZ</a:t>
            </a:r>
            <a:r>
              <a:rPr lang="en-US" sz="4400" i="1" dirty="0" smtClean="0"/>
              <a:t>-A</a:t>
            </a:r>
            <a:r>
              <a:rPr lang="en-US" sz="4400" dirty="0" smtClean="0"/>
              <a:t> primer sets show promise for the use of quantifying </a:t>
            </a:r>
            <a:r>
              <a:rPr lang="en-US" sz="4400" i="1" dirty="0" err="1" smtClean="0"/>
              <a:t>Bradyrhizobium</a:t>
            </a:r>
            <a:r>
              <a:rPr lang="en-US" sz="4400" dirty="0" smtClean="0"/>
              <a:t> in the soil.</a:t>
            </a:r>
          </a:p>
          <a:p>
            <a:pPr marL="1306220" indent="-653110">
              <a:buFont typeface="Arial" pitchFamily="34" charset="0"/>
              <a:buChar char="•"/>
            </a:pPr>
            <a:r>
              <a:rPr lang="en-US" sz="4400" dirty="0" smtClean="0"/>
              <a:t>Both the MPN and </a:t>
            </a:r>
            <a:r>
              <a:rPr lang="en-US" sz="4400" dirty="0" err="1" smtClean="0"/>
              <a:t>qPCR</a:t>
            </a:r>
            <a:r>
              <a:rPr lang="en-US" sz="4400" dirty="0" smtClean="0"/>
              <a:t> methods indicate that soybean- specific soil rhizobia populations will decline over time if soybean is not incorporated into the rotation.</a:t>
            </a:r>
          </a:p>
          <a:p>
            <a:pPr marL="1306220" indent="-653110">
              <a:buFont typeface="Arial" pitchFamily="34" charset="0"/>
              <a:buChar char="•"/>
            </a:pPr>
            <a:r>
              <a:rPr lang="en-US" sz="4400" dirty="0" smtClean="0"/>
              <a:t>Further conclusions can be made upon completion of the plate count quantification method.</a:t>
            </a:r>
          </a:p>
          <a:p>
            <a:endParaRPr lang="en-US" sz="4400" dirty="0"/>
          </a:p>
        </p:txBody>
      </p:sp>
      <p:sp>
        <p:nvSpPr>
          <p:cNvPr id="63" name="TextBox 62"/>
          <p:cNvSpPr txBox="1"/>
          <p:nvPr/>
        </p:nvSpPr>
        <p:spPr>
          <a:xfrm>
            <a:off x="2819400" y="12954001"/>
            <a:ext cx="11887200" cy="12526506"/>
          </a:xfrm>
          <a:prstGeom prst="rect">
            <a:avLst/>
          </a:prstGeom>
          <a:noFill/>
        </p:spPr>
        <p:txBody>
          <a:bodyPr wrap="square" rtlCol="0">
            <a:spAutoFit/>
          </a:bodyPr>
          <a:lstStyle/>
          <a:p>
            <a:r>
              <a:rPr lang="en-US" sz="6000" b="1" dirty="0" smtClean="0"/>
              <a:t>Materials and Methods</a:t>
            </a:r>
          </a:p>
          <a:p>
            <a:r>
              <a:rPr lang="en-US" sz="4400" dirty="0" smtClean="0"/>
              <a:t>Primers for PCR were developed based upon the </a:t>
            </a:r>
            <a:r>
              <a:rPr lang="en-US" sz="4400" i="1" dirty="0" err="1" smtClean="0"/>
              <a:t>nodZ</a:t>
            </a:r>
            <a:r>
              <a:rPr lang="en-US" sz="4400" i="1" dirty="0" smtClean="0"/>
              <a:t> </a:t>
            </a:r>
            <a:r>
              <a:rPr lang="en-US" sz="4400" dirty="0" smtClean="0"/>
              <a:t>and </a:t>
            </a:r>
            <a:r>
              <a:rPr lang="en-US" sz="4400" i="1" dirty="0" err="1" smtClean="0"/>
              <a:t>noeI</a:t>
            </a:r>
            <a:r>
              <a:rPr lang="en-US" sz="4400" dirty="0" smtClean="0"/>
              <a:t> specificity genes in the group of rhizobia most commonly associated with Midwestern soybean production.  </a:t>
            </a:r>
            <a:r>
              <a:rPr lang="en-US" sz="4400" i="1" dirty="0" err="1" smtClean="0"/>
              <a:t>Bradyrhizobium</a:t>
            </a:r>
            <a:r>
              <a:rPr lang="en-US" sz="4400" i="1" dirty="0" smtClean="0"/>
              <a:t> </a:t>
            </a:r>
            <a:r>
              <a:rPr lang="en-US" sz="4400" i="1" dirty="0" err="1" smtClean="0"/>
              <a:t>japonicum</a:t>
            </a:r>
            <a:r>
              <a:rPr lang="en-US" sz="4400" dirty="0" smtClean="0"/>
              <a:t>, </a:t>
            </a:r>
            <a:r>
              <a:rPr lang="en-US" sz="4400" i="1" dirty="0" smtClean="0"/>
              <a:t>B. </a:t>
            </a:r>
            <a:r>
              <a:rPr lang="en-US" sz="4400" i="1" dirty="0" err="1" smtClean="0"/>
              <a:t>elkanii</a:t>
            </a:r>
            <a:r>
              <a:rPr lang="en-US" sz="4400" i="1" dirty="0" smtClean="0"/>
              <a:t>, </a:t>
            </a:r>
            <a:r>
              <a:rPr lang="en-US" sz="4400" i="1" dirty="0" err="1" smtClean="0"/>
              <a:t>Sinorhizobium</a:t>
            </a:r>
            <a:r>
              <a:rPr lang="en-US" sz="4400" i="1" dirty="0" smtClean="0"/>
              <a:t> </a:t>
            </a:r>
            <a:r>
              <a:rPr lang="en-US" sz="4400" i="1" dirty="0" err="1" smtClean="0"/>
              <a:t>fredii</a:t>
            </a:r>
            <a:r>
              <a:rPr lang="en-US" sz="4400" i="1" dirty="0" smtClean="0"/>
              <a:t> </a:t>
            </a:r>
            <a:r>
              <a:rPr lang="en-US" sz="4400" dirty="0" smtClean="0"/>
              <a:t>and </a:t>
            </a:r>
            <a:r>
              <a:rPr lang="en-US" sz="4400" i="1" dirty="0" err="1" smtClean="0"/>
              <a:t>Rhizobium</a:t>
            </a:r>
            <a:r>
              <a:rPr lang="en-US" sz="4400" i="1" dirty="0" smtClean="0"/>
              <a:t> </a:t>
            </a:r>
            <a:r>
              <a:rPr lang="en-US" sz="4400" i="1" dirty="0" err="1" smtClean="0"/>
              <a:t>etli</a:t>
            </a:r>
            <a:r>
              <a:rPr lang="en-US" sz="4400" i="1" dirty="0" smtClean="0"/>
              <a:t> </a:t>
            </a:r>
            <a:r>
              <a:rPr lang="en-US" sz="4400" dirty="0" smtClean="0"/>
              <a:t>nucleotide sequences were obtained from the National Center for Biotechnology and Information database and aligned with </a:t>
            </a:r>
            <a:r>
              <a:rPr lang="en-US" sz="4400" dirty="0" err="1" smtClean="0"/>
              <a:t>BioEdit</a:t>
            </a:r>
            <a:r>
              <a:rPr lang="en-US" sz="4400" dirty="0" smtClean="0"/>
              <a:t> software.   Soil samples were collected from the long-term corn and soybean rotation study at the agriculture research station in Arlington, WI. Preliminary soil DNA samples were processed by </a:t>
            </a:r>
            <a:r>
              <a:rPr lang="en-US" sz="4400" dirty="0" err="1" smtClean="0"/>
              <a:t>qPCR</a:t>
            </a:r>
            <a:r>
              <a:rPr lang="en-US" sz="4400" dirty="0" smtClean="0"/>
              <a:t> using the </a:t>
            </a:r>
            <a:r>
              <a:rPr lang="en-US" sz="4400" i="1" dirty="0" err="1" smtClean="0"/>
              <a:t>nodZ</a:t>
            </a:r>
            <a:r>
              <a:rPr lang="en-US" sz="4400" i="1" dirty="0" smtClean="0"/>
              <a:t>-A</a:t>
            </a:r>
            <a:r>
              <a:rPr lang="en-US" sz="4400" dirty="0" smtClean="0"/>
              <a:t> and </a:t>
            </a:r>
            <a:r>
              <a:rPr lang="en-US" sz="4400" i="1" dirty="0" err="1" smtClean="0"/>
              <a:t>noeI</a:t>
            </a:r>
            <a:r>
              <a:rPr lang="en-US" sz="4400" i="1" dirty="0" smtClean="0"/>
              <a:t>-B</a:t>
            </a:r>
            <a:r>
              <a:rPr lang="en-US" sz="4400" dirty="0" smtClean="0"/>
              <a:t> primer sets.   Final </a:t>
            </a:r>
            <a:r>
              <a:rPr lang="en-US" sz="4400" dirty="0" err="1" smtClean="0"/>
              <a:t>qPCR</a:t>
            </a:r>
            <a:r>
              <a:rPr lang="en-US" sz="4400" dirty="0" smtClean="0"/>
              <a:t> results will be correlated to (1) the most probable number of rhizobia (Figure1.)  and (2) colony forming units as determined by plate counts.</a:t>
            </a:r>
            <a:endParaRPr lang="en-US" sz="4400" dirty="0"/>
          </a:p>
        </p:txBody>
      </p:sp>
      <p:graphicFrame>
        <p:nvGraphicFramePr>
          <p:cNvPr id="64" name="Chart 63"/>
          <p:cNvGraphicFramePr/>
          <p:nvPr/>
        </p:nvGraphicFramePr>
        <p:xfrm>
          <a:off x="27432000" y="19735800"/>
          <a:ext cx="14325600" cy="7467600"/>
        </p:xfrm>
        <a:graphic>
          <a:graphicData uri="http://schemas.openxmlformats.org/drawingml/2006/chart">
            <c:chart xmlns:c="http://schemas.openxmlformats.org/drawingml/2006/chart" xmlns:r="http://schemas.openxmlformats.org/officeDocument/2006/relationships" r:id="rId10"/>
          </a:graphicData>
        </a:graphic>
      </p:graphicFrame>
      <p:sp>
        <p:nvSpPr>
          <p:cNvPr id="65" name="TextBox 64"/>
          <p:cNvSpPr txBox="1"/>
          <p:nvPr/>
        </p:nvSpPr>
        <p:spPr>
          <a:xfrm>
            <a:off x="30708600" y="26974800"/>
            <a:ext cx="9175910" cy="646331"/>
          </a:xfrm>
          <a:prstGeom prst="rect">
            <a:avLst/>
          </a:prstGeom>
          <a:noFill/>
        </p:spPr>
        <p:txBody>
          <a:bodyPr wrap="none" rtlCol="0">
            <a:spAutoFit/>
          </a:bodyPr>
          <a:lstStyle/>
          <a:p>
            <a:r>
              <a:rPr lang="en-US" sz="3600" dirty="0" smtClean="0"/>
              <a:t>Figure 5.  Most probable number of soil rhizobia</a:t>
            </a:r>
            <a:endParaRPr lang="en-US" sz="3600" dirty="0"/>
          </a:p>
        </p:txBody>
      </p:sp>
      <p:sp>
        <p:nvSpPr>
          <p:cNvPr id="72" name="Rectangle 71"/>
          <p:cNvSpPr/>
          <p:nvPr/>
        </p:nvSpPr>
        <p:spPr>
          <a:xfrm>
            <a:off x="13487400" y="24079200"/>
            <a:ext cx="13030200" cy="92964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7" name="Chart 46"/>
          <p:cNvGraphicFramePr/>
          <p:nvPr/>
        </p:nvGraphicFramePr>
        <p:xfrm>
          <a:off x="2819400" y="25527000"/>
          <a:ext cx="9906000" cy="8686800"/>
        </p:xfrm>
        <a:graphic>
          <a:graphicData uri="http://schemas.openxmlformats.org/drawingml/2006/chart">
            <c:chart xmlns:c="http://schemas.openxmlformats.org/drawingml/2006/chart" xmlns:r="http://schemas.openxmlformats.org/officeDocument/2006/relationships" r:id="rId11"/>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1023</TotalTime>
  <Words>598</Words>
  <Application>Microsoft Office PowerPoint</Application>
  <PresentationFormat>Custom</PresentationFormat>
  <Paragraphs>40</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Picture</vt:lpstr>
      <vt:lpstr>QUANTIFICATION OF SOYBEAN-ASSOCIATED SOIL RHIZOBIA WITH QUANTITATIVE POLYMERASE CHAIN REACTION Branden Furseth, Shawn Conley, Jean-Michel Ané Dept. of Agronomy, University of Wisconsin-Madison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QUANTIFICATION OF SOYBEAN-ASSOCIATED SOIL RHIZOBIA WITH QUANTITATIVE POLYMERASE CHAIN REACTION Branden Furseth, Shawn Conley, Jean-Michel Ané Dept. of Agronomy, University of Wisconsin-Madison</dc:title>
  <dc:creator>Branden Furseth</dc:creator>
  <cp:lastModifiedBy>User</cp:lastModifiedBy>
  <cp:revision>100</cp:revision>
  <dcterms:created xsi:type="dcterms:W3CDTF">2009-08-24T14:58:14Z</dcterms:created>
  <dcterms:modified xsi:type="dcterms:W3CDTF">2009-11-02T16:10:41Z</dcterms:modified>
</cp:coreProperties>
</file>