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6576000"/>
  <p:notesSz cx="6858000" cy="9144000"/>
  <p:defaultTextStyle>
    <a:defPPr>
      <a:defRPr lang="en-US"/>
    </a:defPPr>
    <a:lvl1pPr marL="0" algn="l" defTabSz="4598060" rtl="0" eaLnBrk="1" latinLnBrk="0" hangingPunct="1">
      <a:defRPr sz="9100" kern="1200">
        <a:solidFill>
          <a:schemeClr val="tx1"/>
        </a:solidFill>
        <a:latin typeface="+mn-lt"/>
        <a:ea typeface="+mn-ea"/>
        <a:cs typeface="+mn-cs"/>
      </a:defRPr>
    </a:lvl1pPr>
    <a:lvl2pPr marL="2299030" algn="l" defTabSz="4598060" rtl="0" eaLnBrk="1" latinLnBrk="0" hangingPunct="1">
      <a:defRPr sz="9100" kern="1200">
        <a:solidFill>
          <a:schemeClr val="tx1"/>
        </a:solidFill>
        <a:latin typeface="+mn-lt"/>
        <a:ea typeface="+mn-ea"/>
        <a:cs typeface="+mn-cs"/>
      </a:defRPr>
    </a:lvl2pPr>
    <a:lvl3pPr marL="4598060" algn="l" defTabSz="4598060" rtl="0" eaLnBrk="1" latinLnBrk="0" hangingPunct="1">
      <a:defRPr sz="9100" kern="1200">
        <a:solidFill>
          <a:schemeClr val="tx1"/>
        </a:solidFill>
        <a:latin typeface="+mn-lt"/>
        <a:ea typeface="+mn-ea"/>
        <a:cs typeface="+mn-cs"/>
      </a:defRPr>
    </a:lvl3pPr>
    <a:lvl4pPr marL="6897091" algn="l" defTabSz="4598060" rtl="0" eaLnBrk="1" latinLnBrk="0" hangingPunct="1">
      <a:defRPr sz="9100" kern="1200">
        <a:solidFill>
          <a:schemeClr val="tx1"/>
        </a:solidFill>
        <a:latin typeface="+mn-lt"/>
        <a:ea typeface="+mn-ea"/>
        <a:cs typeface="+mn-cs"/>
      </a:defRPr>
    </a:lvl4pPr>
    <a:lvl5pPr marL="9196121" algn="l" defTabSz="4598060" rtl="0" eaLnBrk="1" latinLnBrk="0" hangingPunct="1">
      <a:defRPr sz="9100" kern="1200">
        <a:solidFill>
          <a:schemeClr val="tx1"/>
        </a:solidFill>
        <a:latin typeface="+mn-lt"/>
        <a:ea typeface="+mn-ea"/>
        <a:cs typeface="+mn-cs"/>
      </a:defRPr>
    </a:lvl5pPr>
    <a:lvl6pPr marL="11495151" algn="l" defTabSz="4598060" rtl="0" eaLnBrk="1" latinLnBrk="0" hangingPunct="1">
      <a:defRPr sz="9100" kern="1200">
        <a:solidFill>
          <a:schemeClr val="tx1"/>
        </a:solidFill>
        <a:latin typeface="+mn-lt"/>
        <a:ea typeface="+mn-ea"/>
        <a:cs typeface="+mn-cs"/>
      </a:defRPr>
    </a:lvl6pPr>
    <a:lvl7pPr marL="13794181" algn="l" defTabSz="4598060" rtl="0" eaLnBrk="1" latinLnBrk="0" hangingPunct="1">
      <a:defRPr sz="9100" kern="1200">
        <a:solidFill>
          <a:schemeClr val="tx1"/>
        </a:solidFill>
        <a:latin typeface="+mn-lt"/>
        <a:ea typeface="+mn-ea"/>
        <a:cs typeface="+mn-cs"/>
      </a:defRPr>
    </a:lvl7pPr>
    <a:lvl8pPr marL="16093211" algn="l" defTabSz="4598060" rtl="0" eaLnBrk="1" latinLnBrk="0" hangingPunct="1">
      <a:defRPr sz="9100" kern="1200">
        <a:solidFill>
          <a:schemeClr val="tx1"/>
        </a:solidFill>
        <a:latin typeface="+mn-lt"/>
        <a:ea typeface="+mn-ea"/>
        <a:cs typeface="+mn-cs"/>
      </a:defRPr>
    </a:lvl8pPr>
    <a:lvl9pPr marL="18392242" algn="l" defTabSz="4598060" rtl="0" eaLnBrk="1" latinLnBrk="0" hangingPunct="1">
      <a:defRPr sz="9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0" d="100"/>
          <a:sy n="20" d="100"/>
        </p:scale>
        <p:origin x="-264" y="-108"/>
      </p:cViewPr>
      <p:guideLst>
        <p:guide orient="horz" pos="11520"/>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dietzel\Desktop\COBS%20Biomass%20200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dietzel\Desktop\COBS%20Biomass%20Summary%20200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dietzel\Desktop\COBS%20Biomass%20Summary%20200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dietzel\Documents\Downloads\COBS%202009%20-%20Aboveground%20biomas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dietzel\Documents\Downloads\COBS%202009%20-%20RGR%20data%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658988747096384"/>
          <c:y val="9.3356504265093274E-2"/>
          <c:w val="0.71281337677617884"/>
          <c:h val="0.79822506561679785"/>
        </c:manualLayout>
      </c:layout>
      <c:barChart>
        <c:barDir val="col"/>
        <c:grouping val="clustered"/>
        <c:ser>
          <c:idx val="0"/>
          <c:order val="0"/>
          <c:spPr>
            <a:solidFill>
              <a:schemeClr val="bg2">
                <a:lumMod val="50000"/>
              </a:schemeClr>
            </a:solidFill>
            <a:ln>
              <a:solidFill>
                <a:prstClr val="black"/>
              </a:solidFill>
            </a:ln>
          </c:spPr>
          <c:cat>
            <c:strRef>
              <c:f>'Root CN'!$D$13:$D$18</c:f>
              <c:strCache>
                <c:ptCount val="6"/>
                <c:pt idx="0">
                  <c:v>C2</c:v>
                </c:pt>
                <c:pt idx="1">
                  <c:v>CCW</c:v>
                </c:pt>
                <c:pt idx="2">
                  <c:v>CC</c:v>
                </c:pt>
                <c:pt idx="3">
                  <c:v>S2</c:v>
                </c:pt>
                <c:pt idx="4">
                  <c:v>PF</c:v>
                </c:pt>
                <c:pt idx="5">
                  <c:v>P</c:v>
                </c:pt>
              </c:strCache>
            </c:strRef>
          </c:cat>
          <c:val>
            <c:numRef>
              <c:f>'Root CN'!$E$13:$E$18</c:f>
              <c:numCache>
                <c:formatCode>General</c:formatCode>
                <c:ptCount val="6"/>
                <c:pt idx="0">
                  <c:v>26.777781999999988</c:v>
                </c:pt>
                <c:pt idx="1">
                  <c:v>23.164869000000031</c:v>
                </c:pt>
                <c:pt idx="2">
                  <c:v>22.815259999999999</c:v>
                </c:pt>
                <c:pt idx="3">
                  <c:v>26.036849</c:v>
                </c:pt>
                <c:pt idx="4">
                  <c:v>35.265672000000322</c:v>
                </c:pt>
                <c:pt idx="5">
                  <c:v>34.551019000000004</c:v>
                </c:pt>
              </c:numCache>
            </c:numRef>
          </c:val>
        </c:ser>
        <c:axId val="75916416"/>
        <c:axId val="75917952"/>
      </c:barChart>
      <c:catAx>
        <c:axId val="75916416"/>
        <c:scaling>
          <c:orientation val="minMax"/>
        </c:scaling>
        <c:axPos val="b"/>
        <c:tickLblPos val="nextTo"/>
        <c:txPr>
          <a:bodyPr anchor="t" anchorCtr="1"/>
          <a:lstStyle/>
          <a:p>
            <a:pPr>
              <a:defRPr sz="2400">
                <a:latin typeface="Times New Roman" pitchFamily="18" charset="0"/>
                <a:cs typeface="Times New Roman" pitchFamily="18" charset="0"/>
              </a:defRPr>
            </a:pPr>
            <a:endParaRPr lang="en-US"/>
          </a:p>
        </c:txPr>
        <c:crossAx val="75917952"/>
        <c:crosses val="autoZero"/>
        <c:auto val="1"/>
        <c:lblAlgn val="ctr"/>
        <c:lblOffset val="100"/>
      </c:catAx>
      <c:valAx>
        <c:axId val="75917952"/>
        <c:scaling>
          <c:orientation val="minMax"/>
        </c:scaling>
        <c:axPos val="l"/>
        <c:majorGridlines/>
        <c:title>
          <c:tx>
            <c:rich>
              <a:bodyPr rot="-5400000" vert="horz"/>
              <a:lstStyle/>
              <a:p>
                <a:pPr>
                  <a:defRPr sz="2400"/>
                </a:pPr>
                <a:r>
                  <a:rPr lang="en-US" sz="2400"/>
                  <a:t>g C per 1 g N</a:t>
                </a:r>
              </a:p>
            </c:rich>
          </c:tx>
          <c:layout>
            <c:manualLayout>
              <c:xMode val="edge"/>
              <c:yMode val="edge"/>
              <c:x val="2.1454430265182372E-3"/>
              <c:y val="0.32328392774432896"/>
            </c:manualLayout>
          </c:layout>
        </c:title>
        <c:numFmt formatCode="General" sourceLinked="1"/>
        <c:tickLblPos val="nextTo"/>
        <c:txPr>
          <a:bodyPr/>
          <a:lstStyle/>
          <a:p>
            <a:pPr>
              <a:defRPr sz="200"/>
            </a:pPr>
            <a:endParaRPr lang="en-US"/>
          </a:p>
        </c:txPr>
        <c:crossAx val="75916416"/>
        <c:crosses val="autoZero"/>
        <c:crossBetween val="between"/>
        <c:majorUnit val="10"/>
      </c:valAx>
      <c:spPr>
        <a:solidFill>
          <a:srgbClr val="F5F9FD"/>
        </a:solidFill>
        <a:ln w="25400">
          <a:noFill/>
        </a:ln>
      </c:spPr>
    </c:plotArea>
    <c:plotVisOnly val="1"/>
  </c:chart>
  <c:spPr>
    <a:solidFill>
      <a:srgbClr val="E3EBF5"/>
    </a:solidFill>
    <a:effectLst>
      <a:outerShdw blurRad="330200" dist="38100" dir="8100000" sx="106000" sy="106000" algn="tr" rotWithShape="0">
        <a:prstClr val="black">
          <a:alpha val="40000"/>
        </a:prstClr>
      </a:outerShdw>
    </a:effectLst>
    <a:scene3d>
      <a:camera prst="orthographicFront"/>
      <a:lightRig rig="threePt" dir="t"/>
    </a:scene3d>
    <a:sp3d prstMaterial="metal">
      <a:bevelT w="88900" h="88900"/>
    </a:sp3d>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smtClean="0"/>
              <a:t>Aboveground Biomass -- Establishment</a:t>
            </a:r>
            <a:r>
              <a:rPr lang="en-US" sz="2400" baseline="0" dirty="0" smtClean="0"/>
              <a:t> Year </a:t>
            </a:r>
            <a:r>
              <a:rPr lang="en-US" sz="2400" dirty="0" smtClean="0"/>
              <a:t>2008</a:t>
            </a:r>
            <a:endParaRPr lang="en-US" sz="2400" dirty="0"/>
          </a:p>
        </c:rich>
      </c:tx>
      <c:layout>
        <c:manualLayout>
          <c:xMode val="edge"/>
          <c:yMode val="edge"/>
          <c:x val="0.1772899711065529"/>
          <c:y val="1.5278813832481466E-2"/>
        </c:manualLayout>
      </c:layout>
    </c:title>
    <c:plotArea>
      <c:layout>
        <c:manualLayout>
          <c:layoutTarget val="inner"/>
          <c:xMode val="edge"/>
          <c:yMode val="edge"/>
          <c:x val="0.10066344648095539"/>
          <c:y val="9.8773612805441571E-2"/>
          <c:w val="0.87681499371402105"/>
          <c:h val="0.76065271446332761"/>
        </c:manualLayout>
      </c:layout>
      <c:barChart>
        <c:barDir val="col"/>
        <c:grouping val="stacked"/>
        <c:ser>
          <c:idx val="3"/>
          <c:order val="0"/>
          <c:tx>
            <c:strRef>
              <c:f>'Total Biomass'!$I$33</c:f>
              <c:strCache>
                <c:ptCount val="1"/>
                <c:pt idx="0">
                  <c:v>Aboveground residue</c:v>
                </c:pt>
              </c:strCache>
            </c:strRef>
          </c:tx>
          <c:spPr>
            <a:solidFill>
              <a:schemeClr val="accent3">
                <a:lumMod val="50000"/>
              </a:schemeClr>
            </a:solidFill>
            <a:ln>
              <a:solidFill>
                <a:sysClr val="windowText" lastClr="000000"/>
              </a:solidFill>
            </a:ln>
          </c:spPr>
          <c:cat>
            <c:strRef>
              <c:f>'Total Biomass'!$E$34:$E$39</c:f>
              <c:strCache>
                <c:ptCount val="6"/>
                <c:pt idx="0">
                  <c:v>C2</c:v>
                </c:pt>
                <c:pt idx="1">
                  <c:v>CCW</c:v>
                </c:pt>
                <c:pt idx="2">
                  <c:v>CC</c:v>
                </c:pt>
                <c:pt idx="3">
                  <c:v>S2</c:v>
                </c:pt>
                <c:pt idx="4">
                  <c:v>PF</c:v>
                </c:pt>
                <c:pt idx="5">
                  <c:v>P</c:v>
                </c:pt>
              </c:strCache>
            </c:strRef>
          </c:cat>
          <c:val>
            <c:numRef>
              <c:f>'Total Biomass'!$I$34:$I$39</c:f>
              <c:numCache>
                <c:formatCode>0.00</c:formatCode>
                <c:ptCount val="6"/>
                <c:pt idx="0">
                  <c:v>6.6321209517305855</c:v>
                </c:pt>
                <c:pt idx="1">
                  <c:v>2.9867522287421355</c:v>
                </c:pt>
                <c:pt idx="2">
                  <c:v>2.8186761064222177</c:v>
                </c:pt>
                <c:pt idx="3">
                  <c:v>2.205077097505669</c:v>
                </c:pt>
                <c:pt idx="4">
                  <c:v>5.2368749999999995</c:v>
                </c:pt>
                <c:pt idx="5">
                  <c:v>5.6274999999999755</c:v>
                </c:pt>
              </c:numCache>
            </c:numRef>
          </c:val>
        </c:ser>
        <c:ser>
          <c:idx val="4"/>
          <c:order val="1"/>
          <c:tx>
            <c:strRef>
              <c:f>'Total Biomass'!$J$33</c:f>
              <c:strCache>
                <c:ptCount val="1"/>
                <c:pt idx="0">
                  <c:v>Dry stover removed</c:v>
                </c:pt>
              </c:strCache>
            </c:strRef>
          </c:tx>
          <c:spPr>
            <a:solidFill>
              <a:schemeClr val="accent3">
                <a:lumMod val="75000"/>
              </a:schemeClr>
            </a:solidFill>
            <a:ln>
              <a:solidFill>
                <a:sysClr val="windowText" lastClr="000000"/>
              </a:solidFill>
            </a:ln>
          </c:spPr>
          <c:cat>
            <c:strRef>
              <c:f>'Total Biomass'!$E$34:$E$39</c:f>
              <c:strCache>
                <c:ptCount val="6"/>
                <c:pt idx="0">
                  <c:v>C2</c:v>
                </c:pt>
                <c:pt idx="1">
                  <c:v>CCW</c:v>
                </c:pt>
                <c:pt idx="2">
                  <c:v>CC</c:v>
                </c:pt>
                <c:pt idx="3">
                  <c:v>S2</c:v>
                </c:pt>
                <c:pt idx="4">
                  <c:v>PF</c:v>
                </c:pt>
                <c:pt idx="5">
                  <c:v>P</c:v>
                </c:pt>
              </c:strCache>
            </c:strRef>
          </c:cat>
          <c:val>
            <c:numRef>
              <c:f>'Total Biomass'!$J$34:$J$39</c:f>
              <c:numCache>
                <c:formatCode>0.00</c:formatCode>
                <c:ptCount val="6"/>
                <c:pt idx="0">
                  <c:v>0</c:v>
                </c:pt>
                <c:pt idx="1">
                  <c:v>4.0874999999999995</c:v>
                </c:pt>
                <c:pt idx="2">
                  <c:v>4.0750000000000002</c:v>
                </c:pt>
                <c:pt idx="3">
                  <c:v>0</c:v>
                </c:pt>
              </c:numCache>
            </c:numRef>
          </c:val>
        </c:ser>
        <c:ser>
          <c:idx val="5"/>
          <c:order val="2"/>
          <c:tx>
            <c:strRef>
              <c:f>'Total Biomass'!$K$33</c:f>
              <c:strCache>
                <c:ptCount val="1"/>
                <c:pt idx="0">
                  <c:v>Dry grain</c:v>
                </c:pt>
              </c:strCache>
            </c:strRef>
          </c:tx>
          <c:spPr>
            <a:solidFill>
              <a:srgbClr val="E4EA9A"/>
            </a:solidFill>
            <a:ln>
              <a:solidFill>
                <a:sysClr val="windowText" lastClr="000000"/>
              </a:solidFill>
            </a:ln>
          </c:spPr>
          <c:cat>
            <c:strRef>
              <c:f>'Total Biomass'!$E$34:$E$39</c:f>
              <c:strCache>
                <c:ptCount val="6"/>
                <c:pt idx="0">
                  <c:v>C2</c:v>
                </c:pt>
                <c:pt idx="1">
                  <c:v>CCW</c:v>
                </c:pt>
                <c:pt idx="2">
                  <c:v>CC</c:v>
                </c:pt>
                <c:pt idx="3">
                  <c:v>S2</c:v>
                </c:pt>
                <c:pt idx="4">
                  <c:v>PF</c:v>
                </c:pt>
                <c:pt idx="5">
                  <c:v>P</c:v>
                </c:pt>
              </c:strCache>
            </c:strRef>
          </c:cat>
          <c:val>
            <c:numRef>
              <c:f>'Total Biomass'!$K$34:$K$39</c:f>
              <c:numCache>
                <c:formatCode>0.00</c:formatCode>
                <c:ptCount val="6"/>
                <c:pt idx="0">
                  <c:v>10.6388460990861</c:v>
                </c:pt>
                <c:pt idx="1">
                  <c:v>10.65545866281867</c:v>
                </c:pt>
                <c:pt idx="2">
                  <c:v>10.41132325156325</c:v>
                </c:pt>
                <c:pt idx="3">
                  <c:v>2.7787779182469654</c:v>
                </c:pt>
              </c:numCache>
            </c:numRef>
          </c:val>
        </c:ser>
        <c:overlap val="100"/>
        <c:axId val="75931008"/>
        <c:axId val="74757248"/>
      </c:barChart>
      <c:catAx>
        <c:axId val="75931008"/>
        <c:scaling>
          <c:orientation val="minMax"/>
        </c:scaling>
        <c:axPos val="b"/>
        <c:numFmt formatCode="General" sourceLinked="0"/>
        <c:tickLblPos val="nextTo"/>
        <c:txPr>
          <a:bodyPr/>
          <a:lstStyle/>
          <a:p>
            <a:pPr>
              <a:defRPr sz="2000"/>
            </a:pPr>
            <a:endParaRPr lang="en-US"/>
          </a:p>
        </c:txPr>
        <c:crossAx val="74757248"/>
        <c:crosses val="autoZero"/>
        <c:auto val="1"/>
        <c:lblAlgn val="ctr"/>
        <c:lblOffset val="100"/>
      </c:catAx>
      <c:valAx>
        <c:axId val="74757248"/>
        <c:scaling>
          <c:orientation val="minMax"/>
        </c:scaling>
        <c:axPos val="l"/>
        <c:majorGridlines/>
        <c:title>
          <c:tx>
            <c:rich>
              <a:bodyPr rot="-5400000" vert="horz"/>
              <a:lstStyle/>
              <a:p>
                <a:pPr>
                  <a:defRPr sz="1800"/>
                </a:pPr>
                <a:r>
                  <a:rPr lang="en-US" sz="1800"/>
                  <a:t>Mg Biomass ha</a:t>
                </a:r>
                <a:r>
                  <a:rPr lang="en-US" sz="1800" baseline="30000"/>
                  <a:t>-1</a:t>
                </a:r>
              </a:p>
            </c:rich>
          </c:tx>
          <c:layout/>
        </c:title>
        <c:numFmt formatCode="General" sourceLinked="0"/>
        <c:tickLblPos val="nextTo"/>
        <c:txPr>
          <a:bodyPr/>
          <a:lstStyle/>
          <a:p>
            <a:pPr>
              <a:defRPr sz="1800"/>
            </a:pPr>
            <a:endParaRPr lang="en-US"/>
          </a:p>
        </c:txPr>
        <c:crossAx val="75931008"/>
        <c:crosses val="autoZero"/>
        <c:crossBetween val="between"/>
      </c:valAx>
    </c:plotArea>
    <c:legend>
      <c:legendPos val="r"/>
      <c:layout>
        <c:manualLayout>
          <c:xMode val="edge"/>
          <c:yMode val="edge"/>
          <c:x val="0.61373056309137863"/>
          <c:y val="0.2112835566606806"/>
          <c:w val="0.25014402611438274"/>
          <c:h val="0.15658424275913019"/>
        </c:manualLayout>
      </c:layout>
      <c:spPr>
        <a:solidFill>
          <a:srgbClr val="E3EBF5"/>
        </a:solidFill>
        <a:ln>
          <a:solidFill>
            <a:schemeClr val="tx1"/>
          </a:solidFill>
        </a:ln>
      </c:spPr>
      <c:txPr>
        <a:bodyPr/>
        <a:lstStyle/>
        <a:p>
          <a:pPr>
            <a:defRPr sz="1600"/>
          </a:pPr>
          <a:endParaRPr lang="en-US"/>
        </a:p>
      </c:txPr>
    </c:legend>
    <c:plotVisOnly val="1"/>
  </c:chart>
  <c:spPr>
    <a:solidFill>
      <a:srgbClr val="E3EBF5"/>
    </a:solidFill>
    <a:ln>
      <a:solidFill>
        <a:prstClr val="black"/>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2400" dirty="0" smtClean="0"/>
              <a:t>Belowground Biomass – Establishment Year</a:t>
            </a:r>
            <a:r>
              <a:rPr lang="en-US" sz="2400" baseline="0" dirty="0" smtClean="0"/>
              <a:t> </a:t>
            </a:r>
            <a:r>
              <a:rPr lang="en-US" sz="2400" dirty="0" smtClean="0"/>
              <a:t>2008</a:t>
            </a:r>
            <a:endParaRPr lang="en-US" sz="2400" dirty="0"/>
          </a:p>
        </c:rich>
      </c:tx>
      <c:layout>
        <c:manualLayout>
          <c:xMode val="edge"/>
          <c:yMode val="edge"/>
          <c:x val="0.1765686274509804"/>
          <c:y val="1.7543859649122914E-2"/>
        </c:manualLayout>
      </c:layout>
    </c:title>
    <c:plotArea>
      <c:layout>
        <c:manualLayout>
          <c:layoutTarget val="inner"/>
          <c:xMode val="edge"/>
          <c:yMode val="edge"/>
          <c:x val="0.10149021813449788"/>
          <c:y val="9.8947798386720548E-2"/>
          <c:w val="0.88029852886035942"/>
          <c:h val="0.7578625040291016"/>
        </c:manualLayout>
      </c:layout>
      <c:barChart>
        <c:barDir val="col"/>
        <c:grouping val="stacked"/>
        <c:ser>
          <c:idx val="0"/>
          <c:order val="0"/>
          <c:tx>
            <c:strRef>
              <c:f>'Total Biomass'!$B$33</c:f>
              <c:strCache>
                <c:ptCount val="1"/>
                <c:pt idx="0">
                  <c:v>Roots 60-100 cm</c:v>
                </c:pt>
              </c:strCache>
            </c:strRef>
          </c:tx>
          <c:spPr>
            <a:solidFill>
              <a:schemeClr val="bg2">
                <a:lumMod val="25000"/>
              </a:schemeClr>
            </a:solidFill>
            <a:ln>
              <a:solidFill>
                <a:sysClr val="windowText" lastClr="000000"/>
              </a:solidFill>
            </a:ln>
          </c:spPr>
          <c:cat>
            <c:strRef>
              <c:f>'Total Biomass'!$A$34:$A$39</c:f>
              <c:strCache>
                <c:ptCount val="6"/>
                <c:pt idx="0">
                  <c:v>C2</c:v>
                </c:pt>
                <c:pt idx="1">
                  <c:v>CCW</c:v>
                </c:pt>
                <c:pt idx="2">
                  <c:v>CC</c:v>
                </c:pt>
                <c:pt idx="3">
                  <c:v>S2</c:v>
                </c:pt>
                <c:pt idx="4">
                  <c:v>PF</c:v>
                </c:pt>
                <c:pt idx="5">
                  <c:v>P</c:v>
                </c:pt>
              </c:strCache>
            </c:strRef>
          </c:cat>
          <c:val>
            <c:numRef>
              <c:f>'Total Biomass'!$B$34:$B$39</c:f>
              <c:numCache>
                <c:formatCode>General</c:formatCode>
                <c:ptCount val="6"/>
                <c:pt idx="0">
                  <c:v>3.4680000000000002E-2</c:v>
                </c:pt>
                <c:pt idx="1">
                  <c:v>3.1990000000000005E-2</c:v>
                </c:pt>
                <c:pt idx="2">
                  <c:v>0.11185899999999922</c:v>
                </c:pt>
                <c:pt idx="3">
                  <c:v>4.1727E-2</c:v>
                </c:pt>
                <c:pt idx="4">
                  <c:v>0.26058000000000031</c:v>
                </c:pt>
                <c:pt idx="5">
                  <c:v>0.19646200000000041</c:v>
                </c:pt>
              </c:numCache>
            </c:numRef>
          </c:val>
        </c:ser>
        <c:ser>
          <c:idx val="1"/>
          <c:order val="1"/>
          <c:tx>
            <c:strRef>
              <c:f>'Total Biomass'!$C$33</c:f>
              <c:strCache>
                <c:ptCount val="1"/>
                <c:pt idx="0">
                  <c:v>Roots 30-60 cm</c:v>
                </c:pt>
              </c:strCache>
            </c:strRef>
          </c:tx>
          <c:spPr>
            <a:solidFill>
              <a:schemeClr val="bg2">
                <a:lumMod val="50000"/>
              </a:schemeClr>
            </a:solidFill>
            <a:ln>
              <a:solidFill>
                <a:sysClr val="windowText" lastClr="000000"/>
              </a:solidFill>
            </a:ln>
          </c:spPr>
          <c:cat>
            <c:strRef>
              <c:f>'Total Biomass'!$A$34:$A$39</c:f>
              <c:strCache>
                <c:ptCount val="6"/>
                <c:pt idx="0">
                  <c:v>C2</c:v>
                </c:pt>
                <c:pt idx="1">
                  <c:v>CCW</c:v>
                </c:pt>
                <c:pt idx="2">
                  <c:v>CC</c:v>
                </c:pt>
                <c:pt idx="3">
                  <c:v>S2</c:v>
                </c:pt>
                <c:pt idx="4">
                  <c:v>PF</c:v>
                </c:pt>
                <c:pt idx="5">
                  <c:v>P</c:v>
                </c:pt>
              </c:strCache>
            </c:strRef>
          </c:cat>
          <c:val>
            <c:numRef>
              <c:f>'Total Biomass'!$C$34:$C$39</c:f>
              <c:numCache>
                <c:formatCode>General</c:formatCode>
                <c:ptCount val="6"/>
                <c:pt idx="0">
                  <c:v>6.9667999999999994E-2</c:v>
                </c:pt>
                <c:pt idx="1">
                  <c:v>3.6303000000000002E-2</c:v>
                </c:pt>
                <c:pt idx="2">
                  <c:v>7.0042999999999994E-2</c:v>
                </c:pt>
                <c:pt idx="3">
                  <c:v>1.9254000000000007E-2</c:v>
                </c:pt>
                <c:pt idx="4">
                  <c:v>0.17400000000000004</c:v>
                </c:pt>
                <c:pt idx="5">
                  <c:v>0.23439800000000041</c:v>
                </c:pt>
              </c:numCache>
            </c:numRef>
          </c:val>
        </c:ser>
        <c:ser>
          <c:idx val="2"/>
          <c:order val="2"/>
          <c:tx>
            <c:strRef>
              <c:f>'Total Biomass'!$D$33</c:f>
              <c:strCache>
                <c:ptCount val="1"/>
                <c:pt idx="0">
                  <c:v>Roots 0-30 cm</c:v>
                </c:pt>
              </c:strCache>
            </c:strRef>
          </c:tx>
          <c:spPr>
            <a:solidFill>
              <a:schemeClr val="bg2">
                <a:lumMod val="75000"/>
              </a:schemeClr>
            </a:solidFill>
            <a:ln>
              <a:solidFill>
                <a:sysClr val="windowText" lastClr="000000"/>
              </a:solidFill>
            </a:ln>
          </c:spPr>
          <c:cat>
            <c:strRef>
              <c:f>'Total Biomass'!$A$34:$A$39</c:f>
              <c:strCache>
                <c:ptCount val="6"/>
                <c:pt idx="0">
                  <c:v>C2</c:v>
                </c:pt>
                <c:pt idx="1">
                  <c:v>CCW</c:v>
                </c:pt>
                <c:pt idx="2">
                  <c:v>CC</c:v>
                </c:pt>
                <c:pt idx="3">
                  <c:v>S2</c:v>
                </c:pt>
                <c:pt idx="4">
                  <c:v>PF</c:v>
                </c:pt>
                <c:pt idx="5">
                  <c:v>P</c:v>
                </c:pt>
              </c:strCache>
            </c:strRef>
          </c:cat>
          <c:val>
            <c:numRef>
              <c:f>'Total Biomass'!$D$34:$D$39</c:f>
              <c:numCache>
                <c:formatCode>General</c:formatCode>
                <c:ptCount val="6"/>
                <c:pt idx="0">
                  <c:v>4.3549999999999985E-2</c:v>
                </c:pt>
                <c:pt idx="1">
                  <c:v>0.11409000000000002</c:v>
                </c:pt>
                <c:pt idx="2">
                  <c:v>0.26585000000000031</c:v>
                </c:pt>
                <c:pt idx="3">
                  <c:v>0.18642000000000086</c:v>
                </c:pt>
                <c:pt idx="4">
                  <c:v>0.85214000000000356</c:v>
                </c:pt>
                <c:pt idx="5">
                  <c:v>1.33839</c:v>
                </c:pt>
              </c:numCache>
            </c:numRef>
          </c:val>
        </c:ser>
        <c:overlap val="100"/>
        <c:axId val="75954816"/>
        <c:axId val="76104064"/>
      </c:barChart>
      <c:catAx>
        <c:axId val="75954816"/>
        <c:scaling>
          <c:orientation val="minMax"/>
        </c:scaling>
        <c:axPos val="b"/>
        <c:tickLblPos val="nextTo"/>
        <c:txPr>
          <a:bodyPr/>
          <a:lstStyle/>
          <a:p>
            <a:pPr>
              <a:defRPr sz="2000"/>
            </a:pPr>
            <a:endParaRPr lang="en-US"/>
          </a:p>
        </c:txPr>
        <c:crossAx val="76104064"/>
        <c:crosses val="autoZero"/>
        <c:auto val="1"/>
        <c:lblAlgn val="ctr"/>
        <c:lblOffset val="100"/>
      </c:catAx>
      <c:valAx>
        <c:axId val="76104064"/>
        <c:scaling>
          <c:orientation val="minMax"/>
        </c:scaling>
        <c:axPos val="l"/>
        <c:majorGridlines/>
        <c:title>
          <c:tx>
            <c:rich>
              <a:bodyPr rot="-5400000" vert="horz"/>
              <a:lstStyle/>
              <a:p>
                <a:pPr>
                  <a:defRPr sz="1800"/>
                </a:pPr>
                <a:r>
                  <a:rPr lang="en-US" sz="1800"/>
                  <a:t>Mg Biomass ha</a:t>
                </a:r>
                <a:r>
                  <a:rPr lang="en-US" sz="1800" baseline="30000"/>
                  <a:t>-1</a:t>
                </a:r>
              </a:p>
            </c:rich>
          </c:tx>
          <c:layout/>
        </c:title>
        <c:numFmt formatCode="General" sourceLinked="1"/>
        <c:tickLblPos val="nextTo"/>
        <c:txPr>
          <a:bodyPr/>
          <a:lstStyle/>
          <a:p>
            <a:pPr>
              <a:defRPr sz="1800"/>
            </a:pPr>
            <a:endParaRPr lang="en-US"/>
          </a:p>
        </c:txPr>
        <c:crossAx val="75954816"/>
        <c:crosses val="autoZero"/>
        <c:crossBetween val="between"/>
      </c:valAx>
    </c:plotArea>
    <c:legend>
      <c:legendPos val="r"/>
      <c:layout>
        <c:manualLayout>
          <c:xMode val="edge"/>
          <c:yMode val="edge"/>
          <c:x val="0.21796422506010407"/>
          <c:y val="0.28044020813187831"/>
          <c:w val="0.20127329672026381"/>
          <c:h val="0.19189644057650798"/>
        </c:manualLayout>
      </c:layout>
      <c:spPr>
        <a:solidFill>
          <a:srgbClr val="E3EBF5"/>
        </a:solidFill>
        <a:ln>
          <a:solidFill>
            <a:sysClr val="windowText" lastClr="000000"/>
          </a:solidFill>
        </a:ln>
      </c:spPr>
      <c:txPr>
        <a:bodyPr/>
        <a:lstStyle/>
        <a:p>
          <a:pPr>
            <a:defRPr sz="1600"/>
          </a:pPr>
          <a:endParaRPr lang="en-US"/>
        </a:p>
      </c:txPr>
    </c:legend>
    <c:plotVisOnly val="1"/>
  </c:chart>
  <c:spPr>
    <a:solidFill>
      <a:srgbClr val="E3EBF5"/>
    </a:solidFill>
    <a:ln>
      <a:solidFill>
        <a:sysClr val="windowText" lastClr="000000"/>
      </a:solidFill>
    </a:ln>
    <a:effectLst>
      <a:outerShdw blurRad="50800" dist="38100" dir="5400000" algn="t" rotWithShape="0">
        <a:prstClr val="black">
          <a:alpha val="40000"/>
        </a:prstClr>
      </a:outerShdw>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Aboveground  Biomass 2009</a:t>
            </a:r>
          </a:p>
        </c:rich>
      </c:tx>
      <c:layout/>
    </c:title>
    <c:plotArea>
      <c:layout>
        <c:manualLayout>
          <c:layoutTarget val="inner"/>
          <c:xMode val="edge"/>
          <c:yMode val="edge"/>
          <c:x val="0.14339129483814544"/>
          <c:y val="0.10996536891222006"/>
          <c:w val="0.82605314960629916"/>
          <c:h val="0.73966025080198305"/>
        </c:manualLayout>
      </c:layout>
      <c:barChart>
        <c:barDir val="col"/>
        <c:grouping val="clustered"/>
        <c:ser>
          <c:idx val="0"/>
          <c:order val="0"/>
          <c:spPr>
            <a:solidFill>
              <a:schemeClr val="accent3">
                <a:lumMod val="60000"/>
                <a:lumOff val="40000"/>
              </a:schemeClr>
            </a:solidFill>
            <a:ln>
              <a:solidFill>
                <a:schemeClr val="tx1"/>
              </a:solidFill>
            </a:ln>
          </c:spPr>
          <c:cat>
            <c:strRef>
              <c:f>Sheet1!$M$22:$M$27</c:f>
              <c:strCache>
                <c:ptCount val="6"/>
                <c:pt idx="0">
                  <c:v>C2</c:v>
                </c:pt>
                <c:pt idx="1">
                  <c:v>CCW</c:v>
                </c:pt>
                <c:pt idx="2">
                  <c:v>CC</c:v>
                </c:pt>
                <c:pt idx="3">
                  <c:v>S2</c:v>
                </c:pt>
                <c:pt idx="4">
                  <c:v>PF</c:v>
                </c:pt>
                <c:pt idx="5">
                  <c:v>P</c:v>
                </c:pt>
              </c:strCache>
            </c:strRef>
          </c:cat>
          <c:val>
            <c:numRef>
              <c:f>Sheet1!$N$22:$N$27</c:f>
              <c:numCache>
                <c:formatCode>General</c:formatCode>
                <c:ptCount val="6"/>
                <c:pt idx="0">
                  <c:v>19.343533370587064</c:v>
                </c:pt>
                <c:pt idx="1">
                  <c:v>19.111942345024246</c:v>
                </c:pt>
                <c:pt idx="2">
                  <c:v>18.672533602376156</c:v>
                </c:pt>
                <c:pt idx="3">
                  <c:v>8.1722102184598047</c:v>
                </c:pt>
                <c:pt idx="4">
                  <c:v>13.479352678571427</c:v>
                </c:pt>
                <c:pt idx="5">
                  <c:v>9.6953125</c:v>
                </c:pt>
              </c:numCache>
            </c:numRef>
          </c:val>
        </c:ser>
        <c:axId val="78012800"/>
        <c:axId val="78014336"/>
      </c:barChart>
      <c:catAx>
        <c:axId val="78012800"/>
        <c:scaling>
          <c:orientation val="minMax"/>
        </c:scaling>
        <c:axPos val="b"/>
        <c:tickLblPos val="nextTo"/>
        <c:txPr>
          <a:bodyPr/>
          <a:lstStyle/>
          <a:p>
            <a:pPr>
              <a:defRPr sz="2000"/>
            </a:pPr>
            <a:endParaRPr lang="en-US"/>
          </a:p>
        </c:txPr>
        <c:crossAx val="78014336"/>
        <c:crosses val="autoZero"/>
        <c:auto val="1"/>
        <c:lblAlgn val="ctr"/>
        <c:lblOffset val="100"/>
      </c:catAx>
      <c:valAx>
        <c:axId val="78014336"/>
        <c:scaling>
          <c:orientation val="minMax"/>
          <c:max val="20"/>
        </c:scaling>
        <c:axPos val="l"/>
        <c:majorGridlines/>
        <c:title>
          <c:tx>
            <c:rich>
              <a:bodyPr rot="-5400000" vert="horz"/>
              <a:lstStyle/>
              <a:p>
                <a:pPr>
                  <a:defRPr/>
                </a:pPr>
                <a:r>
                  <a:rPr lang="en-US" sz="1800"/>
                  <a:t>Mg</a:t>
                </a:r>
                <a:r>
                  <a:rPr lang="en-US" sz="1800" baseline="0"/>
                  <a:t> Biomass ha</a:t>
                </a:r>
                <a:r>
                  <a:rPr lang="en-US" sz="1800" baseline="30000"/>
                  <a:t>-1</a:t>
                </a:r>
              </a:p>
            </c:rich>
          </c:tx>
          <c:layout/>
        </c:title>
        <c:numFmt formatCode="General" sourceLinked="1"/>
        <c:tickLblPos val="nextTo"/>
        <c:txPr>
          <a:bodyPr/>
          <a:lstStyle/>
          <a:p>
            <a:pPr>
              <a:defRPr sz="1800"/>
            </a:pPr>
            <a:endParaRPr lang="en-US"/>
          </a:p>
        </c:txPr>
        <c:crossAx val="78012800"/>
        <c:crosses val="autoZero"/>
        <c:crossBetween val="between"/>
      </c:valAx>
    </c:plotArea>
    <c:plotVisOnly val="1"/>
  </c:chart>
  <c:spPr>
    <a:solidFill>
      <a:srgbClr val="E3EBF5"/>
    </a:solidFill>
    <a:ln>
      <a:solidFill>
        <a:schemeClr val="tx1"/>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smtClean="0"/>
              <a:t>Biomass Accumulation</a:t>
            </a:r>
            <a:r>
              <a:rPr lang="en-US" sz="2400" baseline="0" dirty="0" smtClean="0"/>
              <a:t>  2009</a:t>
            </a:r>
            <a:endParaRPr lang="en-US" sz="2400" dirty="0"/>
          </a:p>
        </c:rich>
      </c:tx>
      <c:layout/>
      <c:overlay val="1"/>
    </c:title>
    <c:plotArea>
      <c:layout>
        <c:manualLayout>
          <c:layoutTarget val="inner"/>
          <c:xMode val="edge"/>
          <c:yMode val="edge"/>
          <c:x val="0.1390926595241169"/>
          <c:y val="3.3066993674970992E-2"/>
          <c:w val="0.85747837872724741"/>
          <c:h val="0.85086506604707401"/>
        </c:manualLayout>
      </c:layout>
      <c:lineChart>
        <c:grouping val="standard"/>
        <c:ser>
          <c:idx val="0"/>
          <c:order val="0"/>
          <c:tx>
            <c:strRef>
              <c:f>'COBS 2009 - Summarized data'!$L$5</c:f>
              <c:strCache>
                <c:ptCount val="1"/>
                <c:pt idx="0">
                  <c:v>Continuous corn</c:v>
                </c:pt>
              </c:strCache>
            </c:strRef>
          </c:tx>
          <c:spPr>
            <a:ln>
              <a:solidFill>
                <a:schemeClr val="tx1">
                  <a:lumMod val="85000"/>
                  <a:lumOff val="15000"/>
                </a:schemeClr>
              </a:solidFill>
            </a:ln>
          </c:spPr>
          <c:marker>
            <c:symbol val="square"/>
            <c:size val="6"/>
            <c:spPr>
              <a:solidFill>
                <a:srgbClr val="CAD537"/>
              </a:solidFill>
              <a:ln>
                <a:solidFill>
                  <a:schemeClr val="tx1">
                    <a:lumMod val="65000"/>
                    <a:lumOff val="35000"/>
                  </a:schemeClr>
                </a:solidFill>
              </a:ln>
            </c:spPr>
          </c:marker>
          <c:errBars>
            <c:errDir val="y"/>
            <c:errBarType val="both"/>
            <c:errValType val="cust"/>
            <c:noEndCap val="1"/>
            <c:plus>
              <c:numRef>
                <c:f>'COBS 2009 - Summarized data'!$M$10:$Y$10</c:f>
                <c:numCache>
                  <c:formatCode>General</c:formatCode>
                  <c:ptCount val="13"/>
                  <c:pt idx="3">
                    <c:v>1.9353729821230761</c:v>
                  </c:pt>
                  <c:pt idx="4">
                    <c:v>4.6061074187127948</c:v>
                  </c:pt>
                  <c:pt idx="5">
                    <c:v>41.404094010741744</c:v>
                  </c:pt>
                  <c:pt idx="6">
                    <c:v>136.45697424285538</c:v>
                  </c:pt>
                  <c:pt idx="7">
                    <c:v>79.080886887529658</c:v>
                  </c:pt>
                  <c:pt idx="8">
                    <c:v>63.200264957088855</c:v>
                  </c:pt>
                  <c:pt idx="9">
                    <c:v>65.172837932754959</c:v>
                  </c:pt>
                  <c:pt idx="10">
                    <c:v>148.54962422989473</c:v>
                  </c:pt>
                  <c:pt idx="11">
                    <c:v>58.224281569512577</c:v>
                  </c:pt>
                  <c:pt idx="12">
                    <c:v>187.68463662835512</c:v>
                  </c:pt>
                </c:numCache>
              </c:numRef>
            </c:plus>
            <c:minus>
              <c:numRef>
                <c:f>'COBS 2009 - Summarized data'!$M$10:$Y$10</c:f>
                <c:numCache>
                  <c:formatCode>General</c:formatCode>
                  <c:ptCount val="13"/>
                  <c:pt idx="3">
                    <c:v>1.9353729821230761</c:v>
                  </c:pt>
                  <c:pt idx="4">
                    <c:v>4.6061074187127948</c:v>
                  </c:pt>
                  <c:pt idx="5">
                    <c:v>41.404094010741744</c:v>
                  </c:pt>
                  <c:pt idx="6">
                    <c:v>136.45697424285538</c:v>
                  </c:pt>
                  <c:pt idx="7">
                    <c:v>79.080886887529658</c:v>
                  </c:pt>
                  <c:pt idx="8">
                    <c:v>63.200264957088855</c:v>
                  </c:pt>
                  <c:pt idx="9">
                    <c:v>65.172837932754959</c:v>
                  </c:pt>
                  <c:pt idx="10">
                    <c:v>148.54962422989473</c:v>
                  </c:pt>
                  <c:pt idx="11">
                    <c:v>58.224281569512577</c:v>
                  </c:pt>
                  <c:pt idx="12">
                    <c:v>187.68463662835512</c:v>
                  </c:pt>
                </c:numCache>
              </c:numRef>
            </c:minus>
          </c:errBars>
          <c:cat>
            <c:numRef>
              <c:f>'COBS 2009 - Summarized data'!$M$4:$Y$4</c:f>
              <c:numCache>
                <c:formatCode>[$-409]d\-mmm;@</c:formatCode>
                <c:ptCount val="13"/>
                <c:pt idx="0">
                  <c:v>39932</c:v>
                </c:pt>
                <c:pt idx="1">
                  <c:v>39938</c:v>
                </c:pt>
                <c:pt idx="2">
                  <c:v>39951</c:v>
                </c:pt>
                <c:pt idx="3">
                  <c:v>39965</c:v>
                </c:pt>
                <c:pt idx="4" formatCode="d\-mmm">
                  <c:v>39979</c:v>
                </c:pt>
                <c:pt idx="5" formatCode="d\-mmm">
                  <c:v>39993</c:v>
                </c:pt>
                <c:pt idx="6" formatCode="d\-mmm">
                  <c:v>40007</c:v>
                </c:pt>
                <c:pt idx="7" formatCode="d\-mmm">
                  <c:v>40021</c:v>
                </c:pt>
                <c:pt idx="8" formatCode="d\-mmm">
                  <c:v>40037</c:v>
                </c:pt>
                <c:pt idx="9" formatCode="d\-mmm">
                  <c:v>40050</c:v>
                </c:pt>
                <c:pt idx="10" formatCode="d\-mmm">
                  <c:v>40066</c:v>
                </c:pt>
                <c:pt idx="11" formatCode="d\-mmm">
                  <c:v>40080</c:v>
                </c:pt>
                <c:pt idx="12" formatCode="d\-mmm">
                  <c:v>40099</c:v>
                </c:pt>
              </c:numCache>
            </c:numRef>
          </c:cat>
          <c:val>
            <c:numRef>
              <c:f>'COBS 2009 - Summarized data'!$M$5:$Y$5</c:f>
              <c:numCache>
                <c:formatCode>General</c:formatCode>
                <c:ptCount val="13"/>
                <c:pt idx="3">
                  <c:v>27.687499999999989</c:v>
                </c:pt>
                <c:pt idx="4">
                  <c:v>27.9375</c:v>
                </c:pt>
                <c:pt idx="5">
                  <c:v>276.33928571428567</c:v>
                </c:pt>
                <c:pt idx="6">
                  <c:v>756.47321428571297</c:v>
                </c:pt>
                <c:pt idx="7">
                  <c:v>1143.3035714285713</c:v>
                </c:pt>
                <c:pt idx="8">
                  <c:v>1589.7321399999998</c:v>
                </c:pt>
                <c:pt idx="9">
                  <c:v>1863.1696399999998</c:v>
                </c:pt>
                <c:pt idx="10">
                  <c:v>1898.214285714286</c:v>
                </c:pt>
                <c:pt idx="11">
                  <c:v>1900.8928571428569</c:v>
                </c:pt>
                <c:pt idx="12">
                  <c:v>2360.9375000000109</c:v>
                </c:pt>
              </c:numCache>
            </c:numRef>
          </c:val>
        </c:ser>
        <c:ser>
          <c:idx val="1"/>
          <c:order val="1"/>
          <c:tx>
            <c:strRef>
              <c:f>'COBS 2009 - Summarized data'!$L$6</c:f>
              <c:strCache>
                <c:ptCount val="1"/>
                <c:pt idx="0">
                  <c:v>Continuous corn + rye</c:v>
                </c:pt>
              </c:strCache>
            </c:strRef>
          </c:tx>
          <c:spPr>
            <a:ln>
              <a:solidFill>
                <a:srgbClr val="FFFF00"/>
              </a:solidFill>
            </a:ln>
          </c:spPr>
          <c:marker>
            <c:symbol val="triangle"/>
            <c:size val="8"/>
            <c:spPr>
              <a:solidFill>
                <a:srgbClr val="FFFF00"/>
              </a:solidFill>
              <a:ln>
                <a:solidFill>
                  <a:schemeClr val="tx1"/>
                </a:solidFill>
              </a:ln>
            </c:spPr>
          </c:marker>
          <c:errBars>
            <c:errDir val="y"/>
            <c:errBarType val="both"/>
            <c:errValType val="cust"/>
            <c:noEndCap val="1"/>
            <c:plus>
              <c:numRef>
                <c:f>'COBS 2009 - Summarized data'!$M$11:$Y$11</c:f>
                <c:numCache>
                  <c:formatCode>General</c:formatCode>
                  <c:ptCount val="13"/>
                  <c:pt idx="0">
                    <c:v>1.5994774205056701</c:v>
                  </c:pt>
                  <c:pt idx="1">
                    <c:v>7.5703141728180663</c:v>
                  </c:pt>
                  <c:pt idx="3">
                    <c:v>0.79696357217510261</c:v>
                  </c:pt>
                  <c:pt idx="4">
                    <c:v>6.3582938322365878</c:v>
                  </c:pt>
                  <c:pt idx="5">
                    <c:v>24.299278424940695</c:v>
                  </c:pt>
                  <c:pt idx="6">
                    <c:v>133.98777213395275</c:v>
                  </c:pt>
                  <c:pt idx="7">
                    <c:v>39.43487477381899</c:v>
                  </c:pt>
                  <c:pt idx="8">
                    <c:v>70.054681327161148</c:v>
                  </c:pt>
                  <c:pt idx="9">
                    <c:v>115.31374727400944</c:v>
                  </c:pt>
                  <c:pt idx="10">
                    <c:v>45.588751500705023</c:v>
                  </c:pt>
                  <c:pt idx="11">
                    <c:v>94.209827528189038</c:v>
                  </c:pt>
                  <c:pt idx="12">
                    <c:v>175.14168181981032</c:v>
                  </c:pt>
                </c:numCache>
              </c:numRef>
            </c:plus>
            <c:minus>
              <c:numRef>
                <c:f>'COBS 2009 - Summarized data'!$M$11:$Y$11</c:f>
                <c:numCache>
                  <c:formatCode>General</c:formatCode>
                  <c:ptCount val="13"/>
                  <c:pt idx="0">
                    <c:v>1.5994774205056701</c:v>
                  </c:pt>
                  <c:pt idx="1">
                    <c:v>7.5703141728180663</c:v>
                  </c:pt>
                  <c:pt idx="3">
                    <c:v>0.79696357217510261</c:v>
                  </c:pt>
                  <c:pt idx="4">
                    <c:v>6.3582938322365878</c:v>
                  </c:pt>
                  <c:pt idx="5">
                    <c:v>24.299278424940695</c:v>
                  </c:pt>
                  <c:pt idx="6">
                    <c:v>133.98777213395275</c:v>
                  </c:pt>
                  <c:pt idx="7">
                    <c:v>39.43487477381899</c:v>
                  </c:pt>
                  <c:pt idx="8">
                    <c:v>70.054681327161148</c:v>
                  </c:pt>
                  <c:pt idx="9">
                    <c:v>115.31374727400944</c:v>
                  </c:pt>
                  <c:pt idx="10">
                    <c:v>45.588751500705023</c:v>
                  </c:pt>
                  <c:pt idx="11">
                    <c:v>94.209827528189038</c:v>
                  </c:pt>
                  <c:pt idx="12">
                    <c:v>175.14168181981032</c:v>
                  </c:pt>
                </c:numCache>
              </c:numRef>
            </c:minus>
          </c:errBars>
          <c:cat>
            <c:numRef>
              <c:f>'COBS 2009 - Summarized data'!$M$4:$Y$4</c:f>
              <c:numCache>
                <c:formatCode>[$-409]d\-mmm;@</c:formatCode>
                <c:ptCount val="13"/>
                <c:pt idx="0">
                  <c:v>39932</c:v>
                </c:pt>
                <c:pt idx="1">
                  <c:v>39938</c:v>
                </c:pt>
                <c:pt idx="2">
                  <c:v>39951</c:v>
                </c:pt>
                <c:pt idx="3">
                  <c:v>39965</c:v>
                </c:pt>
                <c:pt idx="4" formatCode="d\-mmm">
                  <c:v>39979</c:v>
                </c:pt>
                <c:pt idx="5" formatCode="d\-mmm">
                  <c:v>39993</c:v>
                </c:pt>
                <c:pt idx="6" formatCode="d\-mmm">
                  <c:v>40007</c:v>
                </c:pt>
                <c:pt idx="7" formatCode="d\-mmm">
                  <c:v>40021</c:v>
                </c:pt>
                <c:pt idx="8" formatCode="d\-mmm">
                  <c:v>40037</c:v>
                </c:pt>
                <c:pt idx="9" formatCode="d\-mmm">
                  <c:v>40050</c:v>
                </c:pt>
                <c:pt idx="10" formatCode="d\-mmm">
                  <c:v>40066</c:v>
                </c:pt>
                <c:pt idx="11" formatCode="d\-mmm">
                  <c:v>40080</c:v>
                </c:pt>
                <c:pt idx="12" formatCode="d\-mmm">
                  <c:v>40099</c:v>
                </c:pt>
              </c:numCache>
            </c:numRef>
          </c:cat>
          <c:val>
            <c:numRef>
              <c:f>'COBS 2009 - Summarized data'!$M$6:$Y$6</c:f>
              <c:numCache>
                <c:formatCode>General</c:formatCode>
                <c:ptCount val="13"/>
                <c:pt idx="0">
                  <c:v>6.0267857142857055</c:v>
                </c:pt>
                <c:pt idx="1">
                  <c:v>18.026785714285715</c:v>
                </c:pt>
                <c:pt idx="3">
                  <c:v>27.196428571428569</c:v>
                </c:pt>
                <c:pt idx="4">
                  <c:v>19.254464285714285</c:v>
                </c:pt>
                <c:pt idx="5">
                  <c:v>258.03571428571399</c:v>
                </c:pt>
                <c:pt idx="6">
                  <c:v>841.74107142857304</c:v>
                </c:pt>
                <c:pt idx="7">
                  <c:v>1162.7232142857142</c:v>
                </c:pt>
                <c:pt idx="8">
                  <c:v>1435.7142899999999</c:v>
                </c:pt>
                <c:pt idx="9">
                  <c:v>1775.44643</c:v>
                </c:pt>
                <c:pt idx="10">
                  <c:v>1945.3124999999998</c:v>
                </c:pt>
                <c:pt idx="11">
                  <c:v>1986.160714285714</c:v>
                </c:pt>
                <c:pt idx="12">
                  <c:v>2136.3839285714457</c:v>
                </c:pt>
              </c:numCache>
            </c:numRef>
          </c:val>
        </c:ser>
        <c:ser>
          <c:idx val="2"/>
          <c:order val="2"/>
          <c:tx>
            <c:v>Unfertilized prairie</c:v>
          </c:tx>
          <c:spPr>
            <a:ln>
              <a:solidFill>
                <a:schemeClr val="accent3">
                  <a:lumMod val="75000"/>
                </a:schemeClr>
              </a:solidFill>
            </a:ln>
          </c:spPr>
          <c:marker>
            <c:symbol val="circle"/>
            <c:size val="8"/>
            <c:spPr>
              <a:ln>
                <a:solidFill>
                  <a:prstClr val="black"/>
                </a:solidFill>
              </a:ln>
            </c:spPr>
          </c:marker>
          <c:errBars>
            <c:errDir val="y"/>
            <c:errBarType val="both"/>
            <c:errValType val="cust"/>
            <c:noEndCap val="1"/>
            <c:plus>
              <c:numRef>
                <c:f>'COBS 2009 - Summarized data'!$M$12:$Y$12</c:f>
                <c:numCache>
                  <c:formatCode>General</c:formatCode>
                  <c:ptCount val="13"/>
                  <c:pt idx="0">
                    <c:v>7.0714436026776601</c:v>
                  </c:pt>
                  <c:pt idx="1">
                    <c:v>8.2538075339444728</c:v>
                  </c:pt>
                  <c:pt idx="2">
                    <c:v>16.781912088371605</c:v>
                  </c:pt>
                  <c:pt idx="3">
                    <c:v>34.934555249927307</c:v>
                  </c:pt>
                  <c:pt idx="4">
                    <c:v>79.935083907150528</c:v>
                  </c:pt>
                  <c:pt idx="5">
                    <c:v>111.41970868199547</c:v>
                  </c:pt>
                  <c:pt idx="6">
                    <c:v>28.385684834593764</c:v>
                  </c:pt>
                  <c:pt idx="7">
                    <c:v>88.056550435599789</c:v>
                  </c:pt>
                  <c:pt idx="8">
                    <c:v>119.16744341714403</c:v>
                  </c:pt>
                  <c:pt idx="9">
                    <c:v>64.125855307180572</c:v>
                  </c:pt>
                  <c:pt idx="10">
                    <c:v>102.53321751036206</c:v>
                  </c:pt>
                  <c:pt idx="11">
                    <c:v>224.0213089752863</c:v>
                  </c:pt>
                  <c:pt idx="12">
                    <c:v>97.567114933537425</c:v>
                  </c:pt>
                </c:numCache>
              </c:numRef>
            </c:plus>
            <c:minus>
              <c:numRef>
                <c:f>'COBS 2009 - Summarized data'!$M$12:$Y$12</c:f>
                <c:numCache>
                  <c:formatCode>General</c:formatCode>
                  <c:ptCount val="13"/>
                  <c:pt idx="0">
                    <c:v>7.0714436026776601</c:v>
                  </c:pt>
                  <c:pt idx="1">
                    <c:v>8.2538075339444728</c:v>
                  </c:pt>
                  <c:pt idx="2">
                    <c:v>16.781912088371605</c:v>
                  </c:pt>
                  <c:pt idx="3">
                    <c:v>34.934555249927307</c:v>
                  </c:pt>
                  <c:pt idx="4">
                    <c:v>79.935083907150528</c:v>
                  </c:pt>
                  <c:pt idx="5">
                    <c:v>111.41970868199547</c:v>
                  </c:pt>
                  <c:pt idx="6">
                    <c:v>28.385684834593764</c:v>
                  </c:pt>
                  <c:pt idx="7">
                    <c:v>88.056550435599789</c:v>
                  </c:pt>
                  <c:pt idx="8">
                    <c:v>119.16744341714403</c:v>
                  </c:pt>
                  <c:pt idx="9">
                    <c:v>64.125855307180572</c:v>
                  </c:pt>
                  <c:pt idx="10">
                    <c:v>102.53321751036206</c:v>
                  </c:pt>
                  <c:pt idx="11">
                    <c:v>224.0213089752863</c:v>
                  </c:pt>
                  <c:pt idx="12">
                    <c:v>97.567114933537425</c:v>
                  </c:pt>
                </c:numCache>
              </c:numRef>
            </c:minus>
          </c:errBars>
          <c:cat>
            <c:numRef>
              <c:f>'COBS 2009 - Summarized data'!$M$4:$Y$4</c:f>
              <c:numCache>
                <c:formatCode>[$-409]d\-mmm;@</c:formatCode>
                <c:ptCount val="13"/>
                <c:pt idx="0">
                  <c:v>39932</c:v>
                </c:pt>
                <c:pt idx="1">
                  <c:v>39938</c:v>
                </c:pt>
                <c:pt idx="2">
                  <c:v>39951</c:v>
                </c:pt>
                <c:pt idx="3">
                  <c:v>39965</c:v>
                </c:pt>
                <c:pt idx="4" formatCode="d\-mmm">
                  <c:v>39979</c:v>
                </c:pt>
                <c:pt idx="5" formatCode="d\-mmm">
                  <c:v>39993</c:v>
                </c:pt>
                <c:pt idx="6" formatCode="d\-mmm">
                  <c:v>40007</c:v>
                </c:pt>
                <c:pt idx="7" formatCode="d\-mmm">
                  <c:v>40021</c:v>
                </c:pt>
                <c:pt idx="8" formatCode="d\-mmm">
                  <c:v>40037</c:v>
                </c:pt>
                <c:pt idx="9" formatCode="d\-mmm">
                  <c:v>40050</c:v>
                </c:pt>
                <c:pt idx="10" formatCode="d\-mmm">
                  <c:v>40066</c:v>
                </c:pt>
                <c:pt idx="11" formatCode="d\-mmm">
                  <c:v>40080</c:v>
                </c:pt>
                <c:pt idx="12" formatCode="d\-mmm">
                  <c:v>40099</c:v>
                </c:pt>
              </c:numCache>
            </c:numRef>
          </c:cat>
          <c:val>
            <c:numRef>
              <c:f>'COBS 2009 - Summarized data'!$M$7:$Y$7</c:f>
              <c:numCache>
                <c:formatCode>General</c:formatCode>
                <c:ptCount val="13"/>
                <c:pt idx="0">
                  <c:v>42.142857142857139</c:v>
                </c:pt>
                <c:pt idx="1">
                  <c:v>64.834821428571431</c:v>
                </c:pt>
                <c:pt idx="2">
                  <c:v>186.75892857142861</c:v>
                </c:pt>
                <c:pt idx="3">
                  <c:v>289.58928571428567</c:v>
                </c:pt>
                <c:pt idx="4">
                  <c:v>639.95535714285711</c:v>
                </c:pt>
                <c:pt idx="5">
                  <c:v>795.31249999999739</c:v>
                </c:pt>
                <c:pt idx="6">
                  <c:v>950.669642857143</c:v>
                </c:pt>
                <c:pt idx="7">
                  <c:v>1054.2410714285713</c:v>
                </c:pt>
                <c:pt idx="8">
                  <c:v>1019.1964300000005</c:v>
                </c:pt>
                <c:pt idx="9">
                  <c:v>886.16070999999999</c:v>
                </c:pt>
                <c:pt idx="10">
                  <c:v>1007.5892857142856</c:v>
                </c:pt>
                <c:pt idx="11">
                  <c:v>1320.9821428571365</c:v>
                </c:pt>
                <c:pt idx="12">
                  <c:v>1018.9732142857129</c:v>
                </c:pt>
              </c:numCache>
            </c:numRef>
          </c:val>
        </c:ser>
        <c:ser>
          <c:idx val="3"/>
          <c:order val="3"/>
          <c:tx>
            <c:strRef>
              <c:f>'COBS 2009 - Summarized data'!$L$8</c:f>
              <c:strCache>
                <c:ptCount val="1"/>
                <c:pt idx="0">
                  <c:v>Fertilized prairie</c:v>
                </c:pt>
              </c:strCache>
            </c:strRef>
          </c:tx>
          <c:spPr>
            <a:ln>
              <a:solidFill>
                <a:schemeClr val="accent3">
                  <a:lumMod val="50000"/>
                </a:schemeClr>
              </a:solidFill>
            </a:ln>
          </c:spPr>
          <c:marker>
            <c:symbol val="diamond"/>
            <c:size val="8"/>
            <c:spPr>
              <a:solidFill>
                <a:schemeClr val="accent3">
                  <a:lumMod val="50000"/>
                </a:schemeClr>
              </a:solidFill>
              <a:ln>
                <a:solidFill>
                  <a:schemeClr val="tx1"/>
                </a:solidFill>
              </a:ln>
            </c:spPr>
          </c:marker>
          <c:errBars>
            <c:errDir val="y"/>
            <c:errBarType val="both"/>
            <c:errValType val="cust"/>
            <c:noEndCap val="1"/>
            <c:plus>
              <c:numRef>
                <c:f>'COBS 2009 - Summarized data'!$M$13:$Y$13</c:f>
                <c:numCache>
                  <c:formatCode>General</c:formatCode>
                  <c:ptCount val="13"/>
                  <c:pt idx="0">
                    <c:v>9.4721440870292763</c:v>
                  </c:pt>
                  <c:pt idx="1">
                    <c:v>16.921684251457872</c:v>
                  </c:pt>
                  <c:pt idx="2">
                    <c:v>6.3490508917291519</c:v>
                  </c:pt>
                  <c:pt idx="3">
                    <c:v>55.400207903168379</c:v>
                  </c:pt>
                  <c:pt idx="4">
                    <c:v>46.298870461787644</c:v>
                  </c:pt>
                  <c:pt idx="5">
                    <c:v>27.312223686702726</c:v>
                  </c:pt>
                  <c:pt idx="6">
                    <c:v>160.55775280422981</c:v>
                  </c:pt>
                  <c:pt idx="7">
                    <c:v>122.36832988134942</c:v>
                  </c:pt>
                  <c:pt idx="8">
                    <c:v>101.39630239957528</c:v>
                  </c:pt>
                  <c:pt idx="9">
                    <c:v>136.35518655132807</c:v>
                  </c:pt>
                  <c:pt idx="10">
                    <c:v>136.73419191220117</c:v>
                  </c:pt>
                  <c:pt idx="11">
                    <c:v>153.78816335096221</c:v>
                  </c:pt>
                  <c:pt idx="12">
                    <c:v>96.895227754336446</c:v>
                  </c:pt>
                </c:numCache>
              </c:numRef>
            </c:plus>
            <c:minus>
              <c:numRef>
                <c:f>'COBS 2009 - Summarized data'!$M$13:$Y$13</c:f>
                <c:numCache>
                  <c:formatCode>General</c:formatCode>
                  <c:ptCount val="13"/>
                  <c:pt idx="0">
                    <c:v>9.4721440870292763</c:v>
                  </c:pt>
                  <c:pt idx="1">
                    <c:v>16.921684251457872</c:v>
                  </c:pt>
                  <c:pt idx="2">
                    <c:v>6.3490508917291519</c:v>
                  </c:pt>
                  <c:pt idx="3">
                    <c:v>55.400207903168379</c:v>
                  </c:pt>
                  <c:pt idx="4">
                    <c:v>46.298870461787644</c:v>
                  </c:pt>
                  <c:pt idx="5">
                    <c:v>27.312223686702726</c:v>
                  </c:pt>
                  <c:pt idx="6">
                    <c:v>160.55775280422981</c:v>
                  </c:pt>
                  <c:pt idx="7">
                    <c:v>122.36832988134942</c:v>
                  </c:pt>
                  <c:pt idx="8">
                    <c:v>101.39630239957528</c:v>
                  </c:pt>
                  <c:pt idx="9">
                    <c:v>136.35518655132807</c:v>
                  </c:pt>
                  <c:pt idx="10">
                    <c:v>136.73419191220117</c:v>
                  </c:pt>
                  <c:pt idx="11">
                    <c:v>153.78816335096221</c:v>
                  </c:pt>
                  <c:pt idx="12">
                    <c:v>96.895227754336446</c:v>
                  </c:pt>
                </c:numCache>
              </c:numRef>
            </c:minus>
          </c:errBars>
          <c:cat>
            <c:numRef>
              <c:f>'COBS 2009 - Summarized data'!$M$4:$Y$4</c:f>
              <c:numCache>
                <c:formatCode>[$-409]d\-mmm;@</c:formatCode>
                <c:ptCount val="13"/>
                <c:pt idx="0">
                  <c:v>39932</c:v>
                </c:pt>
                <c:pt idx="1">
                  <c:v>39938</c:v>
                </c:pt>
                <c:pt idx="2">
                  <c:v>39951</c:v>
                </c:pt>
                <c:pt idx="3">
                  <c:v>39965</c:v>
                </c:pt>
                <c:pt idx="4" formatCode="d\-mmm">
                  <c:v>39979</c:v>
                </c:pt>
                <c:pt idx="5" formatCode="d\-mmm">
                  <c:v>39993</c:v>
                </c:pt>
                <c:pt idx="6" formatCode="d\-mmm">
                  <c:v>40007</c:v>
                </c:pt>
                <c:pt idx="7" formatCode="d\-mmm">
                  <c:v>40021</c:v>
                </c:pt>
                <c:pt idx="8" formatCode="d\-mmm">
                  <c:v>40037</c:v>
                </c:pt>
                <c:pt idx="9" formatCode="d\-mmm">
                  <c:v>40050</c:v>
                </c:pt>
                <c:pt idx="10" formatCode="d\-mmm">
                  <c:v>40066</c:v>
                </c:pt>
                <c:pt idx="11" formatCode="d\-mmm">
                  <c:v>40080</c:v>
                </c:pt>
                <c:pt idx="12" formatCode="d\-mmm">
                  <c:v>40099</c:v>
                </c:pt>
              </c:numCache>
            </c:numRef>
          </c:cat>
          <c:val>
            <c:numRef>
              <c:f>'COBS 2009 - Summarized data'!$M$8:$Y$8</c:f>
              <c:numCache>
                <c:formatCode>General</c:formatCode>
                <c:ptCount val="13"/>
                <c:pt idx="0">
                  <c:v>43.214285714285715</c:v>
                </c:pt>
                <c:pt idx="1">
                  <c:v>115.63839285714226</c:v>
                </c:pt>
                <c:pt idx="2">
                  <c:v>243.70089285714278</c:v>
                </c:pt>
                <c:pt idx="3">
                  <c:v>501.19642857142844</c:v>
                </c:pt>
                <c:pt idx="4">
                  <c:v>918.55357142857304</c:v>
                </c:pt>
                <c:pt idx="5">
                  <c:v>1157.8125</c:v>
                </c:pt>
                <c:pt idx="6">
                  <c:v>1398.6607142857142</c:v>
                </c:pt>
                <c:pt idx="7">
                  <c:v>1531.0267857142928</c:v>
                </c:pt>
                <c:pt idx="8">
                  <c:v>1295.0892899999999</c:v>
                </c:pt>
                <c:pt idx="9">
                  <c:v>1588.1696399999998</c:v>
                </c:pt>
                <c:pt idx="10">
                  <c:v>1405.1339285714184</c:v>
                </c:pt>
                <c:pt idx="11">
                  <c:v>1614.9553571428635</c:v>
                </c:pt>
                <c:pt idx="12">
                  <c:v>1366.0714285714184</c:v>
                </c:pt>
              </c:numCache>
            </c:numRef>
          </c:val>
        </c:ser>
        <c:marker val="1"/>
        <c:axId val="78075392"/>
        <c:axId val="78076928"/>
      </c:lineChart>
      <c:dateAx>
        <c:axId val="78075392"/>
        <c:scaling>
          <c:orientation val="minMax"/>
          <c:max val="40099"/>
          <c:min val="39934"/>
        </c:scaling>
        <c:axPos val="b"/>
        <c:numFmt formatCode="[$-409]d\-mmm;@" sourceLinked="0"/>
        <c:tickLblPos val="nextTo"/>
        <c:txPr>
          <a:bodyPr/>
          <a:lstStyle/>
          <a:p>
            <a:pPr>
              <a:defRPr sz="2000"/>
            </a:pPr>
            <a:endParaRPr lang="en-US"/>
          </a:p>
        </c:txPr>
        <c:crossAx val="78076928"/>
        <c:crosses val="autoZero"/>
        <c:auto val="1"/>
        <c:lblOffset val="100"/>
        <c:majorUnit val="1"/>
        <c:majorTimeUnit val="months"/>
      </c:dateAx>
      <c:valAx>
        <c:axId val="78076928"/>
        <c:scaling>
          <c:logBase val="10"/>
          <c:orientation val="minMax"/>
          <c:max val="10000"/>
        </c:scaling>
        <c:axPos val="l"/>
        <c:title>
          <c:tx>
            <c:rich>
              <a:bodyPr rot="-5400000" vert="horz"/>
              <a:lstStyle/>
              <a:p>
                <a:pPr>
                  <a:defRPr sz="2400"/>
                </a:pPr>
                <a:r>
                  <a:rPr lang="en-US" sz="2400" dirty="0"/>
                  <a:t>Biomass (</a:t>
                </a:r>
                <a:r>
                  <a:rPr lang="en-US" sz="2400" dirty="0" smtClean="0"/>
                  <a:t>g</a:t>
                </a:r>
                <a:r>
                  <a:rPr lang="en-US" sz="2400" baseline="30000" dirty="0" smtClean="0"/>
                  <a:t> </a:t>
                </a:r>
                <a:r>
                  <a:rPr lang="en-US" sz="2400" dirty="0" smtClean="0"/>
                  <a:t>m</a:t>
                </a:r>
                <a:r>
                  <a:rPr lang="en-US" sz="2400" baseline="30000" dirty="0" smtClean="0"/>
                  <a:t>-2</a:t>
                </a:r>
                <a:r>
                  <a:rPr lang="en-US" sz="2400" dirty="0"/>
                  <a:t>)</a:t>
                </a:r>
              </a:p>
            </c:rich>
          </c:tx>
          <c:layout/>
        </c:title>
        <c:numFmt formatCode="#,##0" sourceLinked="0"/>
        <c:tickLblPos val="nextTo"/>
        <c:txPr>
          <a:bodyPr/>
          <a:lstStyle/>
          <a:p>
            <a:pPr>
              <a:defRPr sz="1800"/>
            </a:pPr>
            <a:endParaRPr lang="en-US"/>
          </a:p>
        </c:txPr>
        <c:crossAx val="78075392"/>
        <c:crosses val="autoZero"/>
        <c:crossBetween val="between"/>
      </c:valAx>
    </c:plotArea>
    <c:legend>
      <c:legendPos val="r"/>
      <c:layout>
        <c:manualLayout>
          <c:xMode val="edge"/>
          <c:yMode val="edge"/>
          <c:x val="0.60987483062812953"/>
          <c:y val="0.42052857976086749"/>
          <c:w val="0.33179169390829782"/>
          <c:h val="0.33486876640420327"/>
        </c:manualLayout>
      </c:layout>
      <c:overlay val="1"/>
      <c:txPr>
        <a:bodyPr/>
        <a:lstStyle/>
        <a:p>
          <a:pPr>
            <a:defRPr sz="2000"/>
          </a:pPr>
          <a:endParaRPr lang="en-US"/>
        </a:p>
      </c:txPr>
    </c:legend>
    <c:plotVisOnly val="1"/>
    <c:dispBlanksAs val="gap"/>
  </c:chart>
  <c:spPr>
    <a:solidFill>
      <a:srgbClr val="E3EBF5"/>
    </a:solidFill>
    <a:ln>
      <a:noFill/>
    </a:ln>
    <a:effectLst>
      <a:outerShdw blurRad="152400" dist="38100" dir="3600000" sx="103000" sy="103000" algn="tr" rotWithShape="0">
        <a:prstClr val="black">
          <a:alpha val="40000"/>
        </a:prstClr>
      </a:outerShdw>
    </a:effectLst>
    <a:scene3d>
      <a:camera prst="orthographicFront"/>
      <a:lightRig rig="threePt" dir="t"/>
    </a:scene3d>
    <a:sp3d prstMaterial="metal">
      <a:bevelT w="88900" h="88900"/>
    </a:sp3d>
  </c:spPr>
  <c:externalData r:id="rId1"/>
</c:chartSpace>
</file>

<file path=ppt/drawings/drawing1.xml><?xml version="1.0" encoding="utf-8"?>
<c:userShapes xmlns:c="http://schemas.openxmlformats.org/drawingml/2006/chart">
  <cdr:relSizeAnchor xmlns:cdr="http://schemas.openxmlformats.org/drawingml/2006/chartDrawing">
    <cdr:from>
      <cdr:x>0.87356</cdr:x>
      <cdr:y>0.26471</cdr:y>
    </cdr:from>
    <cdr:to>
      <cdr:x>0.93103</cdr:x>
      <cdr:y>0.86765</cdr:y>
    </cdr:to>
    <cdr:sp macro="" textlink="">
      <cdr:nvSpPr>
        <cdr:cNvPr id="5" name="Down Arrow 4"/>
        <cdr:cNvSpPr/>
      </cdr:nvSpPr>
      <cdr:spPr>
        <a:xfrm xmlns:a="http://schemas.openxmlformats.org/drawingml/2006/main">
          <a:off x="5791200" y="1371600"/>
          <a:ext cx="381000" cy="3124200"/>
        </a:xfrm>
        <a:prstGeom xmlns:a="http://schemas.openxmlformats.org/drawingml/2006/main" prst="downArrow">
          <a:avLst/>
        </a:prstGeom>
        <a:gradFill xmlns:a="http://schemas.openxmlformats.org/drawingml/2006/main" flip="none" rotWithShape="1">
          <a:gsLst>
            <a:gs pos="0">
              <a:schemeClr val="tx1"/>
            </a:gs>
            <a:gs pos="88000">
              <a:schemeClr val="accent1">
                <a:tint val="44500"/>
                <a:satMod val="160000"/>
              </a:schemeClr>
            </a:gs>
            <a:gs pos="100000">
              <a:schemeClr val="accent1">
                <a:tint val="23500"/>
                <a:satMod val="160000"/>
              </a:schemeClr>
            </a:gs>
          </a:gsLst>
          <a:lin ang="16200000" scaled="1"/>
          <a:tileRect/>
        </a:gradFill>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0.83908</cdr:x>
      <cdr:y>0.30882</cdr:y>
    </cdr:from>
    <cdr:to>
      <cdr:x>0.96552</cdr:x>
      <cdr:y>0.39706</cdr:y>
    </cdr:to>
    <cdr:sp macro="" textlink="">
      <cdr:nvSpPr>
        <cdr:cNvPr id="6" name="TextBox 5"/>
        <cdr:cNvSpPr txBox="1"/>
      </cdr:nvSpPr>
      <cdr:spPr>
        <a:xfrm xmlns:a="http://schemas.openxmlformats.org/drawingml/2006/main">
          <a:off x="5562600" y="1600200"/>
          <a:ext cx="838200" cy="457200"/>
        </a:xfrm>
        <a:prstGeom xmlns:a="http://schemas.openxmlformats.org/drawingml/2006/main" prst="rect">
          <a:avLst/>
        </a:prstGeom>
        <a:solidFill xmlns:a="http://schemas.openxmlformats.org/drawingml/2006/main">
          <a:srgbClr val="F5F9FD">
            <a:alpha val="76000"/>
          </a:srgbClr>
        </a:solidFill>
      </cdr:spPr>
      <cdr:txBody>
        <a:bodyPr xmlns:a="http://schemas.openxmlformats.org/drawingml/2006/main" wrap="none" rtlCol="0"/>
        <a:lstStyle xmlns:a="http://schemas.openxmlformats.org/drawingml/2006/main"/>
        <a:p xmlns:a="http://schemas.openxmlformats.org/drawingml/2006/main">
          <a:r>
            <a:rPr lang="en-US" sz="2400" dirty="0" smtClean="0">
              <a:latin typeface="Times New Roman" pitchFamily="18" charset="0"/>
              <a:cs typeface="Times New Roman" pitchFamily="18" charset="0"/>
            </a:rPr>
            <a:t>Slow</a:t>
          </a:r>
          <a:endParaRPr lang="en-US" sz="2400" dirty="0">
            <a:latin typeface="Times New Roman" pitchFamily="18" charset="0"/>
            <a:cs typeface="Times New Roman" pitchFamily="18" charset="0"/>
          </a:endParaRPr>
        </a:p>
      </cdr:txBody>
    </cdr:sp>
  </cdr:relSizeAnchor>
  <cdr:relSizeAnchor xmlns:cdr="http://schemas.openxmlformats.org/drawingml/2006/chartDrawing">
    <cdr:from>
      <cdr:x>0.85057</cdr:x>
      <cdr:y>0.67647</cdr:y>
    </cdr:from>
    <cdr:to>
      <cdr:x>0.95402</cdr:x>
      <cdr:y>0.76471</cdr:y>
    </cdr:to>
    <cdr:sp macro="" textlink="">
      <cdr:nvSpPr>
        <cdr:cNvPr id="7" name="TextBox 1"/>
        <cdr:cNvSpPr txBox="1"/>
      </cdr:nvSpPr>
      <cdr:spPr>
        <a:xfrm xmlns:a="http://schemas.openxmlformats.org/drawingml/2006/main">
          <a:off x="5638800" y="3505200"/>
          <a:ext cx="685800" cy="457200"/>
        </a:xfrm>
        <a:prstGeom xmlns:a="http://schemas.openxmlformats.org/drawingml/2006/main" prst="rect">
          <a:avLst/>
        </a:prstGeom>
        <a:solidFill xmlns:a="http://schemas.openxmlformats.org/drawingml/2006/main">
          <a:srgbClr val="F5F9FD">
            <a:alpha val="76000"/>
          </a:srgbClr>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dirty="0" smtClean="0">
              <a:latin typeface="Times New Roman" pitchFamily="18" charset="0"/>
              <a:cs typeface="Times New Roman" pitchFamily="18" charset="0"/>
            </a:rPr>
            <a:t>Fast</a:t>
          </a:r>
          <a:endParaRPr lang="en-US" sz="2400" dirty="0">
            <a:latin typeface="Times New Roman" pitchFamily="18" charset="0"/>
            <a:cs typeface="Times New Roman" pitchFamily="18"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362270"/>
            <a:ext cx="3730752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0726400"/>
            <a:ext cx="30723840" cy="9347200"/>
          </a:xfrm>
        </p:spPr>
        <p:txBody>
          <a:bodyPr/>
          <a:lstStyle>
            <a:lvl1pPr marL="0" indent="0" algn="ctr">
              <a:buNone/>
              <a:defRPr>
                <a:solidFill>
                  <a:schemeClr val="tx1">
                    <a:tint val="75000"/>
                  </a:schemeClr>
                </a:solidFill>
              </a:defRPr>
            </a:lvl1pPr>
            <a:lvl2pPr marL="2299030" indent="0" algn="ctr">
              <a:buNone/>
              <a:defRPr>
                <a:solidFill>
                  <a:schemeClr val="tx1">
                    <a:tint val="75000"/>
                  </a:schemeClr>
                </a:solidFill>
              </a:defRPr>
            </a:lvl2pPr>
            <a:lvl3pPr marL="4598060" indent="0" algn="ctr">
              <a:buNone/>
              <a:defRPr>
                <a:solidFill>
                  <a:schemeClr val="tx1">
                    <a:tint val="75000"/>
                  </a:schemeClr>
                </a:solidFill>
              </a:defRPr>
            </a:lvl3pPr>
            <a:lvl4pPr marL="6897091" indent="0" algn="ctr">
              <a:buNone/>
              <a:defRPr>
                <a:solidFill>
                  <a:schemeClr val="tx1">
                    <a:tint val="75000"/>
                  </a:schemeClr>
                </a:solidFill>
              </a:defRPr>
            </a:lvl4pPr>
            <a:lvl5pPr marL="9196121" indent="0" algn="ctr">
              <a:buNone/>
              <a:defRPr>
                <a:solidFill>
                  <a:schemeClr val="tx1">
                    <a:tint val="75000"/>
                  </a:schemeClr>
                </a:solidFill>
              </a:defRPr>
            </a:lvl5pPr>
            <a:lvl6pPr marL="11495151" indent="0" algn="ctr">
              <a:buNone/>
              <a:defRPr>
                <a:solidFill>
                  <a:schemeClr val="tx1">
                    <a:tint val="75000"/>
                  </a:schemeClr>
                </a:solidFill>
              </a:defRPr>
            </a:lvl6pPr>
            <a:lvl7pPr marL="13794181" indent="0" algn="ctr">
              <a:buNone/>
              <a:defRPr>
                <a:solidFill>
                  <a:schemeClr val="tx1">
                    <a:tint val="75000"/>
                  </a:schemeClr>
                </a:solidFill>
              </a:defRPr>
            </a:lvl7pPr>
            <a:lvl8pPr marL="16093211" indent="0" algn="ctr">
              <a:buNone/>
              <a:defRPr>
                <a:solidFill>
                  <a:schemeClr val="tx1">
                    <a:tint val="75000"/>
                  </a:schemeClr>
                </a:solidFill>
              </a:defRPr>
            </a:lvl8pPr>
            <a:lvl9pPr marL="1839224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49CB23-F275-4C8D-9437-065BBC71A143}"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EA907-3F6F-4566-9A7D-88DBF8ACEF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9CB23-F275-4C8D-9437-065BBC71A143}"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EA907-3F6F-4566-9A7D-88DBF8ACEF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7814739"/>
            <a:ext cx="47404018"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7814739"/>
            <a:ext cx="141480542"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9CB23-F275-4C8D-9437-065BBC71A143}"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EA907-3F6F-4566-9A7D-88DBF8ACEF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9CB23-F275-4C8D-9437-065BBC71A143}"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EA907-3F6F-4566-9A7D-88DBF8ACEF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3503469"/>
            <a:ext cx="37307520" cy="7264400"/>
          </a:xfrm>
        </p:spPr>
        <p:txBody>
          <a:bodyPr anchor="t"/>
          <a:lstStyle>
            <a:lvl1pPr algn="l">
              <a:defRPr sz="201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5502472"/>
            <a:ext cx="37307520" cy="8000997"/>
          </a:xfrm>
        </p:spPr>
        <p:txBody>
          <a:bodyPr anchor="b"/>
          <a:lstStyle>
            <a:lvl1pPr marL="0" indent="0">
              <a:buNone/>
              <a:defRPr sz="10100">
                <a:solidFill>
                  <a:schemeClr val="tx1">
                    <a:tint val="75000"/>
                  </a:schemeClr>
                </a:solidFill>
              </a:defRPr>
            </a:lvl1pPr>
            <a:lvl2pPr marL="2299030" indent="0">
              <a:buNone/>
              <a:defRPr sz="9100">
                <a:solidFill>
                  <a:schemeClr val="tx1">
                    <a:tint val="75000"/>
                  </a:schemeClr>
                </a:solidFill>
              </a:defRPr>
            </a:lvl2pPr>
            <a:lvl3pPr marL="4598060" indent="0">
              <a:buNone/>
              <a:defRPr sz="8000">
                <a:solidFill>
                  <a:schemeClr val="tx1">
                    <a:tint val="75000"/>
                  </a:schemeClr>
                </a:solidFill>
              </a:defRPr>
            </a:lvl3pPr>
            <a:lvl4pPr marL="6897091" indent="0">
              <a:buNone/>
              <a:defRPr sz="7000">
                <a:solidFill>
                  <a:schemeClr val="tx1">
                    <a:tint val="75000"/>
                  </a:schemeClr>
                </a:solidFill>
              </a:defRPr>
            </a:lvl4pPr>
            <a:lvl5pPr marL="9196121" indent="0">
              <a:buNone/>
              <a:defRPr sz="7000">
                <a:solidFill>
                  <a:schemeClr val="tx1">
                    <a:tint val="75000"/>
                  </a:schemeClr>
                </a:solidFill>
              </a:defRPr>
            </a:lvl5pPr>
            <a:lvl6pPr marL="11495151" indent="0">
              <a:buNone/>
              <a:defRPr sz="7000">
                <a:solidFill>
                  <a:schemeClr val="tx1">
                    <a:tint val="75000"/>
                  </a:schemeClr>
                </a:solidFill>
              </a:defRPr>
            </a:lvl6pPr>
            <a:lvl7pPr marL="13794181" indent="0">
              <a:buNone/>
              <a:defRPr sz="7000">
                <a:solidFill>
                  <a:schemeClr val="tx1">
                    <a:tint val="75000"/>
                  </a:schemeClr>
                </a:solidFill>
              </a:defRPr>
            </a:lvl7pPr>
            <a:lvl8pPr marL="16093211" indent="0">
              <a:buNone/>
              <a:defRPr sz="7000">
                <a:solidFill>
                  <a:schemeClr val="tx1">
                    <a:tint val="75000"/>
                  </a:schemeClr>
                </a:solidFill>
              </a:defRPr>
            </a:lvl8pPr>
            <a:lvl9pPr marL="18392242" indent="0">
              <a:buNone/>
              <a:defRPr sz="7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49CB23-F275-4C8D-9437-065BBC71A143}"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EA907-3F6F-4566-9A7D-88DBF8ACEF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45516800"/>
            <a:ext cx="94442280" cy="12873566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45516800"/>
            <a:ext cx="94442280" cy="12873566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49CB23-F275-4C8D-9437-065BBC71A143}" type="datetimeFigureOut">
              <a:rPr lang="en-US" smtClean="0"/>
              <a:pPr/>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EA907-3F6F-4566-9A7D-88DBF8ACEF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464736"/>
            <a:ext cx="3950208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187269"/>
            <a:ext cx="19392902" cy="3412064"/>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4" name="Content Placeholder 3"/>
          <p:cNvSpPr>
            <a:spLocks noGrp="1"/>
          </p:cNvSpPr>
          <p:nvPr>
            <p:ph sz="half" idx="2"/>
          </p:nvPr>
        </p:nvSpPr>
        <p:spPr>
          <a:xfrm>
            <a:off x="2194560" y="11599333"/>
            <a:ext cx="19392902" cy="21073536"/>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8187269"/>
            <a:ext cx="19400520" cy="3412064"/>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6" name="Content Placeholder 5"/>
          <p:cNvSpPr>
            <a:spLocks noGrp="1"/>
          </p:cNvSpPr>
          <p:nvPr>
            <p:ph sz="quarter" idx="4"/>
          </p:nvPr>
        </p:nvSpPr>
        <p:spPr>
          <a:xfrm>
            <a:off x="22296122" y="11599333"/>
            <a:ext cx="19400520" cy="21073536"/>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49CB23-F275-4C8D-9437-065BBC71A143}" type="datetimeFigureOut">
              <a:rPr lang="en-US" smtClean="0"/>
              <a:pPr/>
              <a:t>10/27/2009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EA907-3F6F-4566-9A7D-88DBF8ACEF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49CB23-F275-4C8D-9437-065BBC71A143}" type="datetimeFigureOut">
              <a:rPr lang="en-US" smtClean="0"/>
              <a:pPr/>
              <a:t>10/27/2009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EA907-3F6F-4566-9A7D-88DBF8ACEF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9CB23-F275-4C8D-9437-065BBC71A143}" type="datetimeFigureOut">
              <a:rPr lang="en-US" smtClean="0"/>
              <a:pPr/>
              <a:t>10/27/2009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EA907-3F6F-4566-9A7D-88DBF8ACEF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456267"/>
            <a:ext cx="14439902" cy="6197600"/>
          </a:xfrm>
        </p:spPr>
        <p:txBody>
          <a:bodyPr anchor="b"/>
          <a:lstStyle>
            <a:lvl1pPr algn="l">
              <a:defRPr sz="10100" b="1"/>
            </a:lvl1pPr>
          </a:lstStyle>
          <a:p>
            <a:r>
              <a:rPr lang="en-US" smtClean="0"/>
              <a:t>Click to edit Master title style</a:t>
            </a:r>
            <a:endParaRPr lang="en-US"/>
          </a:p>
        </p:txBody>
      </p:sp>
      <p:sp>
        <p:nvSpPr>
          <p:cNvPr id="3" name="Content Placeholder 2"/>
          <p:cNvSpPr>
            <a:spLocks noGrp="1"/>
          </p:cNvSpPr>
          <p:nvPr>
            <p:ph idx="1"/>
          </p:nvPr>
        </p:nvSpPr>
        <p:spPr>
          <a:xfrm>
            <a:off x="17160240" y="1456269"/>
            <a:ext cx="24536400" cy="31216603"/>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7653869"/>
            <a:ext cx="14439902" cy="25019003"/>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49CB23-F275-4C8D-9437-065BBC71A143}" type="datetimeFigureOut">
              <a:rPr lang="en-US" smtClean="0"/>
              <a:pPr/>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EA907-3F6F-4566-9A7D-88DBF8ACEF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5603200"/>
            <a:ext cx="26334720" cy="3022603"/>
          </a:xfrm>
        </p:spPr>
        <p:txBody>
          <a:bodyPr anchor="b"/>
          <a:lstStyle>
            <a:lvl1pPr algn="l">
              <a:defRPr sz="10100" b="1"/>
            </a:lvl1pPr>
          </a:lstStyle>
          <a:p>
            <a:r>
              <a:rPr lang="en-US" smtClean="0"/>
              <a:t>Click to edit Master title style</a:t>
            </a:r>
            <a:endParaRPr lang="en-US"/>
          </a:p>
        </p:txBody>
      </p:sp>
      <p:sp>
        <p:nvSpPr>
          <p:cNvPr id="3" name="Picture Placeholder 2"/>
          <p:cNvSpPr>
            <a:spLocks noGrp="1"/>
          </p:cNvSpPr>
          <p:nvPr>
            <p:ph type="pic" idx="1"/>
          </p:nvPr>
        </p:nvSpPr>
        <p:spPr>
          <a:xfrm>
            <a:off x="8602982" y="3268133"/>
            <a:ext cx="26334720" cy="21945600"/>
          </a:xfrm>
        </p:spPr>
        <p:txBody>
          <a:bodyPr/>
          <a:lstStyle>
            <a:lvl1pPr marL="0" indent="0">
              <a:buNone/>
              <a:defRPr sz="16100"/>
            </a:lvl1pPr>
            <a:lvl2pPr marL="2299030" indent="0">
              <a:buNone/>
              <a:defRPr sz="14100"/>
            </a:lvl2pPr>
            <a:lvl3pPr marL="4598060" indent="0">
              <a:buNone/>
              <a:defRPr sz="12100"/>
            </a:lvl3pPr>
            <a:lvl4pPr marL="6897091" indent="0">
              <a:buNone/>
              <a:defRPr sz="10100"/>
            </a:lvl4pPr>
            <a:lvl5pPr marL="9196121" indent="0">
              <a:buNone/>
              <a:defRPr sz="10100"/>
            </a:lvl5pPr>
            <a:lvl6pPr marL="11495151" indent="0">
              <a:buNone/>
              <a:defRPr sz="10100"/>
            </a:lvl6pPr>
            <a:lvl7pPr marL="13794181" indent="0">
              <a:buNone/>
              <a:defRPr sz="10100"/>
            </a:lvl7pPr>
            <a:lvl8pPr marL="16093211" indent="0">
              <a:buNone/>
              <a:defRPr sz="10100"/>
            </a:lvl8pPr>
            <a:lvl9pPr marL="18392242" indent="0">
              <a:buNone/>
              <a:defRPr sz="10100"/>
            </a:lvl9pPr>
          </a:lstStyle>
          <a:p>
            <a:endParaRPr lang="en-US"/>
          </a:p>
        </p:txBody>
      </p:sp>
      <p:sp>
        <p:nvSpPr>
          <p:cNvPr id="4" name="Text Placeholder 3"/>
          <p:cNvSpPr>
            <a:spLocks noGrp="1"/>
          </p:cNvSpPr>
          <p:nvPr>
            <p:ph type="body" sz="half" idx="2"/>
          </p:nvPr>
        </p:nvSpPr>
        <p:spPr>
          <a:xfrm>
            <a:off x="8602982" y="28625803"/>
            <a:ext cx="26334720" cy="4292597"/>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49CB23-F275-4C8D-9437-065BBC71A143}" type="datetimeFigureOut">
              <a:rPr lang="en-US" smtClean="0"/>
              <a:pPr/>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EA907-3F6F-4566-9A7D-88DBF8ACEF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464736"/>
            <a:ext cx="39502080" cy="6096000"/>
          </a:xfrm>
          <a:prstGeom prst="rect">
            <a:avLst/>
          </a:prstGeom>
        </p:spPr>
        <p:txBody>
          <a:bodyPr vert="horz" lIns="459806" tIns="229903" rIns="459806" bIns="2299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534403"/>
            <a:ext cx="39502080" cy="24138469"/>
          </a:xfrm>
          <a:prstGeom prst="rect">
            <a:avLst/>
          </a:prstGeom>
        </p:spPr>
        <p:txBody>
          <a:bodyPr vert="horz" lIns="459806" tIns="229903" rIns="459806" bIns="2299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3900536"/>
            <a:ext cx="10241280" cy="1947333"/>
          </a:xfrm>
          <a:prstGeom prst="rect">
            <a:avLst/>
          </a:prstGeom>
        </p:spPr>
        <p:txBody>
          <a:bodyPr vert="horz" lIns="459806" tIns="229903" rIns="459806" bIns="229903" rtlCol="0" anchor="ctr"/>
          <a:lstStyle>
            <a:lvl1pPr algn="l">
              <a:defRPr sz="6000">
                <a:solidFill>
                  <a:schemeClr val="tx1">
                    <a:tint val="75000"/>
                  </a:schemeClr>
                </a:solidFill>
              </a:defRPr>
            </a:lvl1pPr>
          </a:lstStyle>
          <a:p>
            <a:fld id="{0B49CB23-F275-4C8D-9437-065BBC71A143}" type="datetimeFigureOut">
              <a:rPr lang="en-US" smtClean="0"/>
              <a:pPr/>
              <a:t>10/27/2009</a:t>
            </a:fld>
            <a:endParaRPr lang="en-US"/>
          </a:p>
        </p:txBody>
      </p:sp>
      <p:sp>
        <p:nvSpPr>
          <p:cNvPr id="5" name="Footer Placeholder 4"/>
          <p:cNvSpPr>
            <a:spLocks noGrp="1"/>
          </p:cNvSpPr>
          <p:nvPr>
            <p:ph type="ftr" sz="quarter" idx="3"/>
          </p:nvPr>
        </p:nvSpPr>
        <p:spPr>
          <a:xfrm>
            <a:off x="14996160" y="33900536"/>
            <a:ext cx="13898880" cy="1947333"/>
          </a:xfrm>
          <a:prstGeom prst="rect">
            <a:avLst/>
          </a:prstGeom>
        </p:spPr>
        <p:txBody>
          <a:bodyPr vert="horz" lIns="459806" tIns="229903" rIns="459806" bIns="229903" rtlCol="0" anchor="ctr"/>
          <a:lstStyle>
            <a:lvl1pPr algn="ctr">
              <a:defRPr sz="6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3900536"/>
            <a:ext cx="10241280" cy="1947333"/>
          </a:xfrm>
          <a:prstGeom prst="rect">
            <a:avLst/>
          </a:prstGeom>
        </p:spPr>
        <p:txBody>
          <a:bodyPr vert="horz" lIns="459806" tIns="229903" rIns="459806" bIns="229903" rtlCol="0" anchor="ctr"/>
          <a:lstStyle>
            <a:lvl1pPr algn="r">
              <a:defRPr sz="6000">
                <a:solidFill>
                  <a:schemeClr val="tx1">
                    <a:tint val="75000"/>
                  </a:schemeClr>
                </a:solidFill>
              </a:defRPr>
            </a:lvl1pPr>
          </a:lstStyle>
          <a:p>
            <a:fld id="{533EA907-3F6F-4566-9A7D-88DBF8ACEF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98060" rtl="0" eaLnBrk="1" latinLnBrk="0" hangingPunct="1">
        <a:spcBef>
          <a:spcPct val="0"/>
        </a:spcBef>
        <a:buNone/>
        <a:defRPr sz="22100" kern="1200">
          <a:solidFill>
            <a:schemeClr val="tx1"/>
          </a:solidFill>
          <a:latin typeface="+mj-lt"/>
          <a:ea typeface="+mj-ea"/>
          <a:cs typeface="+mj-cs"/>
        </a:defRPr>
      </a:lvl1pPr>
    </p:titleStyle>
    <p:bodyStyle>
      <a:lvl1pPr marL="1724273" indent="-1724273" algn="l" defTabSz="4598060"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35924" indent="-1436894" algn="l" defTabSz="4598060"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47576" indent="-1149515" algn="l" defTabSz="4598060"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4660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4563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4466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4369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4272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4175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598060" rtl="0" eaLnBrk="1" latinLnBrk="0" hangingPunct="1">
        <a:defRPr sz="9100" kern="1200">
          <a:solidFill>
            <a:schemeClr val="tx1"/>
          </a:solidFill>
          <a:latin typeface="+mn-lt"/>
          <a:ea typeface="+mn-ea"/>
          <a:cs typeface="+mn-cs"/>
        </a:defRPr>
      </a:lvl1pPr>
      <a:lvl2pPr marL="2299030" algn="l" defTabSz="4598060" rtl="0" eaLnBrk="1" latinLnBrk="0" hangingPunct="1">
        <a:defRPr sz="9100" kern="1200">
          <a:solidFill>
            <a:schemeClr val="tx1"/>
          </a:solidFill>
          <a:latin typeface="+mn-lt"/>
          <a:ea typeface="+mn-ea"/>
          <a:cs typeface="+mn-cs"/>
        </a:defRPr>
      </a:lvl2pPr>
      <a:lvl3pPr marL="4598060" algn="l" defTabSz="4598060" rtl="0" eaLnBrk="1" latinLnBrk="0" hangingPunct="1">
        <a:defRPr sz="9100" kern="1200">
          <a:solidFill>
            <a:schemeClr val="tx1"/>
          </a:solidFill>
          <a:latin typeface="+mn-lt"/>
          <a:ea typeface="+mn-ea"/>
          <a:cs typeface="+mn-cs"/>
        </a:defRPr>
      </a:lvl3pPr>
      <a:lvl4pPr marL="6897091" algn="l" defTabSz="4598060" rtl="0" eaLnBrk="1" latinLnBrk="0" hangingPunct="1">
        <a:defRPr sz="9100" kern="1200">
          <a:solidFill>
            <a:schemeClr val="tx1"/>
          </a:solidFill>
          <a:latin typeface="+mn-lt"/>
          <a:ea typeface="+mn-ea"/>
          <a:cs typeface="+mn-cs"/>
        </a:defRPr>
      </a:lvl4pPr>
      <a:lvl5pPr marL="9196121" algn="l" defTabSz="4598060" rtl="0" eaLnBrk="1" latinLnBrk="0" hangingPunct="1">
        <a:defRPr sz="9100" kern="1200">
          <a:solidFill>
            <a:schemeClr val="tx1"/>
          </a:solidFill>
          <a:latin typeface="+mn-lt"/>
          <a:ea typeface="+mn-ea"/>
          <a:cs typeface="+mn-cs"/>
        </a:defRPr>
      </a:lvl5pPr>
      <a:lvl6pPr marL="11495151" algn="l" defTabSz="4598060" rtl="0" eaLnBrk="1" latinLnBrk="0" hangingPunct="1">
        <a:defRPr sz="9100" kern="1200">
          <a:solidFill>
            <a:schemeClr val="tx1"/>
          </a:solidFill>
          <a:latin typeface="+mn-lt"/>
          <a:ea typeface="+mn-ea"/>
          <a:cs typeface="+mn-cs"/>
        </a:defRPr>
      </a:lvl6pPr>
      <a:lvl7pPr marL="13794181" algn="l" defTabSz="4598060" rtl="0" eaLnBrk="1" latinLnBrk="0" hangingPunct="1">
        <a:defRPr sz="9100" kern="1200">
          <a:solidFill>
            <a:schemeClr val="tx1"/>
          </a:solidFill>
          <a:latin typeface="+mn-lt"/>
          <a:ea typeface="+mn-ea"/>
          <a:cs typeface="+mn-cs"/>
        </a:defRPr>
      </a:lvl7pPr>
      <a:lvl8pPr marL="16093211" algn="l" defTabSz="4598060" rtl="0" eaLnBrk="1" latinLnBrk="0" hangingPunct="1">
        <a:defRPr sz="9100" kern="1200">
          <a:solidFill>
            <a:schemeClr val="tx1"/>
          </a:solidFill>
          <a:latin typeface="+mn-lt"/>
          <a:ea typeface="+mn-ea"/>
          <a:cs typeface="+mn-cs"/>
        </a:defRPr>
      </a:lvl8pPr>
      <a:lvl9pPr marL="18392242" algn="l" defTabSz="4598060"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chart" Target="../charts/chart5.xm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chart" Target="../charts/chart4.xml"/><Relationship Id="rId2" Type="http://schemas.openxmlformats.org/officeDocument/2006/relationships/image" Target="../media/image1.jpeg"/><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chart" Target="../charts/chart3.xml"/><Relationship Id="rId5" Type="http://schemas.openxmlformats.org/officeDocument/2006/relationships/image" Target="../media/image4.jpeg"/><Relationship Id="rId15" Type="http://schemas.openxmlformats.org/officeDocument/2006/relationships/image" Target="../media/image9.jpeg"/><Relationship Id="rId10" Type="http://schemas.openxmlformats.org/officeDocument/2006/relationships/chart" Target="../charts/chart2.xml"/><Relationship Id="rId4" Type="http://schemas.openxmlformats.org/officeDocument/2006/relationships/image" Target="../media/image3.jpeg"/><Relationship Id="rId9" Type="http://schemas.openxmlformats.org/officeDocument/2006/relationships/chart" Target="../charts/chart1.xml"/><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Picture 3" descr="C:\Users\rdietzel\Desktop\9-11-08\DSCN0683.JPG"/>
          <p:cNvPicPr>
            <a:picLocks noChangeAspect="1" noChangeArrowheads="1"/>
          </p:cNvPicPr>
          <p:nvPr/>
        </p:nvPicPr>
        <p:blipFill>
          <a:blip r:embed="rId2" cstate="print"/>
          <a:srcRect t="71429" r="16024" b="14881"/>
          <a:stretch>
            <a:fillRect/>
          </a:stretch>
        </p:blipFill>
        <p:spPr bwMode="auto">
          <a:xfrm>
            <a:off x="1143000" y="33070800"/>
            <a:ext cx="17449801" cy="2362200"/>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Picture 4" descr="C:\Users\rdietzel\Desktop\9-11-08\Corn-SG3.JPG"/>
          <p:cNvPicPr>
            <a:picLocks noChangeAspect="1" noChangeArrowheads="1"/>
          </p:cNvPicPr>
          <p:nvPr/>
        </p:nvPicPr>
        <p:blipFill>
          <a:blip r:embed="rId3" cstate="print">
            <a:lum bright="-13000" contrast="16000"/>
          </a:blip>
          <a:srcRect t="6618"/>
          <a:stretch>
            <a:fillRect/>
          </a:stretch>
        </p:blipFill>
        <p:spPr bwMode="auto">
          <a:xfrm>
            <a:off x="1524000" y="3810000"/>
            <a:ext cx="16154400" cy="10058400"/>
          </a:xfrm>
          <a:prstGeom prst="roundRect">
            <a:avLst/>
          </a:prstGeom>
          <a:noFill/>
          <a:ln>
            <a:noFill/>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6" name="TextBox 5"/>
          <p:cNvSpPr txBox="1"/>
          <p:nvPr/>
        </p:nvSpPr>
        <p:spPr>
          <a:xfrm>
            <a:off x="1718348" y="3559373"/>
            <a:ext cx="16112452" cy="10248960"/>
          </a:xfrm>
          <a:prstGeom prst="rect">
            <a:avLst/>
          </a:prstGeom>
          <a:noFill/>
          <a:ln>
            <a:noFill/>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endParaRPr lang="en-US" sz="2800" dirty="0" smtClean="0">
              <a:latin typeface="Times New Roman" pitchFamily="18" charset="0"/>
              <a:cs typeface="Times New Roman" pitchFamily="18" charset="0"/>
            </a:endParaRPr>
          </a:p>
          <a:p>
            <a:pPr algn="ctr"/>
            <a:r>
              <a:rPr lang="en-US" sz="6000" b="1" dirty="0" smtClean="0">
                <a:latin typeface="Times New Roman" pitchFamily="18" charset="0"/>
                <a:cs typeface="Times New Roman" pitchFamily="18" charset="0"/>
              </a:rPr>
              <a:t>Background</a:t>
            </a:r>
          </a:p>
          <a:p>
            <a:endParaRPr lang="en-US" sz="2800" dirty="0" smtClean="0">
              <a:latin typeface="Times New Roman" pitchFamily="18" charset="0"/>
              <a:cs typeface="Times New Roman" pitchFamily="18" charset="0"/>
            </a:endParaRPr>
          </a:p>
          <a:p>
            <a:r>
              <a:rPr lang="en-US" sz="2800" dirty="0">
                <a:solidFill>
                  <a:schemeClr val="bg1"/>
                </a:solidFill>
                <a:latin typeface="Times New Roman" pitchFamily="18" charset="0"/>
                <a:cs typeface="Times New Roman" pitchFamily="18" charset="0"/>
              </a:rPr>
              <a:t> </a:t>
            </a:r>
            <a:endParaRPr lang="en-US" sz="2800" dirty="0" smtClean="0">
              <a:solidFill>
                <a:schemeClr val="bg1"/>
              </a:solidFill>
              <a:latin typeface="Times New Roman" pitchFamily="18" charset="0"/>
              <a:cs typeface="Times New Roman" pitchFamily="18" charset="0"/>
            </a:endParaRPr>
          </a:p>
          <a:p>
            <a:r>
              <a:rPr lang="en-US" sz="3000" b="1" dirty="0" smtClean="0">
                <a:solidFill>
                  <a:schemeClr val="bg1"/>
                </a:solidFill>
                <a:latin typeface="+mj-lt"/>
                <a:ea typeface="Arial Unicode MS" pitchFamily="34" charset="-128"/>
                <a:cs typeface="Arial Unicode MS" pitchFamily="34" charset="-128"/>
              </a:rPr>
              <a:t>Deriving fuel from biological sources is an idea that has become popular as fossil fuel supplies are diminished, atmospheric carbon dioxide (CO</a:t>
            </a:r>
            <a:r>
              <a:rPr lang="en-US" sz="3000" b="1" baseline="-25000" dirty="0" smtClean="0">
                <a:solidFill>
                  <a:schemeClr val="bg1"/>
                </a:solidFill>
                <a:latin typeface="+mj-lt"/>
                <a:ea typeface="Arial Unicode MS" pitchFamily="34" charset="-128"/>
                <a:cs typeface="Arial Unicode MS" pitchFamily="34" charset="-128"/>
              </a:rPr>
              <a:t>2</a:t>
            </a:r>
            <a:r>
              <a:rPr lang="en-US" sz="3000" b="1" dirty="0" smtClean="0">
                <a:solidFill>
                  <a:schemeClr val="bg1"/>
                </a:solidFill>
                <a:latin typeface="+mj-lt"/>
                <a:ea typeface="Arial Unicode MS" pitchFamily="34" charset="-128"/>
                <a:cs typeface="Arial Unicode MS" pitchFamily="34" charset="-128"/>
              </a:rPr>
              <a:t>) levels increase, and our nation desires to become more independent of foreign fuel sources.  The Energy Independence and Security Act of 2007 requires an increase in biofuel production from 4.7 billion gallons to 36 billion gallons of biofuel per year by 2022.  Biofuel from non-edible sources is required to constitute 60% of this production.  The best biofuel feedstock production systems to achieve these ambitious goals are still unclear</a:t>
            </a:r>
            <a:r>
              <a:rPr lang="en-US" sz="3000" dirty="0" smtClean="0">
                <a:solidFill>
                  <a:schemeClr val="bg1"/>
                </a:solidFill>
                <a:latin typeface="+mj-lt"/>
                <a:ea typeface="Arial Unicode MS" pitchFamily="34" charset="-128"/>
                <a:cs typeface="Arial Unicode MS" pitchFamily="34" charset="-128"/>
              </a:rPr>
              <a:t>, </a:t>
            </a:r>
            <a:r>
              <a:rPr lang="en-US" sz="3200" b="1" dirty="0" smtClean="0">
                <a:solidFill>
                  <a:schemeClr val="bg1"/>
                </a:solidFill>
              </a:rPr>
              <a:t>but ideally such systems will have a high net energy yield, be environmentally resilient, and decrease greenhouse gases in the atmosphere</a:t>
            </a:r>
            <a:r>
              <a:rPr lang="en-US" sz="3000" b="1" dirty="0" smtClean="0">
                <a:solidFill>
                  <a:schemeClr val="bg1"/>
                </a:solidFill>
                <a:latin typeface="+mj-lt"/>
                <a:ea typeface="Arial Unicode MS" pitchFamily="34" charset="-128"/>
                <a:cs typeface="Arial Unicode MS" pitchFamily="34" charset="-128"/>
              </a:rPr>
              <a:t>.  </a:t>
            </a:r>
            <a:r>
              <a:rPr lang="en-US" sz="3000" b="1" dirty="0" smtClean="0">
                <a:solidFill>
                  <a:schemeClr val="bg1"/>
                </a:solidFill>
              </a:rPr>
              <a:t>Tilman et al. (2006) found evidence that low-input, high-diversity prairie systems may fit this description by producing more usable energy and greater greenhouse gas reductions than corn grain ethanol or soybean based biodiesel.  However, prairie data in that study was site-specific, whereas corn and soybean data were drawn from national databases.  A direct comparison of energy yield and greenhouse gas reduction in prairie and corn cropping systems is needed and has been established at the Iowa State University South </a:t>
            </a:r>
            <a:r>
              <a:rPr lang="en-US" sz="3000" b="1" dirty="0" err="1" smtClean="0">
                <a:solidFill>
                  <a:schemeClr val="bg1"/>
                </a:solidFill>
              </a:rPr>
              <a:t>Reynoldson</a:t>
            </a:r>
            <a:r>
              <a:rPr lang="en-US" sz="3000" b="1" dirty="0" smtClean="0">
                <a:solidFill>
                  <a:schemeClr val="bg1"/>
                </a:solidFill>
              </a:rPr>
              <a:t> Farm, Boone Co., IA.  An important component of this experiment is the determination of how much biomass is produced aboveground for biofuel use and belowground for carbon (C) sequestration</a:t>
            </a:r>
            <a:r>
              <a:rPr lang="en-US" sz="3200" b="1" dirty="0" smtClean="0">
                <a:solidFill>
                  <a:schemeClr val="bg1"/>
                </a:solidFill>
              </a:rPr>
              <a:t>.</a:t>
            </a:r>
            <a:endParaRPr lang="en-US" sz="3000" b="1" dirty="0">
              <a:solidFill>
                <a:schemeClr val="bg1"/>
              </a:solidFill>
              <a:latin typeface="+mj-lt"/>
              <a:ea typeface="Arial Unicode MS" pitchFamily="34" charset="-128"/>
              <a:cs typeface="Arial Unicode MS" pitchFamily="34" charset="-128"/>
            </a:endParaRPr>
          </a:p>
          <a:p>
            <a:endParaRPr lang="en-US" sz="2800" dirty="0"/>
          </a:p>
        </p:txBody>
      </p:sp>
      <p:grpSp>
        <p:nvGrpSpPr>
          <p:cNvPr id="7" name="Group 6"/>
          <p:cNvGrpSpPr/>
          <p:nvPr/>
        </p:nvGrpSpPr>
        <p:grpSpPr>
          <a:xfrm>
            <a:off x="3962400" y="573375"/>
            <a:ext cx="35509200" cy="2246025"/>
            <a:chOff x="457200" y="963305"/>
            <a:chExt cx="35509200" cy="2246025"/>
          </a:xfrm>
        </p:grpSpPr>
        <p:sp>
          <p:nvSpPr>
            <p:cNvPr id="8" name="TextBox 7"/>
            <p:cNvSpPr txBox="1"/>
            <p:nvPr/>
          </p:nvSpPr>
          <p:spPr>
            <a:xfrm>
              <a:off x="8458200" y="2286000"/>
              <a:ext cx="18805404" cy="923330"/>
            </a:xfrm>
            <a:prstGeom prst="rect">
              <a:avLst/>
            </a:prstGeom>
            <a:noFill/>
          </p:spPr>
          <p:txBody>
            <a:bodyPr wrap="none" rtlCol="0">
              <a:spAutoFit/>
            </a:bodyPr>
            <a:lstStyle/>
            <a:p>
              <a:r>
                <a:rPr lang="en-US" sz="5400" dirty="0" smtClean="0">
                  <a:latin typeface="Times New Roman" pitchFamily="18" charset="0"/>
                  <a:cs typeface="Times New Roman" pitchFamily="18" charset="0"/>
                </a:rPr>
                <a:t>Ranae Dietzel, Meghann Jarchow, David Sundberg, Matt Liebman </a:t>
              </a:r>
              <a:endParaRPr lang="en-US" sz="5400" dirty="0">
                <a:latin typeface="Times New Roman" pitchFamily="18" charset="0"/>
                <a:cs typeface="Times New Roman" pitchFamily="18" charset="0"/>
              </a:endParaRPr>
            </a:p>
          </p:txBody>
        </p:sp>
        <p:sp>
          <p:nvSpPr>
            <p:cNvPr id="9" name="TextBox 8"/>
            <p:cNvSpPr txBox="1"/>
            <p:nvPr/>
          </p:nvSpPr>
          <p:spPr>
            <a:xfrm>
              <a:off x="457200" y="963305"/>
              <a:ext cx="35509200" cy="1246495"/>
            </a:xfrm>
            <a:prstGeom prst="rect">
              <a:avLst/>
            </a:prstGeom>
            <a:noFill/>
          </p:spPr>
          <p:txBody>
            <a:bodyPr wrap="square" rtlCol="0">
              <a:spAutoFit/>
            </a:bodyPr>
            <a:lstStyle/>
            <a:p>
              <a:r>
                <a:rPr lang="en-US" sz="7500" dirty="0" smtClean="0">
                  <a:effectLst>
                    <a:outerShdw blurRad="101600" dist="63500" dir="8100000" algn="tr" rotWithShape="0">
                      <a:schemeClr val="accent3">
                        <a:lumMod val="50000"/>
                        <a:alpha val="40000"/>
                      </a:schemeClr>
                    </a:outerShdw>
                  </a:effectLst>
                  <a:latin typeface="Times New Roman" pitchFamily="18" charset="0"/>
                  <a:cs typeface="Times New Roman" pitchFamily="18" charset="0"/>
                </a:rPr>
                <a:t>A Comparison of Biomass Production in Corn- and Prairie-Based Biofuel Cropping Systems</a:t>
              </a:r>
              <a:endParaRPr lang="en-US" sz="7500" dirty="0">
                <a:effectLst>
                  <a:outerShdw blurRad="101600" dist="63500" dir="8100000" algn="tr" rotWithShape="0">
                    <a:schemeClr val="accent3">
                      <a:lumMod val="50000"/>
                      <a:alpha val="40000"/>
                    </a:schemeClr>
                  </a:outerShdw>
                </a:effectLst>
                <a:latin typeface="Times New Roman" pitchFamily="18" charset="0"/>
                <a:cs typeface="Times New Roman" pitchFamily="18" charset="0"/>
              </a:endParaRPr>
            </a:p>
          </p:txBody>
        </p:sp>
      </p:grpSp>
      <p:pic>
        <p:nvPicPr>
          <p:cNvPr id="10" name="Picture 4" descr="\\iastate\agron\COBS\Raw Photos\2008 Field Season Photos (various)\COBS 7-28-08\Hail damaged corn plot 7-28-08.jpg"/>
          <p:cNvPicPr>
            <a:picLocks noChangeAspect="1" noChangeArrowheads="1"/>
          </p:cNvPicPr>
          <p:nvPr/>
        </p:nvPicPr>
        <p:blipFill>
          <a:blip r:embed="rId4" cstate="print">
            <a:lum contrast="5000"/>
          </a:blip>
          <a:srcRect t="22907"/>
          <a:stretch>
            <a:fillRect/>
          </a:stretch>
        </p:blipFill>
        <p:spPr bwMode="auto">
          <a:xfrm>
            <a:off x="1752600" y="14401800"/>
            <a:ext cx="15925800" cy="9208199"/>
          </a:xfrm>
          <a:prstGeom prst="roundRect">
            <a:avLst/>
          </a:prstGeom>
          <a:blipFill dpi="0" rotWithShape="1">
            <a:blip r:embed="rId5" cstate="print">
              <a:lum contrast="5000"/>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11" name="Group 10"/>
          <p:cNvGrpSpPr/>
          <p:nvPr/>
        </p:nvGrpSpPr>
        <p:grpSpPr>
          <a:xfrm>
            <a:off x="12649200" y="15087600"/>
            <a:ext cx="5105400" cy="8001000"/>
            <a:chOff x="1828800" y="15316200"/>
            <a:chExt cx="5105400" cy="8001000"/>
          </a:xfrm>
        </p:grpSpPr>
        <p:grpSp>
          <p:nvGrpSpPr>
            <p:cNvPr id="12" name="Group 97"/>
            <p:cNvGrpSpPr/>
            <p:nvPr/>
          </p:nvGrpSpPr>
          <p:grpSpPr>
            <a:xfrm>
              <a:off x="2057400" y="16306786"/>
              <a:ext cx="3505200" cy="6629414"/>
              <a:chOff x="1981200" y="19278586"/>
              <a:chExt cx="3505200" cy="6629414"/>
            </a:xfrm>
          </p:grpSpPr>
          <p:grpSp>
            <p:nvGrpSpPr>
              <p:cNvPr id="18" name="Group 66"/>
              <p:cNvGrpSpPr/>
              <p:nvPr/>
            </p:nvGrpSpPr>
            <p:grpSpPr>
              <a:xfrm rot="5400000">
                <a:off x="419100" y="20840700"/>
                <a:ext cx="6629400" cy="3505200"/>
                <a:chOff x="7772400" y="8991600"/>
                <a:chExt cx="18288000" cy="5791200"/>
              </a:xfrm>
            </p:grpSpPr>
            <p:sp>
              <p:nvSpPr>
                <p:cNvPr id="32" name="Rectangle 31"/>
                <p:cNvSpPr/>
                <p:nvPr/>
              </p:nvSpPr>
              <p:spPr>
                <a:xfrm>
                  <a:off x="7772400" y="8991600"/>
                  <a:ext cx="3048000" cy="5791200"/>
                </a:xfrm>
                <a:prstGeom prst="rect">
                  <a:avLst/>
                </a:prstGeom>
                <a:solidFill>
                  <a:srgbClr val="F5F9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0820400" y="8991600"/>
                  <a:ext cx="3048000" cy="5791200"/>
                </a:xfrm>
                <a:prstGeom prst="rect">
                  <a:avLst/>
                </a:prstGeom>
                <a:solidFill>
                  <a:srgbClr val="F5F9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868400" y="8991600"/>
                  <a:ext cx="3048000" cy="5791200"/>
                </a:xfrm>
                <a:prstGeom prst="rect">
                  <a:avLst/>
                </a:prstGeom>
                <a:solidFill>
                  <a:srgbClr val="F5F9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916400" y="8991600"/>
                  <a:ext cx="3048000" cy="5791200"/>
                </a:xfrm>
                <a:prstGeom prst="rect">
                  <a:avLst/>
                </a:prstGeom>
                <a:solidFill>
                  <a:srgbClr val="F5F9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9964400" y="8991600"/>
                  <a:ext cx="3048000" cy="5791200"/>
                </a:xfrm>
                <a:prstGeom prst="rect">
                  <a:avLst/>
                </a:prstGeom>
                <a:solidFill>
                  <a:srgbClr val="F5F9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3012400" y="8991600"/>
                  <a:ext cx="3048000" cy="5791200"/>
                </a:xfrm>
                <a:prstGeom prst="rect">
                  <a:avLst/>
                </a:prstGeom>
                <a:solidFill>
                  <a:srgbClr val="F5F9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9"/>
              <p:cNvGrpSpPr/>
              <p:nvPr/>
            </p:nvGrpSpPr>
            <p:grpSpPr>
              <a:xfrm>
                <a:off x="1981200" y="19278586"/>
                <a:ext cx="2971800" cy="5935655"/>
                <a:chOff x="2286000" y="19202400"/>
                <a:chExt cx="2971800" cy="6481465"/>
              </a:xfrm>
            </p:grpSpPr>
            <p:sp>
              <p:nvSpPr>
                <p:cNvPr id="26" name="TextBox 43"/>
                <p:cNvSpPr txBox="1"/>
                <p:nvPr/>
              </p:nvSpPr>
              <p:spPr>
                <a:xfrm>
                  <a:off x="2286000" y="19202400"/>
                  <a:ext cx="29718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Continuous Corn (winter cover)</a:t>
                  </a:r>
                  <a:endParaRPr lang="en-US" sz="2400" dirty="0">
                    <a:latin typeface="Times New Roman" pitchFamily="18" charset="0"/>
                    <a:cs typeface="Times New Roman" pitchFamily="18" charset="0"/>
                  </a:endParaRPr>
                </a:p>
              </p:txBody>
            </p:sp>
            <p:sp>
              <p:nvSpPr>
                <p:cNvPr id="27" name="TextBox 26"/>
                <p:cNvSpPr txBox="1"/>
                <p:nvPr/>
              </p:nvSpPr>
              <p:spPr>
                <a:xfrm>
                  <a:off x="2286001" y="20421600"/>
                  <a:ext cx="2514599"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Continuous Corn (no winter cover)</a:t>
                  </a:r>
                </a:p>
              </p:txBody>
            </p:sp>
            <p:sp>
              <p:nvSpPr>
                <p:cNvPr id="28" name="TextBox 27"/>
                <p:cNvSpPr txBox="1"/>
                <p:nvPr/>
              </p:nvSpPr>
              <p:spPr>
                <a:xfrm>
                  <a:off x="2286000" y="21640800"/>
                  <a:ext cx="191110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Corn-soybean</a:t>
                  </a:r>
                </a:p>
              </p:txBody>
            </p:sp>
            <p:sp>
              <p:nvSpPr>
                <p:cNvPr id="29" name="TextBox 28"/>
                <p:cNvSpPr txBox="1"/>
                <p:nvPr/>
              </p:nvSpPr>
              <p:spPr>
                <a:xfrm>
                  <a:off x="2286000" y="22783800"/>
                  <a:ext cx="1893467"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Soybean-corn</a:t>
                  </a:r>
                </a:p>
              </p:txBody>
            </p:sp>
            <p:sp>
              <p:nvSpPr>
                <p:cNvPr id="30" name="TextBox 29"/>
                <p:cNvSpPr txBox="1"/>
                <p:nvPr/>
              </p:nvSpPr>
              <p:spPr>
                <a:xfrm>
                  <a:off x="2327819" y="24079200"/>
                  <a:ext cx="270138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Prairie (unfertilized)</a:t>
                  </a:r>
                </a:p>
              </p:txBody>
            </p:sp>
            <p:sp>
              <p:nvSpPr>
                <p:cNvPr id="31" name="TextBox 30"/>
                <p:cNvSpPr txBox="1"/>
                <p:nvPr/>
              </p:nvSpPr>
              <p:spPr>
                <a:xfrm>
                  <a:off x="2286000" y="25222200"/>
                  <a:ext cx="2393604"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Prairie (fertilized)</a:t>
                  </a:r>
                </a:p>
              </p:txBody>
            </p:sp>
          </p:grpSp>
          <p:sp>
            <p:nvSpPr>
              <p:cNvPr id="20" name="TextBox 19"/>
              <p:cNvSpPr txBox="1"/>
              <p:nvPr/>
            </p:nvSpPr>
            <p:spPr>
              <a:xfrm>
                <a:off x="4038600" y="19767082"/>
                <a:ext cx="1438214" cy="648275"/>
              </a:xfrm>
              <a:prstGeom prst="rect">
                <a:avLst/>
              </a:prstGeom>
              <a:noFill/>
            </p:spPr>
            <p:txBody>
              <a:bodyPr wrap="none" rtlCol="0">
                <a:spAutoFit/>
              </a:bodyPr>
              <a:lstStyle/>
              <a:p>
                <a:r>
                  <a:rPr lang="en-US" sz="4000" b="1" dirty="0" smtClean="0">
                    <a:latin typeface="Times New Roman" pitchFamily="18" charset="0"/>
                    <a:cs typeface="Times New Roman" pitchFamily="18" charset="0"/>
                  </a:rPr>
                  <a:t>CCW</a:t>
                </a:r>
                <a:endParaRPr lang="en-US" sz="4000" b="1" dirty="0">
                  <a:latin typeface="Times New Roman" pitchFamily="18" charset="0"/>
                  <a:cs typeface="Times New Roman" pitchFamily="18" charset="0"/>
                </a:endParaRPr>
              </a:p>
            </p:txBody>
          </p:sp>
          <p:sp>
            <p:nvSpPr>
              <p:cNvPr id="21" name="TextBox 20"/>
              <p:cNvSpPr txBox="1"/>
              <p:nvPr/>
            </p:nvSpPr>
            <p:spPr>
              <a:xfrm>
                <a:off x="4267200" y="20883613"/>
                <a:ext cx="925253" cy="648275"/>
              </a:xfrm>
              <a:prstGeom prst="rect">
                <a:avLst/>
              </a:prstGeom>
              <a:noFill/>
            </p:spPr>
            <p:txBody>
              <a:bodyPr wrap="none" rtlCol="0">
                <a:spAutoFit/>
              </a:bodyPr>
              <a:lstStyle/>
              <a:p>
                <a:r>
                  <a:rPr lang="en-US" sz="4000" b="1" dirty="0" smtClean="0">
                    <a:latin typeface="Times New Roman" pitchFamily="18" charset="0"/>
                    <a:cs typeface="Times New Roman" pitchFamily="18" charset="0"/>
                  </a:rPr>
                  <a:t>CC</a:t>
                </a:r>
                <a:endParaRPr lang="en-US" sz="4000" b="1" dirty="0">
                  <a:latin typeface="Times New Roman" pitchFamily="18" charset="0"/>
                  <a:cs typeface="Times New Roman" pitchFamily="18" charset="0"/>
                </a:endParaRPr>
              </a:p>
            </p:txBody>
          </p:sp>
          <p:sp>
            <p:nvSpPr>
              <p:cNvPr id="22" name="TextBox 21"/>
              <p:cNvSpPr txBox="1"/>
              <p:nvPr/>
            </p:nvSpPr>
            <p:spPr>
              <a:xfrm>
                <a:off x="4267200" y="21910134"/>
                <a:ext cx="811441" cy="648275"/>
              </a:xfrm>
              <a:prstGeom prst="rect">
                <a:avLst/>
              </a:prstGeom>
              <a:noFill/>
            </p:spPr>
            <p:txBody>
              <a:bodyPr wrap="none" rtlCol="0">
                <a:spAutoFit/>
              </a:bodyPr>
              <a:lstStyle/>
              <a:p>
                <a:r>
                  <a:rPr lang="en-US" sz="4000" b="1" dirty="0" smtClean="0">
                    <a:latin typeface="Times New Roman" pitchFamily="18" charset="0"/>
                    <a:cs typeface="Times New Roman" pitchFamily="18" charset="0"/>
                  </a:rPr>
                  <a:t>C2</a:t>
                </a:r>
                <a:endParaRPr lang="en-US" sz="4000" b="1" dirty="0">
                  <a:latin typeface="Times New Roman" pitchFamily="18" charset="0"/>
                  <a:cs typeface="Times New Roman" pitchFamily="18" charset="0"/>
                </a:endParaRPr>
              </a:p>
            </p:txBody>
          </p:sp>
          <p:sp>
            <p:nvSpPr>
              <p:cNvPr id="23" name="TextBox 22"/>
              <p:cNvSpPr txBox="1"/>
              <p:nvPr/>
            </p:nvSpPr>
            <p:spPr>
              <a:xfrm>
                <a:off x="4302719" y="22977107"/>
                <a:ext cx="726481" cy="648275"/>
              </a:xfrm>
              <a:prstGeom prst="rect">
                <a:avLst/>
              </a:prstGeom>
              <a:noFill/>
            </p:spPr>
            <p:txBody>
              <a:bodyPr wrap="none" rtlCol="0">
                <a:spAutoFit/>
              </a:bodyPr>
              <a:lstStyle/>
              <a:p>
                <a:r>
                  <a:rPr lang="en-US" sz="4000" b="1" dirty="0" smtClean="0">
                    <a:latin typeface="Times New Roman" pitchFamily="18" charset="0"/>
                    <a:cs typeface="Times New Roman" pitchFamily="18" charset="0"/>
                  </a:rPr>
                  <a:t>S2</a:t>
                </a:r>
                <a:endParaRPr lang="en-US" sz="4000" b="1" dirty="0">
                  <a:latin typeface="Times New Roman" pitchFamily="18" charset="0"/>
                  <a:cs typeface="Times New Roman" pitchFamily="18" charset="0"/>
                </a:endParaRPr>
              </a:p>
            </p:txBody>
          </p:sp>
          <p:sp>
            <p:nvSpPr>
              <p:cNvPr id="24" name="TextBox 23"/>
              <p:cNvSpPr txBox="1"/>
              <p:nvPr/>
            </p:nvSpPr>
            <p:spPr>
              <a:xfrm>
                <a:off x="4419600" y="24143195"/>
                <a:ext cx="497252" cy="648275"/>
              </a:xfrm>
              <a:prstGeom prst="rect">
                <a:avLst/>
              </a:prstGeom>
              <a:noFill/>
            </p:spPr>
            <p:txBody>
              <a:bodyPr wrap="none" rtlCol="0">
                <a:spAutoFit/>
              </a:bodyPr>
              <a:lstStyle/>
              <a:p>
                <a:r>
                  <a:rPr lang="en-US" sz="4000" b="1" dirty="0" smtClean="0">
                    <a:latin typeface="Times New Roman" pitchFamily="18" charset="0"/>
                    <a:cs typeface="Times New Roman" pitchFamily="18" charset="0"/>
                  </a:rPr>
                  <a:t>P</a:t>
                </a:r>
                <a:endParaRPr lang="en-US" sz="4000" b="1" dirty="0">
                  <a:latin typeface="Times New Roman" pitchFamily="18" charset="0"/>
                  <a:cs typeface="Times New Roman" pitchFamily="18" charset="0"/>
                </a:endParaRPr>
              </a:p>
            </p:txBody>
          </p:sp>
          <p:sp>
            <p:nvSpPr>
              <p:cNvPr id="25" name="TextBox 42"/>
              <p:cNvSpPr txBox="1"/>
              <p:nvPr/>
            </p:nvSpPr>
            <p:spPr>
              <a:xfrm>
                <a:off x="4267200" y="25120159"/>
                <a:ext cx="809837" cy="648275"/>
              </a:xfrm>
              <a:prstGeom prst="rect">
                <a:avLst/>
              </a:prstGeom>
              <a:noFill/>
            </p:spPr>
            <p:txBody>
              <a:bodyPr wrap="none" rtlCol="0">
                <a:spAutoFit/>
              </a:bodyPr>
              <a:lstStyle/>
              <a:p>
                <a:r>
                  <a:rPr lang="en-US" sz="4000" b="1" dirty="0" smtClean="0">
                    <a:latin typeface="Times New Roman" pitchFamily="18" charset="0"/>
                    <a:cs typeface="Times New Roman" pitchFamily="18" charset="0"/>
                  </a:rPr>
                  <a:t>PF</a:t>
                </a:r>
                <a:endParaRPr lang="en-US" sz="4000" b="1" dirty="0">
                  <a:latin typeface="Times New Roman" pitchFamily="18" charset="0"/>
                  <a:cs typeface="Times New Roman" pitchFamily="18" charset="0"/>
                </a:endParaRPr>
              </a:p>
            </p:txBody>
          </p:sp>
        </p:grpSp>
        <p:sp>
          <p:nvSpPr>
            <p:cNvPr id="13" name="TextBox 12"/>
            <p:cNvSpPr txBox="1"/>
            <p:nvPr/>
          </p:nvSpPr>
          <p:spPr>
            <a:xfrm>
              <a:off x="5917575" y="16560225"/>
              <a:ext cx="1016625" cy="584775"/>
            </a:xfrm>
            <a:prstGeom prst="rect">
              <a:avLst/>
            </a:prstGeom>
            <a:noFill/>
          </p:spPr>
          <p:txBody>
            <a:bodyPr wrap="none" rtlCol="0">
              <a:spAutoFit/>
            </a:bodyPr>
            <a:lstStyle/>
            <a:p>
              <a:r>
                <a:rPr lang="en-US" sz="3200" dirty="0" smtClean="0">
                  <a:solidFill>
                    <a:schemeClr val="bg1"/>
                  </a:solidFill>
                  <a:latin typeface="Times New Roman" pitchFamily="18" charset="0"/>
                  <a:cs typeface="Times New Roman" pitchFamily="18" charset="0"/>
                </a:rPr>
                <a:t>30 m</a:t>
              </a:r>
              <a:endParaRPr lang="en-US" sz="3200" dirty="0">
                <a:solidFill>
                  <a:schemeClr val="bg1"/>
                </a:solidFill>
                <a:latin typeface="Times New Roman" pitchFamily="18" charset="0"/>
                <a:cs typeface="Times New Roman" pitchFamily="18" charset="0"/>
              </a:endParaRPr>
            </a:p>
          </p:txBody>
        </p:sp>
        <p:sp>
          <p:nvSpPr>
            <p:cNvPr id="14" name="Right Brace 13"/>
            <p:cNvSpPr/>
            <p:nvPr/>
          </p:nvSpPr>
          <p:spPr>
            <a:xfrm>
              <a:off x="5638800" y="16383000"/>
              <a:ext cx="304800" cy="990600"/>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p:cNvSpPr/>
            <p:nvPr/>
          </p:nvSpPr>
          <p:spPr>
            <a:xfrm rot="16200000">
              <a:off x="3619500" y="14287500"/>
              <a:ext cx="457200" cy="3429000"/>
            </a:xfrm>
            <a:prstGeom prst="righ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326775" y="15316200"/>
              <a:ext cx="1016625"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60 m</a:t>
              </a:r>
              <a:endParaRPr lang="en-US" sz="3200" dirty="0">
                <a:latin typeface="Times New Roman" pitchFamily="18" charset="0"/>
                <a:cs typeface="Times New Roman" pitchFamily="18" charset="0"/>
              </a:endParaRPr>
            </a:p>
          </p:txBody>
        </p:sp>
        <p:sp>
          <p:nvSpPr>
            <p:cNvPr id="17" name="TextBox 16"/>
            <p:cNvSpPr txBox="1"/>
            <p:nvPr/>
          </p:nvSpPr>
          <p:spPr>
            <a:xfrm>
              <a:off x="1828800" y="22917090"/>
              <a:ext cx="4036874" cy="400110"/>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Randomized and replicated 4 times</a:t>
              </a:r>
              <a:endPar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38" name="TextBox 37"/>
          <p:cNvSpPr txBox="1"/>
          <p:nvPr/>
        </p:nvSpPr>
        <p:spPr>
          <a:xfrm>
            <a:off x="8305800" y="14325600"/>
            <a:ext cx="3049233" cy="1015663"/>
          </a:xfrm>
          <a:prstGeom prst="rect">
            <a:avLst/>
          </a:prstGeom>
          <a:noFill/>
        </p:spPr>
        <p:txBody>
          <a:bodyPr wrap="none" rtlCol="0">
            <a:spAutoFit/>
          </a:bodyPr>
          <a:lstStyle/>
          <a:p>
            <a:r>
              <a:rPr lang="en-US" sz="6000" b="1" dirty="0" smtClean="0">
                <a:effectLst>
                  <a:outerShdw blurRad="101600" dist="63500" dir="8100000" sx="102000" sy="102000" algn="tr" rotWithShape="0">
                    <a:prstClr val="black">
                      <a:alpha val="40000"/>
                    </a:prstClr>
                  </a:outerShdw>
                </a:effectLst>
                <a:latin typeface="Times New Roman" pitchFamily="18" charset="0"/>
                <a:cs typeface="Times New Roman" pitchFamily="18" charset="0"/>
              </a:rPr>
              <a:t>Methods</a:t>
            </a:r>
            <a:endParaRPr lang="en-US" sz="6000" b="1" dirty="0">
              <a:effectLst>
                <a:outerShdw blurRad="101600" dist="63500" dir="8100000" sx="102000" sy="102000" algn="tr" rotWithShape="0">
                  <a:prstClr val="black">
                    <a:alpha val="40000"/>
                  </a:prstClr>
                </a:outerShdw>
              </a:effectLst>
              <a:latin typeface="Times New Roman" pitchFamily="18" charset="0"/>
              <a:cs typeface="Times New Roman" pitchFamily="18" charset="0"/>
            </a:endParaRPr>
          </a:p>
        </p:txBody>
      </p:sp>
      <p:sp>
        <p:nvSpPr>
          <p:cNvPr id="39" name="TextBox 38"/>
          <p:cNvSpPr txBox="1"/>
          <p:nvPr/>
        </p:nvSpPr>
        <p:spPr>
          <a:xfrm>
            <a:off x="2133600" y="15925800"/>
            <a:ext cx="10744200" cy="7417415"/>
          </a:xfrm>
          <a:prstGeom prst="rect">
            <a:avLst/>
          </a:prstGeom>
          <a:noFill/>
        </p:spPr>
        <p:txBody>
          <a:bodyPr wrap="square" rtlCol="0">
            <a:spAutoFit/>
          </a:bodyPr>
          <a:lstStyle/>
          <a:p>
            <a:pPr>
              <a:buFont typeface="Wingdings" pitchFamily="2" charset="2"/>
              <a:buChar char="§"/>
            </a:pPr>
            <a:r>
              <a:rPr lang="en-US" sz="2800" b="1" dirty="0" smtClean="0">
                <a:solidFill>
                  <a:schemeClr val="bg1"/>
                </a:solidFill>
                <a:cs typeface="Kalinga" pitchFamily="2" charset="0"/>
              </a:rPr>
              <a:t>With consideration to further hypotheses, corn- and prairie- based treatments (see map to left) were established at the ISU South Reynoldson Farm in the spring of 2008, though fertilizer was not applied to the PF treatment in this initial year.  Stover was removed in continuous corn treatments, but retained in corn-soybean treatments. </a:t>
            </a:r>
          </a:p>
          <a:p>
            <a:pPr>
              <a:buFont typeface="Wingdings" pitchFamily="2" charset="2"/>
              <a:buChar char="§"/>
            </a:pPr>
            <a:r>
              <a:rPr lang="en-US" sz="2800" b="1" dirty="0" smtClean="0">
                <a:solidFill>
                  <a:schemeClr val="bg1"/>
                </a:solidFill>
                <a:cs typeface="Kalinga" pitchFamily="2" charset="0"/>
              </a:rPr>
              <a:t>Aboveground standing biomass was harvested in all treatments in fall of 2008 and separated into grain, stover, and/or remaining residue.  It was then dried and weighed. </a:t>
            </a:r>
          </a:p>
          <a:p>
            <a:pPr>
              <a:buFont typeface="Wingdings" pitchFamily="2" charset="2"/>
              <a:buChar char="§"/>
            </a:pPr>
            <a:r>
              <a:rPr lang="en-US" sz="2800" b="1" dirty="0" smtClean="0">
                <a:solidFill>
                  <a:schemeClr val="bg1"/>
                </a:solidFill>
                <a:cs typeface="Kalinga" pitchFamily="2" charset="0"/>
              </a:rPr>
              <a:t>To determine belowground root biomass, soil cores were taken at a 1 m depth and separated into 0-30 cm, 30-60 cm, and 60-100 cm sections.  Roots and soil were separated and live roots were then separated from dead organic matter.  Live roots were dried, weighed, and analyzed for carbon and nitrogen content.</a:t>
            </a:r>
          </a:p>
          <a:p>
            <a:pPr>
              <a:buFont typeface="Wingdings" pitchFamily="2" charset="2"/>
              <a:buChar char="§"/>
            </a:pPr>
            <a:r>
              <a:rPr lang="en-US" sz="2800" b="1" dirty="0" smtClean="0">
                <a:solidFill>
                  <a:schemeClr val="bg1"/>
                </a:solidFill>
                <a:cs typeface="Kalinga" pitchFamily="2" charset="0"/>
              </a:rPr>
              <a:t>In 2009, aboveground biomass samples were also taken every two weeks to determine relative growth rate.  Fall sampling and analysis is ongoing.</a:t>
            </a:r>
          </a:p>
          <a:p>
            <a:endParaRPr lang="en-US" sz="2800" dirty="0">
              <a:solidFill>
                <a:schemeClr val="bg1"/>
              </a:solidFill>
            </a:endParaRPr>
          </a:p>
        </p:txBody>
      </p:sp>
      <p:sp>
        <p:nvSpPr>
          <p:cNvPr id="40" name="TextBox 39"/>
          <p:cNvSpPr txBox="1"/>
          <p:nvPr/>
        </p:nvSpPr>
        <p:spPr>
          <a:xfrm>
            <a:off x="1371600" y="35433000"/>
            <a:ext cx="8805424"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Tilman, D., Hill, J., Lehman, C., 2006. Carbon-negative biofuels from low-input high-diversity grassland biomass. Science 314, 1598-1600.</a:t>
            </a:r>
            <a:endParaRPr lang="en-US" sz="1200" dirty="0">
              <a:latin typeface="Times New Roman" pitchFamily="18" charset="0"/>
              <a:cs typeface="Times New Roman" pitchFamily="18" charset="0"/>
            </a:endParaRPr>
          </a:p>
        </p:txBody>
      </p:sp>
      <p:pic>
        <p:nvPicPr>
          <p:cNvPr id="41" name="Picture 40" descr="C:\Users\rdietzel\Desktop\9-11-08\DSCN0697.JPG"/>
          <p:cNvPicPr>
            <a:picLocks noChangeAspect="1" noChangeArrowheads="1"/>
          </p:cNvPicPr>
          <p:nvPr/>
        </p:nvPicPr>
        <p:blipFill>
          <a:blip r:embed="rId6" cstate="print">
            <a:lum bright="-9000" contrast="1000"/>
          </a:blip>
          <a:srcRect t="7988" b="41014"/>
          <a:stretch>
            <a:fillRect/>
          </a:stretch>
        </p:blipFill>
        <p:spPr bwMode="auto">
          <a:xfrm>
            <a:off x="19507200" y="30264296"/>
            <a:ext cx="22860000" cy="6006905"/>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2" name="Rectangle 41"/>
          <p:cNvSpPr/>
          <p:nvPr/>
        </p:nvSpPr>
        <p:spPr>
          <a:xfrm>
            <a:off x="19735800" y="30248492"/>
            <a:ext cx="22707600" cy="5940088"/>
          </a:xfrm>
          <a:prstGeom prst="rect">
            <a:avLst/>
          </a:prstGeom>
        </p:spPr>
        <p:txBody>
          <a:bodyPr wrap="square">
            <a:spAutoFit/>
          </a:bodyPr>
          <a:lstStyle/>
          <a:p>
            <a:pPr algn="ctr"/>
            <a:r>
              <a:rPr lang="en-US" sz="6000" b="1" dirty="0" smtClean="0">
                <a:effectLst>
                  <a:outerShdw blurRad="88900" dist="63500" dir="8100000" sx="101000" sy="101000" algn="tr" rotWithShape="0">
                    <a:prstClr val="black">
                      <a:alpha val="40000"/>
                    </a:prstClr>
                  </a:outerShdw>
                </a:effectLst>
                <a:latin typeface="Times New Roman" pitchFamily="18" charset="0"/>
                <a:cs typeface="Times New Roman" pitchFamily="18" charset="0"/>
              </a:rPr>
              <a:t>Conclusions and Ongoing Work</a:t>
            </a:r>
          </a:p>
          <a:p>
            <a:pPr algn="ctr"/>
            <a:endParaRPr lang="en-US" sz="3200" dirty="0" smtClean="0">
              <a:latin typeface="Times New Roman" pitchFamily="18" charset="0"/>
              <a:cs typeface="Times New Roman" pitchFamily="18" charset="0"/>
            </a:endParaRPr>
          </a:p>
          <a:p>
            <a:pPr>
              <a:buFont typeface="Wingdings" pitchFamily="2" charset="2"/>
              <a:buChar char="§"/>
            </a:pPr>
            <a:r>
              <a:rPr lang="en-US" sz="3200" b="1" dirty="0" smtClean="0">
                <a:solidFill>
                  <a:schemeClr val="bg1"/>
                </a:solidFill>
                <a:cs typeface="Arial" pitchFamily="34" charset="0"/>
              </a:rPr>
              <a:t>In the establishment year of the study, corn-based biofuel production systems produced more aboveground biomass available for energy production while  prairie-based systems produced a greater amount of underground biomass for C sequestration.  Both sources of biomass are expected to increase with further establishment in the prairies-based systems.</a:t>
            </a:r>
          </a:p>
          <a:p>
            <a:pPr>
              <a:buFont typeface="Wingdings" pitchFamily="2" charset="2"/>
              <a:buChar char="§"/>
            </a:pPr>
            <a:r>
              <a:rPr lang="en-US" sz="3200" b="1" dirty="0" smtClean="0">
                <a:solidFill>
                  <a:schemeClr val="bg1"/>
                </a:solidFill>
                <a:cs typeface="Arial" pitchFamily="34" charset="0"/>
              </a:rPr>
              <a:t>Belowground biomass of prairie species had a higher C:N ratio than did belowground corn biomass and should be more recalcitrant.</a:t>
            </a:r>
          </a:p>
          <a:p>
            <a:pPr>
              <a:buFont typeface="Wingdings" pitchFamily="2" charset="2"/>
              <a:buChar char="§"/>
            </a:pPr>
            <a:r>
              <a:rPr lang="en-US" sz="3200" b="1" dirty="0" smtClean="0">
                <a:solidFill>
                  <a:schemeClr val="bg1"/>
                </a:solidFill>
                <a:cs typeface="Arial" pitchFamily="34" charset="0"/>
              </a:rPr>
              <a:t>Prairie-based systems utilized more of the growing season than corn-based systems, but the rye cover crop extended the amount of the growing season used in the continuous corn systems.</a:t>
            </a:r>
            <a:endParaRPr lang="en-US" sz="3200" b="1" dirty="0" smtClean="0">
              <a:solidFill>
                <a:srgbClr val="FF0000"/>
              </a:solidFill>
              <a:cs typeface="Arial" pitchFamily="34" charset="0"/>
            </a:endParaRPr>
          </a:p>
          <a:p>
            <a:pPr>
              <a:buFont typeface="Wingdings" pitchFamily="2" charset="2"/>
              <a:buChar char="§"/>
            </a:pPr>
            <a:r>
              <a:rPr lang="en-US" sz="3200" b="1" dirty="0" smtClean="0">
                <a:solidFill>
                  <a:schemeClr val="bg1"/>
                </a:solidFill>
                <a:cs typeface="Arial" pitchFamily="34" charset="0"/>
              </a:rPr>
              <a:t>The comparison of biofuels systems (a.k.a. COBS) continues.  In the next several years, we and our collaborators will examine treatment effects on  soil and water quality, develop greenhouse gas budgets, model soil carbon dynamics, and conduct life cycle assessments.</a:t>
            </a:r>
          </a:p>
        </p:txBody>
      </p:sp>
      <p:sp>
        <p:nvSpPr>
          <p:cNvPr id="43" name="TextBox 42"/>
          <p:cNvSpPr txBox="1"/>
          <p:nvPr/>
        </p:nvSpPr>
        <p:spPr>
          <a:xfrm>
            <a:off x="1524000" y="33070800"/>
            <a:ext cx="9946890" cy="2308324"/>
          </a:xfrm>
          <a:prstGeom prst="rect">
            <a:avLst/>
          </a:prstGeom>
          <a:noFill/>
        </p:spPr>
        <p:txBody>
          <a:bodyPr wrap="none" rtlCol="0">
            <a:spAutoFit/>
          </a:bodyPr>
          <a:lstStyle/>
          <a:p>
            <a:r>
              <a:rPr lang="en-US" sz="3600" b="1" dirty="0" smtClean="0">
                <a:solidFill>
                  <a:schemeClr val="bg1"/>
                </a:solidFill>
                <a:latin typeface="Times New Roman" pitchFamily="18" charset="0"/>
                <a:cs typeface="Times New Roman" pitchFamily="18" charset="0"/>
              </a:rPr>
              <a:t>Acknowledgments</a:t>
            </a:r>
          </a:p>
          <a:p>
            <a:pPr>
              <a:buFont typeface="Arial" pitchFamily="34" charset="0"/>
              <a:buChar char="•"/>
            </a:pPr>
            <a:r>
              <a:rPr lang="en-US" sz="3600" b="1" dirty="0" smtClean="0">
                <a:solidFill>
                  <a:schemeClr val="bg1"/>
                </a:solidFill>
              </a:rPr>
              <a:t>ConocoPhillips Company</a:t>
            </a:r>
          </a:p>
          <a:p>
            <a:pPr>
              <a:buFont typeface="Arial" pitchFamily="34" charset="0"/>
              <a:buChar char="•"/>
            </a:pPr>
            <a:r>
              <a:rPr lang="en-US" sz="3600" b="1" dirty="0" smtClean="0">
                <a:solidFill>
                  <a:schemeClr val="bg1"/>
                </a:solidFill>
              </a:rPr>
              <a:t>Graduate Program in Sustainable Agriculture</a:t>
            </a:r>
          </a:p>
          <a:p>
            <a:pPr>
              <a:buFont typeface="Arial" pitchFamily="34" charset="0"/>
              <a:buChar char="•"/>
            </a:pPr>
            <a:r>
              <a:rPr lang="en-US" sz="3600" b="1" dirty="0" smtClean="0">
                <a:solidFill>
                  <a:schemeClr val="bg1"/>
                </a:solidFill>
              </a:rPr>
              <a:t>Iowa State College of Agriculture and Life Sciences</a:t>
            </a:r>
            <a:endParaRPr lang="en-US" sz="3600" b="1" dirty="0">
              <a:solidFill>
                <a:schemeClr val="bg1"/>
              </a:solidFill>
            </a:endParaRPr>
          </a:p>
        </p:txBody>
      </p:sp>
      <p:sp>
        <p:nvSpPr>
          <p:cNvPr id="44" name="AutoShape 4" descr="http://mail.google.com/mail/?ui=2&amp;ik=2a7d21c5cb&amp;view=att&amp;th=1233397ba75f3ae1&amp;attid=0.11&amp;disp=inline&amp;zw"/>
          <p:cNvSpPr>
            <a:spLocks noChangeAspect="1" noChangeArrowheads="1"/>
          </p:cNvSpPr>
          <p:nvPr/>
        </p:nvSpPr>
        <p:spPr bwMode="auto">
          <a:xfrm>
            <a:off x="536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 name="Picture 5"/>
          <p:cNvPicPr>
            <a:picLocks noChangeAspect="1" noChangeArrowheads="1"/>
          </p:cNvPicPr>
          <p:nvPr/>
        </p:nvPicPr>
        <p:blipFill>
          <a:blip r:embed="rId7" cstate="print"/>
          <a:srcRect t="16667" b="9259"/>
          <a:stretch>
            <a:fillRect/>
          </a:stretch>
        </p:blipFill>
        <p:spPr bwMode="auto">
          <a:xfrm>
            <a:off x="1752600" y="24155400"/>
            <a:ext cx="16047719" cy="7924800"/>
          </a:xfrm>
          <a:prstGeom prst="round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6" name="Picture 3" descr="C:\Users\rdietzel\Desktop\9-11-08\DSCN0690.JPG"/>
          <p:cNvPicPr>
            <a:picLocks noChangeAspect="1" noChangeArrowheads="1"/>
          </p:cNvPicPr>
          <p:nvPr/>
        </p:nvPicPr>
        <p:blipFill>
          <a:blip r:embed="rId8" cstate="print"/>
          <a:srcRect r="25000" b="18710"/>
          <a:stretch>
            <a:fillRect/>
          </a:stretch>
        </p:blipFill>
        <p:spPr bwMode="auto">
          <a:xfrm>
            <a:off x="18821400" y="8077200"/>
            <a:ext cx="23393400" cy="21793200"/>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7" name="TextBox 46"/>
          <p:cNvSpPr txBox="1"/>
          <p:nvPr/>
        </p:nvSpPr>
        <p:spPr>
          <a:xfrm>
            <a:off x="30099000" y="8469868"/>
            <a:ext cx="2579552" cy="1015663"/>
          </a:xfrm>
          <a:prstGeom prst="rect">
            <a:avLst/>
          </a:prstGeom>
          <a:noFill/>
          <a:effectLst>
            <a:outerShdw blurRad="127000" dist="101600" dir="8100000" algn="tr" rotWithShape="0">
              <a:prstClr val="black">
                <a:alpha val="40000"/>
              </a:prstClr>
            </a:outerShdw>
          </a:effectLst>
        </p:spPr>
        <p:txBody>
          <a:bodyPr wrap="none" rtlCol="0">
            <a:spAutoFit/>
          </a:bodyPr>
          <a:lstStyle/>
          <a:p>
            <a:r>
              <a:rPr lang="en-US" sz="6000" b="1" dirty="0" smtClean="0">
                <a:latin typeface="Times New Roman" pitchFamily="18" charset="0"/>
                <a:cs typeface="Times New Roman" pitchFamily="18" charset="0"/>
              </a:rPr>
              <a:t>Results</a:t>
            </a:r>
            <a:endParaRPr lang="en-US" sz="6000" b="1" dirty="0">
              <a:latin typeface="Times New Roman" pitchFamily="18" charset="0"/>
              <a:cs typeface="Times New Roman" pitchFamily="18" charset="0"/>
            </a:endParaRPr>
          </a:p>
        </p:txBody>
      </p:sp>
      <p:sp>
        <p:nvSpPr>
          <p:cNvPr id="48" name="TextBox 47"/>
          <p:cNvSpPr txBox="1"/>
          <p:nvPr/>
        </p:nvSpPr>
        <p:spPr>
          <a:xfrm>
            <a:off x="30861000" y="14754285"/>
            <a:ext cx="10287000" cy="4524315"/>
          </a:xfrm>
          <a:prstGeom prst="rect">
            <a:avLst/>
          </a:prstGeom>
          <a:solidFill>
            <a:schemeClr val="tx1">
              <a:alpha val="15000"/>
            </a:schemeClr>
          </a:solidFill>
        </p:spPr>
        <p:txBody>
          <a:bodyPr wrap="square" rtlCol="0">
            <a:spAutoFit/>
          </a:bodyPr>
          <a:lstStyle/>
          <a:p>
            <a:pPr>
              <a:buFont typeface="Wingdings" pitchFamily="2" charset="2"/>
              <a:buChar char="§"/>
            </a:pPr>
            <a:r>
              <a:rPr lang="en-US" sz="3600" b="1" dirty="0" smtClean="0">
                <a:solidFill>
                  <a:schemeClr val="bg1"/>
                </a:solidFill>
                <a:effectLst>
                  <a:outerShdw blurRad="38100" dist="38100" dir="2700000" algn="tl">
                    <a:srgbClr val="000000">
                      <a:alpha val="43137"/>
                    </a:srgbClr>
                  </a:outerShdw>
                </a:effectLst>
                <a:cs typeface="Times New Roman" pitchFamily="18" charset="0"/>
              </a:rPr>
              <a:t> In the establishment year (2008), corn-based systems yielded more biomass aboveground and prairie-based systems yielded more </a:t>
            </a:r>
            <a:r>
              <a:rPr lang="en-US" sz="3600" b="1" smtClean="0">
                <a:solidFill>
                  <a:schemeClr val="bg1"/>
                </a:solidFill>
                <a:effectLst>
                  <a:outerShdw blurRad="38100" dist="38100" dir="2700000" algn="tl">
                    <a:srgbClr val="000000">
                      <a:alpha val="43137"/>
                    </a:srgbClr>
                  </a:outerShdw>
                </a:effectLst>
                <a:cs typeface="Times New Roman" pitchFamily="18" charset="0"/>
              </a:rPr>
              <a:t>biomass belowground.</a:t>
            </a:r>
            <a:endParaRPr lang="en-US" sz="3600" b="1" dirty="0" smtClean="0">
              <a:solidFill>
                <a:schemeClr val="bg1"/>
              </a:solidFill>
              <a:effectLst>
                <a:outerShdw blurRad="38100" dist="38100" dir="2700000" algn="tl">
                  <a:srgbClr val="000000">
                    <a:alpha val="43137"/>
                  </a:srgbClr>
                </a:outerShdw>
              </a:effectLst>
              <a:cs typeface="Times New Roman" pitchFamily="18" charset="0"/>
            </a:endParaRPr>
          </a:p>
          <a:p>
            <a:pPr>
              <a:buFont typeface="Wingdings" pitchFamily="2" charset="2"/>
              <a:buChar char="§"/>
            </a:pPr>
            <a:r>
              <a:rPr lang="en-US" sz="3600" b="1" dirty="0" smtClean="0">
                <a:solidFill>
                  <a:schemeClr val="bg1"/>
                </a:solidFill>
                <a:effectLst>
                  <a:outerShdw blurRad="38100" dist="38100" dir="2700000" algn="tl">
                    <a:srgbClr val="000000">
                      <a:alpha val="43137"/>
                    </a:srgbClr>
                  </a:outerShdw>
                </a:effectLst>
                <a:cs typeface="Times New Roman" pitchFamily="18" charset="0"/>
              </a:rPr>
              <a:t>In 2009, prairie-based systems yielded more than in 2008, with a significant fertilizer effect. Corn-based systems continued to yield more aboveground biomass.</a:t>
            </a:r>
          </a:p>
        </p:txBody>
      </p:sp>
      <p:grpSp>
        <p:nvGrpSpPr>
          <p:cNvPr id="49" name="Group 48"/>
          <p:cNvGrpSpPr/>
          <p:nvPr/>
        </p:nvGrpSpPr>
        <p:grpSpPr>
          <a:xfrm>
            <a:off x="21793200" y="20345400"/>
            <a:ext cx="7010400" cy="5715000"/>
            <a:chOff x="28879800" y="14935200"/>
            <a:chExt cx="6629400" cy="5181600"/>
          </a:xfrm>
          <a:noFill/>
        </p:grpSpPr>
        <p:graphicFrame>
          <p:nvGraphicFramePr>
            <p:cNvPr id="50" name="Chart 49"/>
            <p:cNvGraphicFramePr/>
            <p:nvPr/>
          </p:nvGraphicFramePr>
          <p:xfrm>
            <a:off x="28879800" y="14935200"/>
            <a:ext cx="6629400" cy="5181600"/>
          </p:xfrm>
          <a:graphic>
            <a:graphicData uri="http://schemas.openxmlformats.org/drawingml/2006/chart">
              <c:chart xmlns:c="http://schemas.openxmlformats.org/drawingml/2006/chart" xmlns:r="http://schemas.openxmlformats.org/officeDocument/2006/relationships" r:id="rId9"/>
            </a:graphicData>
          </a:graphic>
        </p:graphicFrame>
        <p:sp>
          <p:nvSpPr>
            <p:cNvPr id="51" name="TextBox 50"/>
            <p:cNvSpPr txBox="1"/>
            <p:nvPr/>
          </p:nvSpPr>
          <p:spPr>
            <a:xfrm>
              <a:off x="34290000" y="15544800"/>
              <a:ext cx="1194683" cy="830997"/>
            </a:xfrm>
            <a:prstGeom prst="rect">
              <a:avLst/>
            </a:prstGeom>
            <a:grpFill/>
          </p:spPr>
          <p:txBody>
            <a:bodyPr vert="horz" wrap="square" rtlCol="0">
              <a:spAutoFit/>
            </a:bodyPr>
            <a:lstStyle/>
            <a:p>
              <a:pPr algn="ctr"/>
              <a:r>
                <a:rPr lang="en-US" sz="2400" dirty="0" smtClean="0">
                  <a:latin typeface="Times New Roman" pitchFamily="18" charset="0"/>
                  <a:cs typeface="Times New Roman" pitchFamily="18" charset="0"/>
                </a:rPr>
                <a:t>Decay Rate</a:t>
              </a:r>
              <a:endParaRPr lang="en-US" sz="2400" dirty="0">
                <a:latin typeface="Times New Roman" pitchFamily="18" charset="0"/>
                <a:cs typeface="Times New Roman" pitchFamily="18" charset="0"/>
              </a:endParaRPr>
            </a:p>
          </p:txBody>
        </p:sp>
        <p:sp>
          <p:nvSpPr>
            <p:cNvPr id="52" name="TextBox 51"/>
            <p:cNvSpPr txBox="1"/>
            <p:nvPr/>
          </p:nvSpPr>
          <p:spPr>
            <a:xfrm>
              <a:off x="29184600" y="14935200"/>
              <a:ext cx="5961888" cy="523220"/>
            </a:xfrm>
            <a:prstGeom prst="rect">
              <a:avLst/>
            </a:prstGeom>
            <a:grpFill/>
            <a:ln>
              <a:solidFill>
                <a:prstClr val="black"/>
              </a:solidFill>
            </a:ln>
            <a:effectLst>
              <a:outerShdw blurRad="88900" dist="38100" dir="10800000" sx="101000" sy="101000" algn="r" rotWithShape="0">
                <a:prstClr val="black">
                  <a:alpha val="40000"/>
                </a:prstClr>
              </a:outerShdw>
            </a:effectLst>
          </p:spPr>
          <p:txBody>
            <a:bodyPr wrap="none" rtlCol="0">
              <a:spAutoFit/>
            </a:bodyPr>
            <a:lstStyle/>
            <a:p>
              <a:r>
                <a:rPr lang="en-US" sz="2800" dirty="0" smtClean="0">
                  <a:latin typeface="Times New Roman" pitchFamily="18" charset="0"/>
                  <a:cs typeface="Times New Roman" pitchFamily="18" charset="0"/>
                </a:rPr>
                <a:t>Carbon:Nitrogen Ratio in Root Biomass</a:t>
              </a:r>
              <a:endParaRPr lang="en-US" sz="2800" dirty="0">
                <a:latin typeface="Times New Roman" pitchFamily="18" charset="0"/>
                <a:cs typeface="Times New Roman" pitchFamily="18" charset="0"/>
              </a:endParaRPr>
            </a:p>
          </p:txBody>
        </p:sp>
        <p:sp>
          <p:nvSpPr>
            <p:cNvPr id="53" name="TextBox 52"/>
            <p:cNvSpPr txBox="1"/>
            <p:nvPr/>
          </p:nvSpPr>
          <p:spPr>
            <a:xfrm>
              <a:off x="29260800" y="18283535"/>
              <a:ext cx="495649" cy="461665"/>
            </a:xfrm>
            <a:prstGeom prst="rect">
              <a:avLst/>
            </a:prstGeom>
            <a:grpFill/>
          </p:spPr>
          <p:txBody>
            <a:bodyPr wrap="none" rtlCol="0">
              <a:spAutoFit/>
            </a:bodyPr>
            <a:lstStyle/>
            <a:p>
              <a:r>
                <a:rPr lang="en-US" sz="2400" dirty="0" smtClean="0">
                  <a:latin typeface="Times New Roman" pitchFamily="18" charset="0"/>
                  <a:cs typeface="Times New Roman" pitchFamily="18" charset="0"/>
                </a:rPr>
                <a:t>10</a:t>
              </a:r>
              <a:endParaRPr lang="en-US" sz="2400" dirty="0">
                <a:latin typeface="Times New Roman" pitchFamily="18" charset="0"/>
                <a:cs typeface="Times New Roman" pitchFamily="18" charset="0"/>
              </a:endParaRPr>
            </a:p>
          </p:txBody>
        </p:sp>
        <p:sp>
          <p:nvSpPr>
            <p:cNvPr id="54" name="TextBox 53"/>
            <p:cNvSpPr txBox="1"/>
            <p:nvPr/>
          </p:nvSpPr>
          <p:spPr>
            <a:xfrm>
              <a:off x="29413200" y="19278600"/>
              <a:ext cx="338554" cy="461665"/>
            </a:xfrm>
            <a:prstGeom prst="rect">
              <a:avLst/>
            </a:prstGeom>
            <a:grpFill/>
          </p:spPr>
          <p:txBody>
            <a:bodyPr wrap="none" rtlCol="0">
              <a:spAutoFit/>
            </a:bodyPr>
            <a:lstStyle/>
            <a:p>
              <a:r>
                <a:rPr lang="en-US" sz="2400" dirty="0" smtClean="0">
                  <a:latin typeface="Times New Roman" pitchFamily="18" charset="0"/>
                  <a:cs typeface="Times New Roman" pitchFamily="18" charset="0"/>
                </a:rPr>
                <a:t>0</a:t>
              </a:r>
              <a:endParaRPr lang="en-US" sz="2400" dirty="0">
                <a:latin typeface="Times New Roman" pitchFamily="18" charset="0"/>
                <a:cs typeface="Times New Roman" pitchFamily="18" charset="0"/>
              </a:endParaRPr>
            </a:p>
          </p:txBody>
        </p:sp>
        <p:sp>
          <p:nvSpPr>
            <p:cNvPr id="55" name="TextBox 54"/>
            <p:cNvSpPr txBox="1"/>
            <p:nvPr/>
          </p:nvSpPr>
          <p:spPr>
            <a:xfrm>
              <a:off x="29260800" y="17221200"/>
              <a:ext cx="492443" cy="461665"/>
            </a:xfrm>
            <a:prstGeom prst="rect">
              <a:avLst/>
            </a:prstGeom>
            <a:grpFill/>
          </p:spPr>
          <p:txBody>
            <a:bodyPr wrap="none" rtlCol="0">
              <a:spAutoFit/>
            </a:bodyPr>
            <a:lstStyle/>
            <a:p>
              <a:r>
                <a:rPr lang="en-US" sz="2400" dirty="0" smtClean="0">
                  <a:latin typeface="Times New Roman" pitchFamily="18" charset="0"/>
                  <a:cs typeface="Times New Roman" pitchFamily="18" charset="0"/>
                </a:rPr>
                <a:t>20</a:t>
              </a:r>
              <a:endParaRPr lang="en-US" sz="2400" dirty="0">
                <a:latin typeface="Times New Roman" pitchFamily="18" charset="0"/>
                <a:cs typeface="Times New Roman" pitchFamily="18" charset="0"/>
              </a:endParaRPr>
            </a:p>
          </p:txBody>
        </p:sp>
        <p:sp>
          <p:nvSpPr>
            <p:cNvPr id="56" name="TextBox 55"/>
            <p:cNvSpPr txBox="1"/>
            <p:nvPr/>
          </p:nvSpPr>
          <p:spPr>
            <a:xfrm>
              <a:off x="29260800" y="16226135"/>
              <a:ext cx="492443" cy="461665"/>
            </a:xfrm>
            <a:prstGeom prst="rect">
              <a:avLst/>
            </a:prstGeom>
            <a:grpFill/>
          </p:spPr>
          <p:txBody>
            <a:bodyPr wrap="none" rtlCol="0">
              <a:spAutoFit/>
            </a:bodyPr>
            <a:lstStyle/>
            <a:p>
              <a:r>
                <a:rPr lang="en-US" sz="2400" dirty="0" smtClean="0">
                  <a:latin typeface="Times New Roman" pitchFamily="18" charset="0"/>
                  <a:cs typeface="Times New Roman" pitchFamily="18" charset="0"/>
                </a:rPr>
                <a:t>30</a:t>
              </a:r>
              <a:endParaRPr lang="en-US" sz="2400" dirty="0">
                <a:latin typeface="Times New Roman" pitchFamily="18" charset="0"/>
                <a:cs typeface="Times New Roman" pitchFamily="18" charset="0"/>
              </a:endParaRPr>
            </a:p>
          </p:txBody>
        </p:sp>
      </p:grpSp>
      <p:sp>
        <p:nvSpPr>
          <p:cNvPr id="57" name="TextBox 56"/>
          <p:cNvSpPr txBox="1"/>
          <p:nvPr/>
        </p:nvSpPr>
        <p:spPr>
          <a:xfrm>
            <a:off x="21869400" y="26441400"/>
            <a:ext cx="6629400" cy="2862322"/>
          </a:xfrm>
          <a:prstGeom prst="rect">
            <a:avLst/>
          </a:prstGeom>
          <a:solidFill>
            <a:schemeClr val="tx1">
              <a:alpha val="15000"/>
            </a:schemeClr>
          </a:solidFill>
        </p:spPr>
        <p:txBody>
          <a:bodyPr wrap="square" rtlCol="0">
            <a:spAutoFit/>
          </a:bodyPr>
          <a:lstStyle/>
          <a:p>
            <a:pPr>
              <a:buFont typeface="Wingdings" pitchFamily="2" charset="2"/>
              <a:buChar char="§"/>
            </a:pPr>
            <a:r>
              <a:rPr lang="en-US" sz="3600" b="1" dirty="0" smtClean="0">
                <a:solidFill>
                  <a:schemeClr val="bg1"/>
                </a:solidFill>
                <a:effectLst>
                  <a:outerShdw blurRad="38100" dist="38100" dir="2700000" algn="tl">
                    <a:srgbClr val="000000">
                      <a:alpha val="43137"/>
                    </a:srgbClr>
                  </a:outerShdw>
                </a:effectLst>
                <a:cs typeface="Times New Roman" pitchFamily="18" charset="0"/>
              </a:rPr>
              <a:t>Biomass deposited underground in prairie-based systems had greater C:N ratios than corn-based biomass, indicating greater recalcitrance of prairie roots.</a:t>
            </a:r>
            <a:endParaRPr lang="en-US" sz="3600" b="1" dirty="0">
              <a:solidFill>
                <a:schemeClr val="bg1"/>
              </a:solidFill>
              <a:effectLst>
                <a:outerShdw blurRad="38100" dist="38100" dir="2700000" algn="tl">
                  <a:srgbClr val="000000">
                    <a:alpha val="43137"/>
                  </a:srgbClr>
                </a:outerShdw>
              </a:effectLst>
              <a:cs typeface="Times New Roman" pitchFamily="18" charset="0"/>
            </a:endParaRPr>
          </a:p>
        </p:txBody>
      </p:sp>
      <p:graphicFrame>
        <p:nvGraphicFramePr>
          <p:cNvPr id="58" name="Chart 57"/>
          <p:cNvGraphicFramePr/>
          <p:nvPr/>
        </p:nvGraphicFramePr>
        <p:xfrm>
          <a:off x="21640800" y="10298668"/>
          <a:ext cx="9067800" cy="43434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9" name="Chart 58"/>
          <p:cNvGraphicFramePr/>
          <p:nvPr/>
        </p:nvGraphicFramePr>
        <p:xfrm>
          <a:off x="21640800" y="14642068"/>
          <a:ext cx="9067800" cy="4343400"/>
        </p:xfrm>
        <a:graphic>
          <a:graphicData uri="http://schemas.openxmlformats.org/drawingml/2006/chart">
            <c:chart xmlns:c="http://schemas.openxmlformats.org/drawingml/2006/chart" xmlns:r="http://schemas.openxmlformats.org/officeDocument/2006/relationships" r:id="rId11"/>
          </a:graphicData>
        </a:graphic>
      </p:graphicFrame>
      <p:sp>
        <p:nvSpPr>
          <p:cNvPr id="60" name="TextBox 59"/>
          <p:cNvSpPr txBox="1"/>
          <p:nvPr/>
        </p:nvSpPr>
        <p:spPr>
          <a:xfrm>
            <a:off x="23034750" y="10908268"/>
            <a:ext cx="282450" cy="338554"/>
          </a:xfrm>
          <a:prstGeom prst="rect">
            <a:avLst/>
          </a:prstGeom>
          <a:noFill/>
        </p:spPr>
        <p:txBody>
          <a:bodyPr wrap="none" rtlCol="0">
            <a:spAutoFit/>
          </a:bodyPr>
          <a:lstStyle/>
          <a:p>
            <a:r>
              <a:rPr lang="en-US" sz="1600" dirty="0" smtClean="0"/>
              <a:t>a</a:t>
            </a:r>
            <a:endParaRPr lang="en-US" sz="1600" dirty="0"/>
          </a:p>
        </p:txBody>
      </p:sp>
      <p:sp>
        <p:nvSpPr>
          <p:cNvPr id="61" name="TextBox 60"/>
          <p:cNvSpPr txBox="1"/>
          <p:nvPr/>
        </p:nvSpPr>
        <p:spPr>
          <a:xfrm>
            <a:off x="24384000" y="10798314"/>
            <a:ext cx="282450" cy="338554"/>
          </a:xfrm>
          <a:prstGeom prst="rect">
            <a:avLst/>
          </a:prstGeom>
          <a:noFill/>
        </p:spPr>
        <p:txBody>
          <a:bodyPr wrap="none" rtlCol="0">
            <a:spAutoFit/>
          </a:bodyPr>
          <a:lstStyle/>
          <a:p>
            <a:r>
              <a:rPr lang="en-US" sz="1600" dirty="0" smtClean="0"/>
              <a:t>a</a:t>
            </a:r>
            <a:endParaRPr lang="en-US" sz="1600" dirty="0"/>
          </a:p>
        </p:txBody>
      </p:sp>
      <p:sp>
        <p:nvSpPr>
          <p:cNvPr id="62" name="TextBox 61"/>
          <p:cNvSpPr txBox="1"/>
          <p:nvPr/>
        </p:nvSpPr>
        <p:spPr>
          <a:xfrm>
            <a:off x="25701750" y="10798314"/>
            <a:ext cx="282450" cy="338554"/>
          </a:xfrm>
          <a:prstGeom prst="rect">
            <a:avLst/>
          </a:prstGeom>
          <a:noFill/>
        </p:spPr>
        <p:txBody>
          <a:bodyPr wrap="none" rtlCol="0">
            <a:spAutoFit/>
          </a:bodyPr>
          <a:lstStyle/>
          <a:p>
            <a:r>
              <a:rPr lang="en-US" sz="1600" dirty="0" smtClean="0"/>
              <a:t>a</a:t>
            </a:r>
            <a:endParaRPr lang="en-US" sz="1600" dirty="0"/>
          </a:p>
        </p:txBody>
      </p:sp>
      <p:sp>
        <p:nvSpPr>
          <p:cNvPr id="63" name="TextBox 62"/>
          <p:cNvSpPr txBox="1"/>
          <p:nvPr/>
        </p:nvSpPr>
        <p:spPr>
          <a:xfrm>
            <a:off x="29740350" y="15141714"/>
            <a:ext cx="282450" cy="338554"/>
          </a:xfrm>
          <a:prstGeom prst="rect">
            <a:avLst/>
          </a:prstGeom>
          <a:noFill/>
        </p:spPr>
        <p:txBody>
          <a:bodyPr wrap="none" rtlCol="0">
            <a:spAutoFit/>
          </a:bodyPr>
          <a:lstStyle/>
          <a:p>
            <a:r>
              <a:rPr lang="en-US" sz="1600" dirty="0" smtClean="0"/>
              <a:t>a</a:t>
            </a:r>
            <a:endParaRPr lang="en-US" sz="1600" dirty="0"/>
          </a:p>
        </p:txBody>
      </p:sp>
      <p:sp>
        <p:nvSpPr>
          <p:cNvPr id="64" name="TextBox 63"/>
          <p:cNvSpPr txBox="1"/>
          <p:nvPr/>
        </p:nvSpPr>
        <p:spPr>
          <a:xfrm>
            <a:off x="28368750" y="15979914"/>
            <a:ext cx="282450" cy="338554"/>
          </a:xfrm>
          <a:prstGeom prst="rect">
            <a:avLst/>
          </a:prstGeom>
          <a:noFill/>
        </p:spPr>
        <p:txBody>
          <a:bodyPr wrap="none" rtlCol="0">
            <a:spAutoFit/>
          </a:bodyPr>
          <a:lstStyle/>
          <a:p>
            <a:r>
              <a:rPr lang="en-US" sz="1600" dirty="0" smtClean="0"/>
              <a:t>a</a:t>
            </a:r>
            <a:endParaRPr lang="en-US" sz="1600" dirty="0"/>
          </a:p>
        </p:txBody>
      </p:sp>
      <p:sp>
        <p:nvSpPr>
          <p:cNvPr id="65" name="TextBox 64"/>
          <p:cNvSpPr txBox="1"/>
          <p:nvPr/>
        </p:nvSpPr>
        <p:spPr>
          <a:xfrm>
            <a:off x="26997150" y="12931914"/>
            <a:ext cx="292068" cy="338554"/>
          </a:xfrm>
          <a:prstGeom prst="rect">
            <a:avLst/>
          </a:prstGeom>
          <a:noFill/>
        </p:spPr>
        <p:txBody>
          <a:bodyPr wrap="none" rtlCol="0">
            <a:spAutoFit/>
          </a:bodyPr>
          <a:lstStyle/>
          <a:p>
            <a:r>
              <a:rPr lang="en-US" sz="1600" dirty="0" smtClean="0"/>
              <a:t>b</a:t>
            </a:r>
            <a:endParaRPr lang="en-US" sz="1600" dirty="0"/>
          </a:p>
        </p:txBody>
      </p:sp>
      <p:sp>
        <p:nvSpPr>
          <p:cNvPr id="66" name="TextBox 65"/>
          <p:cNvSpPr txBox="1"/>
          <p:nvPr/>
        </p:nvSpPr>
        <p:spPr>
          <a:xfrm>
            <a:off x="28359132" y="12889468"/>
            <a:ext cx="292068" cy="338554"/>
          </a:xfrm>
          <a:prstGeom prst="rect">
            <a:avLst/>
          </a:prstGeom>
          <a:noFill/>
        </p:spPr>
        <p:txBody>
          <a:bodyPr wrap="none" rtlCol="0">
            <a:spAutoFit/>
          </a:bodyPr>
          <a:lstStyle/>
          <a:p>
            <a:r>
              <a:rPr lang="en-US" sz="1600" dirty="0" smtClean="0"/>
              <a:t>b</a:t>
            </a:r>
            <a:endParaRPr lang="en-US" sz="1600" dirty="0"/>
          </a:p>
        </p:txBody>
      </p:sp>
      <p:sp>
        <p:nvSpPr>
          <p:cNvPr id="67" name="TextBox 66"/>
          <p:cNvSpPr txBox="1"/>
          <p:nvPr/>
        </p:nvSpPr>
        <p:spPr>
          <a:xfrm>
            <a:off x="29730732" y="12779514"/>
            <a:ext cx="292068" cy="338554"/>
          </a:xfrm>
          <a:prstGeom prst="rect">
            <a:avLst/>
          </a:prstGeom>
          <a:noFill/>
        </p:spPr>
        <p:txBody>
          <a:bodyPr wrap="none" rtlCol="0">
            <a:spAutoFit/>
          </a:bodyPr>
          <a:lstStyle/>
          <a:p>
            <a:r>
              <a:rPr lang="en-US" sz="1600" dirty="0" smtClean="0"/>
              <a:t>b</a:t>
            </a:r>
            <a:endParaRPr lang="en-US" sz="1600" dirty="0"/>
          </a:p>
        </p:txBody>
      </p:sp>
      <p:sp>
        <p:nvSpPr>
          <p:cNvPr id="68" name="TextBox 67"/>
          <p:cNvSpPr txBox="1"/>
          <p:nvPr/>
        </p:nvSpPr>
        <p:spPr>
          <a:xfrm>
            <a:off x="27051000" y="17690068"/>
            <a:ext cx="292068" cy="338554"/>
          </a:xfrm>
          <a:prstGeom prst="rect">
            <a:avLst/>
          </a:prstGeom>
          <a:noFill/>
        </p:spPr>
        <p:txBody>
          <a:bodyPr wrap="none" rtlCol="0">
            <a:spAutoFit/>
          </a:bodyPr>
          <a:lstStyle/>
          <a:p>
            <a:r>
              <a:rPr lang="en-US" sz="1600" dirty="0" smtClean="0"/>
              <a:t>b</a:t>
            </a:r>
            <a:endParaRPr lang="en-US" sz="1600" dirty="0"/>
          </a:p>
        </p:txBody>
      </p:sp>
      <p:sp>
        <p:nvSpPr>
          <p:cNvPr id="69" name="TextBox 68"/>
          <p:cNvSpPr txBox="1"/>
          <p:nvPr/>
        </p:nvSpPr>
        <p:spPr>
          <a:xfrm>
            <a:off x="25679400" y="17351514"/>
            <a:ext cx="292068" cy="338554"/>
          </a:xfrm>
          <a:prstGeom prst="rect">
            <a:avLst/>
          </a:prstGeom>
          <a:noFill/>
        </p:spPr>
        <p:txBody>
          <a:bodyPr wrap="none" rtlCol="0">
            <a:spAutoFit/>
          </a:bodyPr>
          <a:lstStyle/>
          <a:p>
            <a:r>
              <a:rPr lang="en-US" sz="1600" dirty="0" smtClean="0"/>
              <a:t>b</a:t>
            </a:r>
            <a:endParaRPr lang="en-US" sz="1600" dirty="0"/>
          </a:p>
        </p:txBody>
      </p:sp>
      <p:sp>
        <p:nvSpPr>
          <p:cNvPr id="70" name="TextBox 69"/>
          <p:cNvSpPr txBox="1"/>
          <p:nvPr/>
        </p:nvSpPr>
        <p:spPr>
          <a:xfrm>
            <a:off x="24396732" y="17732514"/>
            <a:ext cx="292068" cy="338554"/>
          </a:xfrm>
          <a:prstGeom prst="rect">
            <a:avLst/>
          </a:prstGeom>
          <a:noFill/>
        </p:spPr>
        <p:txBody>
          <a:bodyPr wrap="none" rtlCol="0">
            <a:spAutoFit/>
          </a:bodyPr>
          <a:lstStyle/>
          <a:p>
            <a:r>
              <a:rPr lang="en-US" sz="1600" dirty="0" smtClean="0"/>
              <a:t>b</a:t>
            </a:r>
            <a:endParaRPr lang="en-US" sz="1600" dirty="0"/>
          </a:p>
        </p:txBody>
      </p:sp>
      <p:sp>
        <p:nvSpPr>
          <p:cNvPr id="71" name="TextBox 70"/>
          <p:cNvSpPr txBox="1"/>
          <p:nvPr/>
        </p:nvSpPr>
        <p:spPr>
          <a:xfrm>
            <a:off x="23101332" y="17808714"/>
            <a:ext cx="292068" cy="338554"/>
          </a:xfrm>
          <a:prstGeom prst="rect">
            <a:avLst/>
          </a:prstGeom>
          <a:noFill/>
        </p:spPr>
        <p:txBody>
          <a:bodyPr wrap="none" rtlCol="0">
            <a:spAutoFit/>
          </a:bodyPr>
          <a:lstStyle/>
          <a:p>
            <a:r>
              <a:rPr lang="en-US" sz="1600" dirty="0" smtClean="0"/>
              <a:t>b</a:t>
            </a:r>
            <a:endParaRPr lang="en-US" sz="1600" dirty="0"/>
          </a:p>
        </p:txBody>
      </p:sp>
      <p:sp>
        <p:nvSpPr>
          <p:cNvPr id="72" name="TextBox 71"/>
          <p:cNvSpPr txBox="1"/>
          <p:nvPr/>
        </p:nvSpPr>
        <p:spPr>
          <a:xfrm>
            <a:off x="21640800" y="18985468"/>
            <a:ext cx="4490332" cy="369332"/>
          </a:xfrm>
          <a:prstGeom prst="rect">
            <a:avLst/>
          </a:prstGeom>
          <a:noFill/>
        </p:spPr>
        <p:txBody>
          <a:bodyPr wrap="none" rtlCol="0">
            <a:spAutoFit/>
          </a:bodyPr>
          <a:lstStyle/>
          <a:p>
            <a:r>
              <a:rPr lang="en-US" sz="1800" dirty="0" smtClean="0">
                <a:solidFill>
                  <a:schemeClr val="bg1"/>
                </a:solidFill>
              </a:rPr>
              <a:t>Different letters denote significant differences</a:t>
            </a:r>
            <a:endParaRPr lang="en-US" sz="1800" dirty="0">
              <a:solidFill>
                <a:schemeClr val="bg1"/>
              </a:solidFill>
            </a:endParaRPr>
          </a:p>
        </p:txBody>
      </p:sp>
      <p:graphicFrame>
        <p:nvGraphicFramePr>
          <p:cNvPr id="73" name="Chart 72"/>
          <p:cNvGraphicFramePr/>
          <p:nvPr/>
        </p:nvGraphicFramePr>
        <p:xfrm>
          <a:off x="30708600" y="10298668"/>
          <a:ext cx="9067800" cy="43434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4" name="Chart 73"/>
          <p:cNvGraphicFramePr>
            <a:graphicFrameLocks/>
          </p:cNvGraphicFramePr>
          <p:nvPr/>
        </p:nvGraphicFramePr>
        <p:xfrm>
          <a:off x="30937200" y="20421600"/>
          <a:ext cx="9296400" cy="4648200"/>
        </p:xfrm>
        <a:graphic>
          <a:graphicData uri="http://schemas.openxmlformats.org/drawingml/2006/chart">
            <c:chart xmlns:c="http://schemas.openxmlformats.org/drawingml/2006/chart" xmlns:r="http://schemas.openxmlformats.org/officeDocument/2006/relationships" r:id="rId13"/>
          </a:graphicData>
        </a:graphic>
      </p:graphicFrame>
      <p:pic>
        <p:nvPicPr>
          <p:cNvPr id="75" name="Picture 4" descr="C:\Users\rdietzel\Desktop\9-11-08\DSCN0692.JPG"/>
          <p:cNvPicPr>
            <a:picLocks noChangeAspect="1" noChangeArrowheads="1"/>
          </p:cNvPicPr>
          <p:nvPr/>
        </p:nvPicPr>
        <p:blipFill>
          <a:blip r:embed="rId14" cstate="print">
            <a:lum contrast="25000"/>
          </a:blip>
          <a:srcRect t="28276" b="41379"/>
          <a:stretch>
            <a:fillRect/>
          </a:stretch>
        </p:blipFill>
        <p:spPr bwMode="auto">
          <a:xfrm>
            <a:off x="21569350" y="3657600"/>
            <a:ext cx="17678400" cy="3786691"/>
          </a:xfrm>
          <a:prstGeom prst="roundRect">
            <a:avLst/>
          </a:prstGeom>
          <a:solidFill>
            <a:srgbClr val="FFFFFF">
              <a:shade val="85000"/>
            </a:srgbClr>
          </a:solidFill>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6" name="TextBox 75"/>
          <p:cNvSpPr txBox="1"/>
          <p:nvPr/>
        </p:nvSpPr>
        <p:spPr>
          <a:xfrm>
            <a:off x="21340750" y="3886200"/>
            <a:ext cx="18359450" cy="3908762"/>
          </a:xfrm>
          <a:prstGeom prst="rect">
            <a:avLst/>
          </a:prstGeom>
          <a:noFill/>
        </p:spPr>
        <p:txBody>
          <a:bodyPr wrap="none" rtlCol="0">
            <a:spAutoFit/>
          </a:bodyPr>
          <a:lstStyle/>
          <a:p>
            <a:pPr algn="ctr"/>
            <a:r>
              <a:rPr lang="en-US" sz="50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Prairie-based </a:t>
            </a:r>
            <a:r>
              <a:rPr lang="en-US" sz="50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vs. corn-based biofuel feedstock cropping systems</a:t>
            </a:r>
          </a:p>
          <a:p>
            <a:pPr algn="ctr"/>
            <a:r>
              <a:rPr lang="en-US" sz="4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Which yields more biomass for energy production?</a:t>
            </a:r>
          </a:p>
          <a:p>
            <a:pPr algn="ctr"/>
            <a:r>
              <a:rPr lang="en-US" sz="4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Which yields more biomass for C sequestration</a:t>
            </a:r>
            <a:r>
              <a:rPr lang="en-US" sz="4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n-US" sz="4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How do biomass production mechanisms differ?</a:t>
            </a:r>
            <a:endParaRPr lang="en-US" sz="4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
        <p:nvSpPr>
          <p:cNvPr id="77" name="TextBox 76"/>
          <p:cNvSpPr txBox="1"/>
          <p:nvPr/>
        </p:nvSpPr>
        <p:spPr>
          <a:xfrm>
            <a:off x="2362200" y="24231600"/>
            <a:ext cx="8007320" cy="1938992"/>
          </a:xfrm>
          <a:prstGeom prst="rect">
            <a:avLst/>
          </a:prstGeom>
          <a:noFill/>
        </p:spPr>
        <p:txBody>
          <a:bodyPr wrap="none" rtlCol="0">
            <a:spAutoFit/>
          </a:bodyPr>
          <a:lstStyle/>
          <a:p>
            <a:r>
              <a:rPr lang="en-US" sz="6000" b="1" dirty="0" smtClean="0">
                <a:solidFill>
                  <a:schemeClr val="bg1"/>
                </a:solidFill>
                <a:effectLst>
                  <a:outerShdw blurRad="76200" dist="165100" dir="8100000" algn="tr" rotWithShape="0">
                    <a:prstClr val="black">
                      <a:alpha val="40000"/>
                    </a:prstClr>
                  </a:outerShdw>
                </a:effectLst>
                <a:latin typeface="Times New Roman" pitchFamily="18" charset="0"/>
                <a:cs typeface="Times New Roman" pitchFamily="18" charset="0"/>
              </a:rPr>
              <a:t>Comparison of Biofuel </a:t>
            </a:r>
            <a:r>
              <a:rPr lang="en-US" sz="6000" b="1" dirty="0" smtClean="0">
                <a:solidFill>
                  <a:schemeClr val="bg1"/>
                </a:solidFill>
                <a:effectLst>
                  <a:outerShdw blurRad="76200" dist="165100" dir="8100000" algn="tr" rotWithShape="0">
                    <a:prstClr val="black">
                      <a:alpha val="40000"/>
                    </a:prstClr>
                  </a:outerShdw>
                </a:effectLst>
                <a:latin typeface="Times New Roman" pitchFamily="18" charset="0"/>
                <a:cs typeface="Times New Roman" pitchFamily="18" charset="0"/>
              </a:rPr>
              <a:t> </a:t>
            </a:r>
            <a:endParaRPr lang="en-US" sz="6000" b="1" dirty="0" smtClean="0">
              <a:solidFill>
                <a:schemeClr val="bg1"/>
              </a:solidFill>
              <a:effectLst>
                <a:outerShdw blurRad="76200" dist="165100" dir="8100000" algn="tr" rotWithShape="0">
                  <a:prstClr val="black">
                    <a:alpha val="40000"/>
                  </a:prstClr>
                </a:outerShdw>
              </a:effectLst>
              <a:latin typeface="Times New Roman" pitchFamily="18" charset="0"/>
              <a:cs typeface="Times New Roman" pitchFamily="18" charset="0"/>
            </a:endParaRPr>
          </a:p>
          <a:p>
            <a:r>
              <a:rPr lang="en-US" sz="6000" b="1" dirty="0" smtClean="0">
                <a:solidFill>
                  <a:schemeClr val="bg1"/>
                </a:solidFill>
                <a:effectLst>
                  <a:outerShdw blurRad="76200" dist="165100" dir="8100000" algn="tr" rotWithShape="0">
                    <a:prstClr val="black">
                      <a:alpha val="40000"/>
                    </a:prstClr>
                  </a:outerShdw>
                </a:effectLst>
                <a:latin typeface="Times New Roman" pitchFamily="18" charset="0"/>
                <a:cs typeface="Times New Roman" pitchFamily="18" charset="0"/>
              </a:rPr>
              <a:t>Systems (COBS)</a:t>
            </a:r>
            <a:endParaRPr lang="en-US" sz="6000" b="1" dirty="0">
              <a:solidFill>
                <a:schemeClr val="bg1"/>
              </a:solidFill>
              <a:effectLst>
                <a:outerShdw blurRad="76200" dist="165100" dir="8100000" algn="tr" rotWithShape="0">
                  <a:prstClr val="black">
                    <a:alpha val="40000"/>
                  </a:prstClr>
                </a:outerShdw>
              </a:effectLst>
              <a:latin typeface="Times New Roman" pitchFamily="18" charset="0"/>
              <a:cs typeface="Times New Roman" pitchFamily="18" charset="0"/>
            </a:endParaRPr>
          </a:p>
        </p:txBody>
      </p:sp>
      <p:sp>
        <p:nvSpPr>
          <p:cNvPr id="78" name="TextBox 77"/>
          <p:cNvSpPr txBox="1"/>
          <p:nvPr/>
        </p:nvSpPr>
        <p:spPr>
          <a:xfrm>
            <a:off x="32461200" y="10786646"/>
            <a:ext cx="282450" cy="338554"/>
          </a:xfrm>
          <a:prstGeom prst="rect">
            <a:avLst/>
          </a:prstGeom>
          <a:noFill/>
        </p:spPr>
        <p:txBody>
          <a:bodyPr wrap="none" rtlCol="0">
            <a:spAutoFit/>
          </a:bodyPr>
          <a:lstStyle/>
          <a:p>
            <a:r>
              <a:rPr lang="en-US" sz="1600" dirty="0" smtClean="0"/>
              <a:t>a</a:t>
            </a:r>
            <a:endParaRPr lang="en-US" sz="1600" dirty="0"/>
          </a:p>
        </p:txBody>
      </p:sp>
      <p:sp>
        <p:nvSpPr>
          <p:cNvPr id="79" name="TextBox 78"/>
          <p:cNvSpPr txBox="1"/>
          <p:nvPr/>
        </p:nvSpPr>
        <p:spPr>
          <a:xfrm>
            <a:off x="33702750" y="10820400"/>
            <a:ext cx="282450" cy="338554"/>
          </a:xfrm>
          <a:prstGeom prst="rect">
            <a:avLst/>
          </a:prstGeom>
          <a:noFill/>
        </p:spPr>
        <p:txBody>
          <a:bodyPr wrap="none" rtlCol="0">
            <a:spAutoFit/>
          </a:bodyPr>
          <a:lstStyle/>
          <a:p>
            <a:r>
              <a:rPr lang="en-US" sz="1600" dirty="0" smtClean="0"/>
              <a:t>a</a:t>
            </a:r>
            <a:endParaRPr lang="en-US" sz="1600" dirty="0"/>
          </a:p>
        </p:txBody>
      </p:sp>
      <p:sp>
        <p:nvSpPr>
          <p:cNvPr id="80" name="TextBox 79"/>
          <p:cNvSpPr txBox="1"/>
          <p:nvPr/>
        </p:nvSpPr>
        <p:spPr>
          <a:xfrm>
            <a:off x="34975800" y="10896600"/>
            <a:ext cx="282450" cy="338554"/>
          </a:xfrm>
          <a:prstGeom prst="rect">
            <a:avLst/>
          </a:prstGeom>
          <a:noFill/>
        </p:spPr>
        <p:txBody>
          <a:bodyPr wrap="none" rtlCol="0">
            <a:spAutoFit/>
          </a:bodyPr>
          <a:lstStyle/>
          <a:p>
            <a:r>
              <a:rPr lang="en-US" sz="1600" dirty="0" smtClean="0"/>
              <a:t>a</a:t>
            </a:r>
            <a:endParaRPr lang="en-US" sz="1600" dirty="0"/>
          </a:p>
        </p:txBody>
      </p:sp>
      <p:sp>
        <p:nvSpPr>
          <p:cNvPr id="81" name="TextBox 80"/>
          <p:cNvSpPr txBox="1"/>
          <p:nvPr/>
        </p:nvSpPr>
        <p:spPr>
          <a:xfrm>
            <a:off x="37512750" y="11777246"/>
            <a:ext cx="292068" cy="338554"/>
          </a:xfrm>
          <a:prstGeom prst="rect">
            <a:avLst/>
          </a:prstGeom>
          <a:noFill/>
        </p:spPr>
        <p:txBody>
          <a:bodyPr wrap="none" rtlCol="0">
            <a:spAutoFit/>
          </a:bodyPr>
          <a:lstStyle/>
          <a:p>
            <a:r>
              <a:rPr lang="en-US" sz="1600" dirty="0" smtClean="0"/>
              <a:t>b</a:t>
            </a:r>
            <a:endParaRPr lang="en-US" sz="1600" dirty="0"/>
          </a:p>
        </p:txBody>
      </p:sp>
      <p:sp>
        <p:nvSpPr>
          <p:cNvPr id="82" name="TextBox 81"/>
          <p:cNvSpPr txBox="1"/>
          <p:nvPr/>
        </p:nvSpPr>
        <p:spPr>
          <a:xfrm>
            <a:off x="36217350" y="12615446"/>
            <a:ext cx="271228" cy="338554"/>
          </a:xfrm>
          <a:prstGeom prst="rect">
            <a:avLst/>
          </a:prstGeom>
          <a:noFill/>
        </p:spPr>
        <p:txBody>
          <a:bodyPr wrap="none" rtlCol="0">
            <a:spAutoFit/>
          </a:bodyPr>
          <a:lstStyle/>
          <a:p>
            <a:r>
              <a:rPr lang="en-US" sz="1600" dirty="0" smtClean="0"/>
              <a:t>c</a:t>
            </a:r>
            <a:endParaRPr lang="en-US" sz="1600" dirty="0"/>
          </a:p>
        </p:txBody>
      </p:sp>
      <p:sp>
        <p:nvSpPr>
          <p:cNvPr id="83" name="TextBox 82"/>
          <p:cNvSpPr txBox="1"/>
          <p:nvPr/>
        </p:nvSpPr>
        <p:spPr>
          <a:xfrm>
            <a:off x="38731950" y="12386846"/>
            <a:ext cx="271228" cy="338554"/>
          </a:xfrm>
          <a:prstGeom prst="rect">
            <a:avLst/>
          </a:prstGeom>
          <a:noFill/>
        </p:spPr>
        <p:txBody>
          <a:bodyPr wrap="none" rtlCol="0">
            <a:spAutoFit/>
          </a:bodyPr>
          <a:lstStyle/>
          <a:p>
            <a:r>
              <a:rPr lang="en-US" sz="1600" dirty="0" smtClean="0"/>
              <a:t>c</a:t>
            </a:r>
            <a:endParaRPr lang="en-US" sz="1600" dirty="0"/>
          </a:p>
        </p:txBody>
      </p:sp>
      <p:sp>
        <p:nvSpPr>
          <p:cNvPr id="84" name="TextBox 83"/>
          <p:cNvSpPr txBox="1"/>
          <p:nvPr/>
        </p:nvSpPr>
        <p:spPr>
          <a:xfrm>
            <a:off x="30937200" y="25527000"/>
            <a:ext cx="9601200" cy="3970318"/>
          </a:xfrm>
          <a:prstGeom prst="rect">
            <a:avLst/>
          </a:prstGeom>
          <a:solidFill>
            <a:schemeClr val="tx1">
              <a:alpha val="15000"/>
            </a:schemeClr>
          </a:solidFill>
        </p:spPr>
        <p:txBody>
          <a:bodyPr wrap="square" rtlCol="0">
            <a:spAutoFit/>
          </a:bodyPr>
          <a:lstStyle/>
          <a:p>
            <a:pPr>
              <a:buFont typeface="Wingdings" pitchFamily="2" charset="2"/>
              <a:buChar char="§"/>
            </a:pPr>
            <a:r>
              <a:rPr lang="en-US" sz="3600" b="1" dirty="0" smtClean="0">
                <a:solidFill>
                  <a:schemeClr val="bg1"/>
                </a:solidFill>
                <a:effectLst>
                  <a:outerShdw blurRad="38100" dist="38100" dir="2700000" algn="tl">
                    <a:srgbClr val="000000">
                      <a:alpha val="43137"/>
                    </a:srgbClr>
                  </a:outerShdw>
                </a:effectLst>
                <a:cs typeface="Times New Roman" pitchFamily="18" charset="0"/>
              </a:rPr>
              <a:t>Prairie-based systems utilized more of the growing season.  The rye provided cover early in the spring before the corn began to grow in the continuous corn systems.  Mean biomass was greatest in the fertilized prairie, intermediate in the corn-systems, and least in the unfertilized prairie.  </a:t>
            </a:r>
            <a:endParaRPr lang="en-US" sz="3600" b="1" dirty="0">
              <a:solidFill>
                <a:schemeClr val="bg1"/>
              </a:solidFill>
              <a:effectLst>
                <a:outerShdw blurRad="38100" dist="38100" dir="2700000" algn="tl">
                  <a:srgbClr val="000000">
                    <a:alpha val="43137"/>
                  </a:srgbClr>
                </a:outerShdw>
              </a:effectLst>
              <a:cs typeface="Times New Roman" pitchFamily="18" charset="0"/>
            </a:endParaRPr>
          </a:p>
        </p:txBody>
      </p:sp>
      <p:pic>
        <p:nvPicPr>
          <p:cNvPr id="85" name="Picture 6" descr="http://www.sust.ag.iastate.edu/gpsa/images/little_logo_web.jpg"/>
          <p:cNvPicPr>
            <a:picLocks noChangeAspect="1" noChangeArrowheads="1"/>
          </p:cNvPicPr>
          <p:nvPr/>
        </p:nvPicPr>
        <p:blipFill>
          <a:blip r:embed="rId15" cstate="print"/>
          <a:srcRect/>
          <a:stretch>
            <a:fillRect/>
          </a:stretch>
        </p:blipFill>
        <p:spPr bwMode="auto">
          <a:xfrm>
            <a:off x="10287000" y="1828800"/>
            <a:ext cx="1264825" cy="1524000"/>
          </a:xfrm>
          <a:prstGeom prst="rect">
            <a:avLst/>
          </a:prstGeom>
          <a:noFill/>
        </p:spPr>
      </p:pic>
      <p:pic>
        <p:nvPicPr>
          <p:cNvPr id="86" name="Picture 4" descr="http://www.agron.iastate.edu/department/internal_information/images/AgronWordmark_WhiteOnDarkRed.jpg"/>
          <p:cNvPicPr>
            <a:picLocks noChangeAspect="1" noChangeArrowheads="1"/>
          </p:cNvPicPr>
          <p:nvPr/>
        </p:nvPicPr>
        <p:blipFill>
          <a:blip r:embed="rId16" cstate="print"/>
          <a:srcRect r="67014"/>
          <a:stretch>
            <a:fillRect/>
          </a:stretch>
        </p:blipFill>
        <p:spPr bwMode="auto">
          <a:xfrm>
            <a:off x="30861000" y="1981200"/>
            <a:ext cx="5029200" cy="105877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551</Words>
  <Application>Microsoft Office PowerPoint</Application>
  <PresentationFormat>Custom</PresentationFormat>
  <Paragraphs>85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Agronomy Department Iowa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Ranae Dietzel</dc:creator>
  <cp:lastModifiedBy>Ranae Dietzel</cp:lastModifiedBy>
  <cp:revision>12</cp:revision>
  <dcterms:created xsi:type="dcterms:W3CDTF">2009-10-26T13:11:12Z</dcterms:created>
  <dcterms:modified xsi:type="dcterms:W3CDTF">2009-10-27T20:27:36Z</dcterms:modified>
</cp:coreProperties>
</file>