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40233600"/>
  <p:notesSz cx="6858000" cy="9144000"/>
  <p:defaultTextStyle>
    <a:defPPr>
      <a:defRPr lang="en-US"/>
    </a:defPPr>
    <a:lvl1pPr marL="0" algn="l" defTabSz="5094465" rtl="0" eaLnBrk="1" latinLnBrk="0" hangingPunct="1">
      <a:defRPr sz="10000" kern="1200">
        <a:solidFill>
          <a:schemeClr val="tx1"/>
        </a:solidFill>
        <a:latin typeface="+mn-lt"/>
        <a:ea typeface="+mn-ea"/>
        <a:cs typeface="+mn-cs"/>
      </a:defRPr>
    </a:lvl1pPr>
    <a:lvl2pPr marL="2547233" algn="l" defTabSz="5094465" rtl="0" eaLnBrk="1" latinLnBrk="0" hangingPunct="1">
      <a:defRPr sz="10000" kern="1200">
        <a:solidFill>
          <a:schemeClr val="tx1"/>
        </a:solidFill>
        <a:latin typeface="+mn-lt"/>
        <a:ea typeface="+mn-ea"/>
        <a:cs typeface="+mn-cs"/>
      </a:defRPr>
    </a:lvl2pPr>
    <a:lvl3pPr marL="5094465" algn="l" defTabSz="5094465" rtl="0" eaLnBrk="1" latinLnBrk="0" hangingPunct="1">
      <a:defRPr sz="10000" kern="1200">
        <a:solidFill>
          <a:schemeClr val="tx1"/>
        </a:solidFill>
        <a:latin typeface="+mn-lt"/>
        <a:ea typeface="+mn-ea"/>
        <a:cs typeface="+mn-cs"/>
      </a:defRPr>
    </a:lvl3pPr>
    <a:lvl4pPr marL="7641698" algn="l" defTabSz="5094465" rtl="0" eaLnBrk="1" latinLnBrk="0" hangingPunct="1">
      <a:defRPr sz="10000" kern="1200">
        <a:solidFill>
          <a:schemeClr val="tx1"/>
        </a:solidFill>
        <a:latin typeface="+mn-lt"/>
        <a:ea typeface="+mn-ea"/>
        <a:cs typeface="+mn-cs"/>
      </a:defRPr>
    </a:lvl4pPr>
    <a:lvl5pPr marL="10188930" algn="l" defTabSz="5094465" rtl="0" eaLnBrk="1" latinLnBrk="0" hangingPunct="1">
      <a:defRPr sz="10000" kern="1200">
        <a:solidFill>
          <a:schemeClr val="tx1"/>
        </a:solidFill>
        <a:latin typeface="+mn-lt"/>
        <a:ea typeface="+mn-ea"/>
        <a:cs typeface="+mn-cs"/>
      </a:defRPr>
    </a:lvl5pPr>
    <a:lvl6pPr marL="12736164" algn="l" defTabSz="5094465" rtl="0" eaLnBrk="1" latinLnBrk="0" hangingPunct="1">
      <a:defRPr sz="10000" kern="1200">
        <a:solidFill>
          <a:schemeClr val="tx1"/>
        </a:solidFill>
        <a:latin typeface="+mn-lt"/>
        <a:ea typeface="+mn-ea"/>
        <a:cs typeface="+mn-cs"/>
      </a:defRPr>
    </a:lvl6pPr>
    <a:lvl7pPr marL="15283396" algn="l" defTabSz="5094465" rtl="0" eaLnBrk="1" latinLnBrk="0" hangingPunct="1">
      <a:defRPr sz="10000" kern="1200">
        <a:solidFill>
          <a:schemeClr val="tx1"/>
        </a:solidFill>
        <a:latin typeface="+mn-lt"/>
        <a:ea typeface="+mn-ea"/>
        <a:cs typeface="+mn-cs"/>
      </a:defRPr>
    </a:lvl7pPr>
    <a:lvl8pPr marL="17830629" algn="l" defTabSz="5094465" rtl="0" eaLnBrk="1" latinLnBrk="0" hangingPunct="1">
      <a:defRPr sz="10000" kern="1200">
        <a:solidFill>
          <a:schemeClr val="tx1"/>
        </a:solidFill>
        <a:latin typeface="+mn-lt"/>
        <a:ea typeface="+mn-ea"/>
        <a:cs typeface="+mn-cs"/>
      </a:defRPr>
    </a:lvl8pPr>
    <a:lvl9pPr marL="20377861" algn="l" defTabSz="5094465" rtl="0" eaLnBrk="1" latinLnBrk="0" hangingPunct="1">
      <a:defRPr sz="10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89" autoAdjust="0"/>
  </p:normalViewPr>
  <p:slideViewPr>
    <p:cSldViewPr>
      <p:cViewPr>
        <p:scale>
          <a:sx n="33" d="100"/>
          <a:sy n="33" d="100"/>
        </p:scale>
        <p:origin x="3900" y="-78"/>
      </p:cViewPr>
      <p:guideLst>
        <p:guide orient="horz" pos="12672"/>
        <p:guide pos="161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a:pPr>
            <a:r>
              <a:rPr lang="en-US" sz="2000" dirty="0" smtClean="0"/>
              <a:t>              custom </a:t>
            </a:r>
            <a:r>
              <a:rPr lang="en-US" sz="2000" dirty="0"/>
              <a:t>hauler bids (less fuel)</a:t>
            </a:r>
          </a:p>
        </c:rich>
      </c:tx>
      <c:layout/>
    </c:title>
    <c:plotArea>
      <c:layout>
        <c:manualLayout>
          <c:layoutTarget val="inner"/>
          <c:xMode val="edge"/>
          <c:yMode val="edge"/>
          <c:x val="0.18516181861564818"/>
          <c:y val="0.1489864146039197"/>
          <c:w val="0.78513774104683121"/>
          <c:h val="0.61753067800156569"/>
        </c:manualLayout>
      </c:layout>
      <c:scatterChart>
        <c:scatterStyle val="lineMarker"/>
        <c:ser>
          <c:idx val="0"/>
          <c:order val="0"/>
          <c:tx>
            <c:strRef>
              <c:f>Sheet1!$B$52</c:f>
              <c:strCache>
                <c:ptCount val="1"/>
                <c:pt idx="0">
                  <c:v>custom hauler bid</c:v>
                </c:pt>
              </c:strCache>
            </c:strRef>
          </c:tx>
          <c:spPr>
            <a:ln w="28575">
              <a:noFill/>
            </a:ln>
          </c:spPr>
          <c:marker>
            <c:symbol val="diamond"/>
            <c:size val="2"/>
            <c:spPr>
              <a:solidFill>
                <a:srgbClr val="FF0000"/>
              </a:solidFill>
              <a:ln>
                <a:solidFill>
                  <a:srgbClr val="FF0000"/>
                </a:solidFill>
              </a:ln>
            </c:spPr>
          </c:marker>
          <c:trendline>
            <c:trendlineType val="exp"/>
          </c:trendline>
          <c:xVal>
            <c:numRef>
              <c:f>Sheet1!$C$51:$AF$51</c:f>
              <c:numCache>
                <c:formatCode>General</c:formatCode>
                <c:ptCount val="30"/>
                <c:pt idx="0">
                  <c:v>1</c:v>
                </c:pt>
                <c:pt idx="1">
                  <c:v>1</c:v>
                </c:pt>
                <c:pt idx="2">
                  <c:v>1</c:v>
                </c:pt>
                <c:pt idx="3">
                  <c:v>1</c:v>
                </c:pt>
                <c:pt idx="4">
                  <c:v>1</c:v>
                </c:pt>
                <c:pt idx="5">
                  <c:v>1</c:v>
                </c:pt>
                <c:pt idx="6">
                  <c:v>2</c:v>
                </c:pt>
                <c:pt idx="7">
                  <c:v>2</c:v>
                </c:pt>
                <c:pt idx="8">
                  <c:v>2</c:v>
                </c:pt>
                <c:pt idx="9">
                  <c:v>2</c:v>
                </c:pt>
                <c:pt idx="10">
                  <c:v>2</c:v>
                </c:pt>
                <c:pt idx="11">
                  <c:v>2</c:v>
                </c:pt>
                <c:pt idx="12">
                  <c:v>3</c:v>
                </c:pt>
                <c:pt idx="13">
                  <c:v>3</c:v>
                </c:pt>
                <c:pt idx="14">
                  <c:v>3</c:v>
                </c:pt>
                <c:pt idx="15">
                  <c:v>3</c:v>
                </c:pt>
                <c:pt idx="16">
                  <c:v>3</c:v>
                </c:pt>
                <c:pt idx="17">
                  <c:v>3</c:v>
                </c:pt>
                <c:pt idx="18">
                  <c:v>4</c:v>
                </c:pt>
                <c:pt idx="19">
                  <c:v>4</c:v>
                </c:pt>
                <c:pt idx="20">
                  <c:v>4</c:v>
                </c:pt>
                <c:pt idx="21">
                  <c:v>4</c:v>
                </c:pt>
                <c:pt idx="22">
                  <c:v>4</c:v>
                </c:pt>
                <c:pt idx="23">
                  <c:v>4</c:v>
                </c:pt>
                <c:pt idx="24">
                  <c:v>5</c:v>
                </c:pt>
                <c:pt idx="25">
                  <c:v>5</c:v>
                </c:pt>
                <c:pt idx="26">
                  <c:v>5</c:v>
                </c:pt>
                <c:pt idx="27">
                  <c:v>5</c:v>
                </c:pt>
                <c:pt idx="28">
                  <c:v>5</c:v>
                </c:pt>
                <c:pt idx="29">
                  <c:v>5</c:v>
                </c:pt>
              </c:numCache>
            </c:numRef>
          </c:xVal>
          <c:yVal>
            <c:numRef>
              <c:f>Sheet1!$C$52:$AF$52</c:f>
              <c:numCache>
                <c:formatCode>_("$"* #,##0.00_);_("$"* \(#,##0.00\);_("$"* "-"??_);_(@_)</c:formatCode>
                <c:ptCount val="30"/>
                <c:pt idx="0">
                  <c:v>16790.55</c:v>
                </c:pt>
                <c:pt idx="1">
                  <c:v>5060</c:v>
                </c:pt>
                <c:pt idx="2">
                  <c:v>8500</c:v>
                </c:pt>
                <c:pt idx="3">
                  <c:v>8707</c:v>
                </c:pt>
                <c:pt idx="4">
                  <c:v>7100</c:v>
                </c:pt>
                <c:pt idx="5">
                  <c:v>9942.6</c:v>
                </c:pt>
                <c:pt idx="6">
                  <c:v>17602.95</c:v>
                </c:pt>
                <c:pt idx="7">
                  <c:v>10120</c:v>
                </c:pt>
                <c:pt idx="8">
                  <c:v>12000</c:v>
                </c:pt>
                <c:pt idx="9">
                  <c:v>9902</c:v>
                </c:pt>
                <c:pt idx="10">
                  <c:v>7900</c:v>
                </c:pt>
                <c:pt idx="11">
                  <c:v>10606.4</c:v>
                </c:pt>
                <c:pt idx="12">
                  <c:v>19970</c:v>
                </c:pt>
                <c:pt idx="13">
                  <c:v>15180</c:v>
                </c:pt>
                <c:pt idx="14">
                  <c:v>14000</c:v>
                </c:pt>
                <c:pt idx="15">
                  <c:v>12513</c:v>
                </c:pt>
                <c:pt idx="16">
                  <c:v>10200</c:v>
                </c:pt>
                <c:pt idx="17">
                  <c:v>11755.2</c:v>
                </c:pt>
                <c:pt idx="18">
                  <c:v>24162.5</c:v>
                </c:pt>
                <c:pt idx="19">
                  <c:v>20240</c:v>
                </c:pt>
                <c:pt idx="20">
                  <c:v>15150</c:v>
                </c:pt>
                <c:pt idx="21">
                  <c:v>15920</c:v>
                </c:pt>
                <c:pt idx="22">
                  <c:v>13600</c:v>
                </c:pt>
                <c:pt idx="23">
                  <c:v>13864</c:v>
                </c:pt>
                <c:pt idx="24">
                  <c:v>31522.05</c:v>
                </c:pt>
                <c:pt idx="25">
                  <c:v>25300</c:v>
                </c:pt>
                <c:pt idx="26">
                  <c:v>19000</c:v>
                </c:pt>
                <c:pt idx="27">
                  <c:v>16596</c:v>
                </c:pt>
                <c:pt idx="28">
                  <c:v>17610</c:v>
                </c:pt>
                <c:pt idx="29">
                  <c:v>21548</c:v>
                </c:pt>
              </c:numCache>
            </c:numRef>
          </c:yVal>
        </c:ser>
        <c:axId val="53567872"/>
        <c:axId val="53569792"/>
      </c:scatterChart>
      <c:valAx>
        <c:axId val="53567872"/>
        <c:scaling>
          <c:orientation val="minMax"/>
        </c:scaling>
        <c:axPos val="b"/>
        <c:title>
          <c:tx>
            <c:rich>
              <a:bodyPr/>
              <a:lstStyle/>
              <a:p>
                <a:pPr>
                  <a:defRPr/>
                </a:pPr>
                <a:r>
                  <a:rPr lang="en-US" dirty="0" smtClean="0"/>
                  <a:t>Miles from slurry pit</a:t>
                </a:r>
                <a:endParaRPr lang="en-US" dirty="0"/>
              </a:p>
            </c:rich>
          </c:tx>
          <c:layout/>
        </c:title>
        <c:numFmt formatCode="General" sourceLinked="1"/>
        <c:majorTickMark val="none"/>
        <c:tickLblPos val="nextTo"/>
        <c:txPr>
          <a:bodyPr/>
          <a:lstStyle/>
          <a:p>
            <a:pPr>
              <a:defRPr sz="1600"/>
            </a:pPr>
            <a:endParaRPr lang="en-US"/>
          </a:p>
        </c:txPr>
        <c:crossAx val="53569792"/>
        <c:crosses val="autoZero"/>
        <c:crossBetween val="midCat"/>
      </c:valAx>
      <c:valAx>
        <c:axId val="53569792"/>
        <c:scaling>
          <c:orientation val="minMax"/>
        </c:scaling>
        <c:axPos val="l"/>
        <c:majorGridlines/>
        <c:numFmt formatCode="_(&quot;$&quot;* #,##0.00_);_(&quot;$&quot;* \(#,##0.00\);_(&quot;$&quot;* &quot;-&quot;??_);_(@_)" sourceLinked="1"/>
        <c:majorTickMark val="none"/>
        <c:tickLblPos val="nextTo"/>
        <c:txPr>
          <a:bodyPr/>
          <a:lstStyle/>
          <a:p>
            <a:pPr>
              <a:defRPr sz="1600"/>
            </a:pPr>
            <a:endParaRPr lang="en-US"/>
          </a:p>
        </c:txPr>
        <c:crossAx val="53567872"/>
        <c:crosses val="autoZero"/>
        <c:crossBetween val="midCat"/>
      </c:valAx>
    </c:plotArea>
    <c:plotVisOnly val="1"/>
  </c:chart>
  <c:spPr>
    <a:solidFill>
      <a:schemeClr val="accent5">
        <a:lumMod val="20000"/>
        <a:lumOff val="80000"/>
      </a:schemeClr>
    </a:solidFill>
  </c:spPr>
  <c:txPr>
    <a:bodyPr/>
    <a:lstStyle/>
    <a:p>
      <a:pPr>
        <a:defRPr sz="2000">
          <a:latin typeface="Arial" pitchFamily="34" charset="0"/>
          <a:cs typeface="Arial" pitchFamily="34" charset="0"/>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611B5-AC69-4F2D-8199-6CE075885508}" type="datetimeFigureOut">
              <a:rPr lang="en-US" smtClean="0"/>
              <a:pPr/>
              <a:t>10/28/2009</a:t>
            </a:fld>
            <a:endParaRPr lang="en-US"/>
          </a:p>
        </p:txBody>
      </p:sp>
      <p:sp>
        <p:nvSpPr>
          <p:cNvPr id="4" name="Slide Image Placeholder 3"/>
          <p:cNvSpPr>
            <a:spLocks noGrp="1" noRot="1" noChangeAspect="1"/>
          </p:cNvSpPr>
          <p:nvPr>
            <p:ph type="sldImg" idx="2"/>
          </p:nvPr>
        </p:nvSpPr>
        <p:spPr>
          <a:xfrm>
            <a:off x="1247775" y="685800"/>
            <a:ext cx="43624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1811DE-BB15-47FF-89EC-185485ECB02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5094465" rtl="0" eaLnBrk="1" latinLnBrk="0" hangingPunct="1">
      <a:defRPr sz="6600" kern="1200">
        <a:solidFill>
          <a:schemeClr val="tx1"/>
        </a:solidFill>
        <a:latin typeface="+mn-lt"/>
        <a:ea typeface="+mn-ea"/>
        <a:cs typeface="+mn-cs"/>
      </a:defRPr>
    </a:lvl1pPr>
    <a:lvl2pPr marL="2547233" algn="l" defTabSz="5094465" rtl="0" eaLnBrk="1" latinLnBrk="0" hangingPunct="1">
      <a:defRPr sz="6600" kern="1200">
        <a:solidFill>
          <a:schemeClr val="tx1"/>
        </a:solidFill>
        <a:latin typeface="+mn-lt"/>
        <a:ea typeface="+mn-ea"/>
        <a:cs typeface="+mn-cs"/>
      </a:defRPr>
    </a:lvl2pPr>
    <a:lvl3pPr marL="5094465" algn="l" defTabSz="5094465" rtl="0" eaLnBrk="1" latinLnBrk="0" hangingPunct="1">
      <a:defRPr sz="6600" kern="1200">
        <a:solidFill>
          <a:schemeClr val="tx1"/>
        </a:solidFill>
        <a:latin typeface="+mn-lt"/>
        <a:ea typeface="+mn-ea"/>
        <a:cs typeface="+mn-cs"/>
      </a:defRPr>
    </a:lvl3pPr>
    <a:lvl4pPr marL="7641698" algn="l" defTabSz="5094465" rtl="0" eaLnBrk="1" latinLnBrk="0" hangingPunct="1">
      <a:defRPr sz="6600" kern="1200">
        <a:solidFill>
          <a:schemeClr val="tx1"/>
        </a:solidFill>
        <a:latin typeface="+mn-lt"/>
        <a:ea typeface="+mn-ea"/>
        <a:cs typeface="+mn-cs"/>
      </a:defRPr>
    </a:lvl4pPr>
    <a:lvl5pPr marL="10188930" algn="l" defTabSz="5094465" rtl="0" eaLnBrk="1" latinLnBrk="0" hangingPunct="1">
      <a:defRPr sz="6600" kern="1200">
        <a:solidFill>
          <a:schemeClr val="tx1"/>
        </a:solidFill>
        <a:latin typeface="+mn-lt"/>
        <a:ea typeface="+mn-ea"/>
        <a:cs typeface="+mn-cs"/>
      </a:defRPr>
    </a:lvl5pPr>
    <a:lvl6pPr marL="12736164" algn="l" defTabSz="5094465" rtl="0" eaLnBrk="1" latinLnBrk="0" hangingPunct="1">
      <a:defRPr sz="6600" kern="1200">
        <a:solidFill>
          <a:schemeClr val="tx1"/>
        </a:solidFill>
        <a:latin typeface="+mn-lt"/>
        <a:ea typeface="+mn-ea"/>
        <a:cs typeface="+mn-cs"/>
      </a:defRPr>
    </a:lvl6pPr>
    <a:lvl7pPr marL="15283396" algn="l" defTabSz="5094465" rtl="0" eaLnBrk="1" latinLnBrk="0" hangingPunct="1">
      <a:defRPr sz="6600" kern="1200">
        <a:solidFill>
          <a:schemeClr val="tx1"/>
        </a:solidFill>
        <a:latin typeface="+mn-lt"/>
        <a:ea typeface="+mn-ea"/>
        <a:cs typeface="+mn-cs"/>
      </a:defRPr>
    </a:lvl7pPr>
    <a:lvl8pPr marL="17830629" algn="l" defTabSz="5094465" rtl="0" eaLnBrk="1" latinLnBrk="0" hangingPunct="1">
      <a:defRPr sz="6600" kern="1200">
        <a:solidFill>
          <a:schemeClr val="tx1"/>
        </a:solidFill>
        <a:latin typeface="+mn-lt"/>
        <a:ea typeface="+mn-ea"/>
        <a:cs typeface="+mn-cs"/>
      </a:defRPr>
    </a:lvl8pPr>
    <a:lvl9pPr marL="20377861" algn="l" defTabSz="5094465" rtl="0" eaLnBrk="1" latinLnBrk="0" hangingPunct="1">
      <a:defRPr sz="6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685800"/>
            <a:ext cx="43624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51811DE-BB15-47FF-89EC-185485ECB0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2498496"/>
            <a:ext cx="43525440" cy="8624147"/>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2799040"/>
            <a:ext cx="35844480" cy="10281920"/>
          </a:xfrm>
        </p:spPr>
        <p:txBody>
          <a:bodyPr/>
          <a:lstStyle>
            <a:lvl1pPr marL="0" indent="0" algn="ctr">
              <a:buNone/>
              <a:defRPr>
                <a:solidFill>
                  <a:schemeClr val="tx1">
                    <a:tint val="75000"/>
                  </a:schemeClr>
                </a:solidFill>
              </a:defRPr>
            </a:lvl1pPr>
            <a:lvl2pPr marL="2547233" indent="0" algn="ctr">
              <a:buNone/>
              <a:defRPr>
                <a:solidFill>
                  <a:schemeClr val="tx1">
                    <a:tint val="75000"/>
                  </a:schemeClr>
                </a:solidFill>
              </a:defRPr>
            </a:lvl2pPr>
            <a:lvl3pPr marL="5094465" indent="0" algn="ctr">
              <a:buNone/>
              <a:defRPr>
                <a:solidFill>
                  <a:schemeClr val="tx1">
                    <a:tint val="75000"/>
                  </a:schemeClr>
                </a:solidFill>
              </a:defRPr>
            </a:lvl3pPr>
            <a:lvl4pPr marL="7641698" indent="0" algn="ctr">
              <a:buNone/>
              <a:defRPr>
                <a:solidFill>
                  <a:schemeClr val="tx1">
                    <a:tint val="75000"/>
                  </a:schemeClr>
                </a:solidFill>
              </a:defRPr>
            </a:lvl4pPr>
            <a:lvl5pPr marL="10188930" indent="0" algn="ctr">
              <a:buNone/>
              <a:defRPr>
                <a:solidFill>
                  <a:schemeClr val="tx1">
                    <a:tint val="75000"/>
                  </a:schemeClr>
                </a:solidFill>
              </a:defRPr>
            </a:lvl5pPr>
            <a:lvl6pPr marL="12736164" indent="0" algn="ctr">
              <a:buNone/>
              <a:defRPr>
                <a:solidFill>
                  <a:schemeClr val="tx1">
                    <a:tint val="75000"/>
                  </a:schemeClr>
                </a:solidFill>
              </a:defRPr>
            </a:lvl6pPr>
            <a:lvl7pPr marL="15283396" indent="0" algn="ctr">
              <a:buNone/>
              <a:defRPr>
                <a:solidFill>
                  <a:schemeClr val="tx1">
                    <a:tint val="75000"/>
                  </a:schemeClr>
                </a:solidFill>
              </a:defRPr>
            </a:lvl7pPr>
            <a:lvl8pPr marL="17830629" indent="0" algn="ctr">
              <a:buNone/>
              <a:defRPr>
                <a:solidFill>
                  <a:schemeClr val="tx1">
                    <a:tint val="75000"/>
                  </a:schemeClr>
                </a:solidFill>
              </a:defRPr>
            </a:lvl8pPr>
            <a:lvl9pPr marL="2037786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611213"/>
            <a:ext cx="11521440" cy="3432894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611213"/>
            <a:ext cx="33710880" cy="343289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5853816"/>
            <a:ext cx="43525440" cy="7990840"/>
          </a:xfrm>
        </p:spPr>
        <p:txBody>
          <a:bodyPr anchor="t"/>
          <a:lstStyle>
            <a:lvl1pPr algn="l">
              <a:defRPr sz="223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7052719"/>
            <a:ext cx="43525440" cy="8801098"/>
          </a:xfrm>
        </p:spPr>
        <p:txBody>
          <a:bodyPr anchor="b"/>
          <a:lstStyle>
            <a:lvl1pPr marL="0" indent="0">
              <a:buNone/>
              <a:defRPr sz="11100">
                <a:solidFill>
                  <a:schemeClr val="tx1">
                    <a:tint val="75000"/>
                  </a:schemeClr>
                </a:solidFill>
              </a:defRPr>
            </a:lvl1pPr>
            <a:lvl2pPr marL="2547233" indent="0">
              <a:buNone/>
              <a:defRPr sz="10000">
                <a:solidFill>
                  <a:schemeClr val="tx1">
                    <a:tint val="75000"/>
                  </a:schemeClr>
                </a:solidFill>
              </a:defRPr>
            </a:lvl2pPr>
            <a:lvl3pPr marL="5094465" indent="0">
              <a:buNone/>
              <a:defRPr sz="8900">
                <a:solidFill>
                  <a:schemeClr val="tx1">
                    <a:tint val="75000"/>
                  </a:schemeClr>
                </a:solidFill>
              </a:defRPr>
            </a:lvl3pPr>
            <a:lvl4pPr marL="7641698" indent="0">
              <a:buNone/>
              <a:defRPr sz="7800">
                <a:solidFill>
                  <a:schemeClr val="tx1">
                    <a:tint val="75000"/>
                  </a:schemeClr>
                </a:solidFill>
              </a:defRPr>
            </a:lvl4pPr>
            <a:lvl5pPr marL="10188930" indent="0">
              <a:buNone/>
              <a:defRPr sz="7800">
                <a:solidFill>
                  <a:schemeClr val="tx1">
                    <a:tint val="75000"/>
                  </a:schemeClr>
                </a:solidFill>
              </a:defRPr>
            </a:lvl5pPr>
            <a:lvl6pPr marL="12736164" indent="0">
              <a:buNone/>
              <a:defRPr sz="7800">
                <a:solidFill>
                  <a:schemeClr val="tx1">
                    <a:tint val="75000"/>
                  </a:schemeClr>
                </a:solidFill>
              </a:defRPr>
            </a:lvl6pPr>
            <a:lvl7pPr marL="15283396" indent="0">
              <a:buNone/>
              <a:defRPr sz="7800">
                <a:solidFill>
                  <a:schemeClr val="tx1">
                    <a:tint val="75000"/>
                  </a:schemeClr>
                </a:solidFill>
              </a:defRPr>
            </a:lvl7pPr>
            <a:lvl8pPr marL="17830629" indent="0">
              <a:buNone/>
              <a:defRPr sz="7800">
                <a:solidFill>
                  <a:schemeClr val="tx1">
                    <a:tint val="75000"/>
                  </a:schemeClr>
                </a:solidFill>
              </a:defRPr>
            </a:lvl8pPr>
            <a:lvl9pPr marL="20377861" indent="0">
              <a:buNone/>
              <a:defRPr sz="7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9387844"/>
            <a:ext cx="22616160" cy="26552316"/>
          </a:xfrm>
        </p:spPr>
        <p:txBody>
          <a:bodyPr/>
          <a:lstStyle>
            <a:lvl1pPr>
              <a:defRPr sz="15600"/>
            </a:lvl1pPr>
            <a:lvl2pPr>
              <a:defRPr sz="13400"/>
            </a:lvl2pPr>
            <a:lvl3pPr>
              <a:defRPr sz="11100"/>
            </a:lvl3pPr>
            <a:lvl4pPr>
              <a:defRPr sz="10000"/>
            </a:lvl4pPr>
            <a:lvl5pPr>
              <a:defRPr sz="10000"/>
            </a:lvl5pPr>
            <a:lvl6pPr>
              <a:defRPr sz="10000"/>
            </a:lvl6pPr>
            <a:lvl7pPr>
              <a:defRPr sz="10000"/>
            </a:lvl7pPr>
            <a:lvl8pPr>
              <a:defRPr sz="10000"/>
            </a:lvl8pPr>
            <a:lvl9pPr>
              <a:defRPr sz="10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9387844"/>
            <a:ext cx="22616160" cy="26552316"/>
          </a:xfrm>
        </p:spPr>
        <p:txBody>
          <a:bodyPr/>
          <a:lstStyle>
            <a:lvl1pPr>
              <a:defRPr sz="15600"/>
            </a:lvl1pPr>
            <a:lvl2pPr>
              <a:defRPr sz="13400"/>
            </a:lvl2pPr>
            <a:lvl3pPr>
              <a:defRPr sz="11100"/>
            </a:lvl3pPr>
            <a:lvl4pPr>
              <a:defRPr sz="10000"/>
            </a:lvl4pPr>
            <a:lvl5pPr>
              <a:defRPr sz="10000"/>
            </a:lvl5pPr>
            <a:lvl6pPr>
              <a:defRPr sz="10000"/>
            </a:lvl6pPr>
            <a:lvl7pPr>
              <a:defRPr sz="10000"/>
            </a:lvl7pPr>
            <a:lvl8pPr>
              <a:defRPr sz="10000"/>
            </a:lvl8pPr>
            <a:lvl9pPr>
              <a:defRPr sz="10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9005996"/>
            <a:ext cx="22625054" cy="3753271"/>
          </a:xfrm>
        </p:spPr>
        <p:txBody>
          <a:bodyPr anchor="b"/>
          <a:lstStyle>
            <a:lvl1pPr marL="0" indent="0">
              <a:buNone/>
              <a:defRPr sz="13400" b="1"/>
            </a:lvl1pPr>
            <a:lvl2pPr marL="2547233" indent="0">
              <a:buNone/>
              <a:defRPr sz="11100" b="1"/>
            </a:lvl2pPr>
            <a:lvl3pPr marL="5094465" indent="0">
              <a:buNone/>
              <a:defRPr sz="10000" b="1"/>
            </a:lvl3pPr>
            <a:lvl4pPr marL="7641698" indent="0">
              <a:buNone/>
              <a:defRPr sz="8900" b="1"/>
            </a:lvl4pPr>
            <a:lvl5pPr marL="10188930" indent="0">
              <a:buNone/>
              <a:defRPr sz="8900" b="1"/>
            </a:lvl5pPr>
            <a:lvl6pPr marL="12736164" indent="0">
              <a:buNone/>
              <a:defRPr sz="8900" b="1"/>
            </a:lvl6pPr>
            <a:lvl7pPr marL="15283396" indent="0">
              <a:buNone/>
              <a:defRPr sz="8900" b="1"/>
            </a:lvl7pPr>
            <a:lvl8pPr marL="17830629" indent="0">
              <a:buNone/>
              <a:defRPr sz="8900" b="1"/>
            </a:lvl8pPr>
            <a:lvl9pPr marL="20377861" indent="0">
              <a:buNone/>
              <a:defRPr sz="8900" b="1"/>
            </a:lvl9pPr>
          </a:lstStyle>
          <a:p>
            <a:pPr lvl="0"/>
            <a:r>
              <a:rPr lang="en-US" smtClean="0"/>
              <a:t>Click to edit Master text styles</a:t>
            </a:r>
          </a:p>
        </p:txBody>
      </p:sp>
      <p:sp>
        <p:nvSpPr>
          <p:cNvPr id="4" name="Content Placeholder 3"/>
          <p:cNvSpPr>
            <a:spLocks noGrp="1"/>
          </p:cNvSpPr>
          <p:nvPr>
            <p:ph sz="half" idx="2"/>
          </p:nvPr>
        </p:nvSpPr>
        <p:spPr>
          <a:xfrm>
            <a:off x="2560320" y="12759267"/>
            <a:ext cx="22625054" cy="23180889"/>
          </a:xfrm>
        </p:spPr>
        <p:txBody>
          <a:bodyPr/>
          <a:lstStyle>
            <a:lvl1pPr>
              <a:defRPr sz="13400"/>
            </a:lvl1pPr>
            <a:lvl2pPr>
              <a:defRPr sz="11100"/>
            </a:lvl2pPr>
            <a:lvl3pPr>
              <a:defRPr sz="10000"/>
            </a:lvl3pPr>
            <a:lvl4pPr>
              <a:defRPr sz="8900"/>
            </a:lvl4pPr>
            <a:lvl5pPr>
              <a:defRPr sz="8900"/>
            </a:lvl5pPr>
            <a:lvl6pPr>
              <a:defRPr sz="8900"/>
            </a:lvl6pPr>
            <a:lvl7pPr>
              <a:defRPr sz="8900"/>
            </a:lvl7pPr>
            <a:lvl8pPr>
              <a:defRPr sz="8900"/>
            </a:lvl8pPr>
            <a:lvl9pPr>
              <a:defRPr sz="8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5" y="9005996"/>
            <a:ext cx="22633941" cy="3753271"/>
          </a:xfrm>
        </p:spPr>
        <p:txBody>
          <a:bodyPr anchor="b"/>
          <a:lstStyle>
            <a:lvl1pPr marL="0" indent="0">
              <a:buNone/>
              <a:defRPr sz="13400" b="1"/>
            </a:lvl1pPr>
            <a:lvl2pPr marL="2547233" indent="0">
              <a:buNone/>
              <a:defRPr sz="11100" b="1"/>
            </a:lvl2pPr>
            <a:lvl3pPr marL="5094465" indent="0">
              <a:buNone/>
              <a:defRPr sz="10000" b="1"/>
            </a:lvl3pPr>
            <a:lvl4pPr marL="7641698" indent="0">
              <a:buNone/>
              <a:defRPr sz="8900" b="1"/>
            </a:lvl4pPr>
            <a:lvl5pPr marL="10188930" indent="0">
              <a:buNone/>
              <a:defRPr sz="8900" b="1"/>
            </a:lvl5pPr>
            <a:lvl6pPr marL="12736164" indent="0">
              <a:buNone/>
              <a:defRPr sz="8900" b="1"/>
            </a:lvl6pPr>
            <a:lvl7pPr marL="15283396" indent="0">
              <a:buNone/>
              <a:defRPr sz="8900" b="1"/>
            </a:lvl7pPr>
            <a:lvl8pPr marL="17830629" indent="0">
              <a:buNone/>
              <a:defRPr sz="8900" b="1"/>
            </a:lvl8pPr>
            <a:lvl9pPr marL="20377861" indent="0">
              <a:buNone/>
              <a:defRPr sz="8900" b="1"/>
            </a:lvl9pPr>
          </a:lstStyle>
          <a:p>
            <a:pPr lvl="0"/>
            <a:r>
              <a:rPr lang="en-US" smtClean="0"/>
              <a:t>Click to edit Master text styles</a:t>
            </a:r>
          </a:p>
        </p:txBody>
      </p:sp>
      <p:sp>
        <p:nvSpPr>
          <p:cNvPr id="6" name="Content Placeholder 5"/>
          <p:cNvSpPr>
            <a:spLocks noGrp="1"/>
          </p:cNvSpPr>
          <p:nvPr>
            <p:ph sz="quarter" idx="4"/>
          </p:nvPr>
        </p:nvSpPr>
        <p:spPr>
          <a:xfrm>
            <a:off x="26012145" y="12759267"/>
            <a:ext cx="22633941" cy="23180889"/>
          </a:xfrm>
        </p:spPr>
        <p:txBody>
          <a:bodyPr/>
          <a:lstStyle>
            <a:lvl1pPr>
              <a:defRPr sz="13400"/>
            </a:lvl1pPr>
            <a:lvl2pPr>
              <a:defRPr sz="11100"/>
            </a:lvl2pPr>
            <a:lvl3pPr>
              <a:defRPr sz="10000"/>
            </a:lvl3pPr>
            <a:lvl4pPr>
              <a:defRPr sz="8900"/>
            </a:lvl4pPr>
            <a:lvl5pPr>
              <a:defRPr sz="8900"/>
            </a:lvl5pPr>
            <a:lvl6pPr>
              <a:defRPr sz="8900"/>
            </a:lvl6pPr>
            <a:lvl7pPr>
              <a:defRPr sz="8900"/>
            </a:lvl7pPr>
            <a:lvl8pPr>
              <a:defRPr sz="8900"/>
            </a:lvl8pPr>
            <a:lvl9pPr>
              <a:defRPr sz="8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601893"/>
            <a:ext cx="16846553" cy="6817360"/>
          </a:xfrm>
        </p:spPr>
        <p:txBody>
          <a:bodyPr anchor="b"/>
          <a:lstStyle>
            <a:lvl1pPr algn="l">
              <a:defRPr sz="11100" b="1"/>
            </a:lvl1pPr>
          </a:lstStyle>
          <a:p>
            <a:r>
              <a:rPr lang="en-US" smtClean="0"/>
              <a:t>Click to edit Master title style</a:t>
            </a:r>
            <a:endParaRPr lang="en-US"/>
          </a:p>
        </p:txBody>
      </p:sp>
      <p:sp>
        <p:nvSpPr>
          <p:cNvPr id="3" name="Content Placeholder 2"/>
          <p:cNvSpPr>
            <a:spLocks noGrp="1"/>
          </p:cNvSpPr>
          <p:nvPr>
            <p:ph idx="1"/>
          </p:nvPr>
        </p:nvSpPr>
        <p:spPr>
          <a:xfrm>
            <a:off x="20020281" y="1601897"/>
            <a:ext cx="28625800" cy="34338262"/>
          </a:xfrm>
        </p:spPr>
        <p:txBody>
          <a:bodyPr/>
          <a:lstStyle>
            <a:lvl1pPr>
              <a:defRPr sz="17900"/>
            </a:lvl1pPr>
            <a:lvl2pPr>
              <a:defRPr sz="15600"/>
            </a:lvl2pPr>
            <a:lvl3pPr>
              <a:defRPr sz="13400"/>
            </a:lvl3pPr>
            <a:lvl4pPr>
              <a:defRPr sz="11100"/>
            </a:lvl4pPr>
            <a:lvl5pPr>
              <a:defRPr sz="11100"/>
            </a:lvl5pPr>
            <a:lvl6pPr>
              <a:defRPr sz="11100"/>
            </a:lvl6pPr>
            <a:lvl7pPr>
              <a:defRPr sz="11100"/>
            </a:lvl7pPr>
            <a:lvl8pPr>
              <a:defRPr sz="11100"/>
            </a:lvl8pPr>
            <a:lvl9pPr>
              <a:defRPr sz="1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419257"/>
            <a:ext cx="16846553" cy="27520902"/>
          </a:xfrm>
        </p:spPr>
        <p:txBody>
          <a:bodyPr/>
          <a:lstStyle>
            <a:lvl1pPr marL="0" indent="0">
              <a:buNone/>
              <a:defRPr sz="7800"/>
            </a:lvl1pPr>
            <a:lvl2pPr marL="2547233" indent="0">
              <a:buNone/>
              <a:defRPr sz="6600"/>
            </a:lvl2pPr>
            <a:lvl3pPr marL="5094465" indent="0">
              <a:buNone/>
              <a:defRPr sz="5600"/>
            </a:lvl3pPr>
            <a:lvl4pPr marL="7641698" indent="0">
              <a:buNone/>
              <a:defRPr sz="5000"/>
            </a:lvl4pPr>
            <a:lvl5pPr marL="10188930" indent="0">
              <a:buNone/>
              <a:defRPr sz="5000"/>
            </a:lvl5pPr>
            <a:lvl6pPr marL="12736164" indent="0">
              <a:buNone/>
              <a:defRPr sz="5000"/>
            </a:lvl6pPr>
            <a:lvl7pPr marL="15283396" indent="0">
              <a:buNone/>
              <a:defRPr sz="5000"/>
            </a:lvl7pPr>
            <a:lvl8pPr marL="17830629" indent="0">
              <a:buNone/>
              <a:defRPr sz="5000"/>
            </a:lvl8pPr>
            <a:lvl9pPr marL="20377861"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4" y="28163520"/>
            <a:ext cx="30723840" cy="3324862"/>
          </a:xfrm>
        </p:spPr>
        <p:txBody>
          <a:bodyPr anchor="b"/>
          <a:lstStyle>
            <a:lvl1pPr algn="l">
              <a:defRPr sz="11100" b="1"/>
            </a:lvl1pPr>
          </a:lstStyle>
          <a:p>
            <a:r>
              <a:rPr lang="en-US" smtClean="0"/>
              <a:t>Click to edit Master title style</a:t>
            </a:r>
            <a:endParaRPr lang="en-US"/>
          </a:p>
        </p:txBody>
      </p:sp>
      <p:sp>
        <p:nvSpPr>
          <p:cNvPr id="3" name="Picture Placeholder 2"/>
          <p:cNvSpPr>
            <a:spLocks noGrp="1"/>
          </p:cNvSpPr>
          <p:nvPr>
            <p:ph type="pic" idx="1"/>
          </p:nvPr>
        </p:nvSpPr>
        <p:spPr>
          <a:xfrm>
            <a:off x="10036814" y="3594947"/>
            <a:ext cx="30723840" cy="24140160"/>
          </a:xfrm>
        </p:spPr>
        <p:txBody>
          <a:bodyPr/>
          <a:lstStyle>
            <a:lvl1pPr marL="0" indent="0">
              <a:buNone/>
              <a:defRPr sz="17900"/>
            </a:lvl1pPr>
            <a:lvl2pPr marL="2547233" indent="0">
              <a:buNone/>
              <a:defRPr sz="15600"/>
            </a:lvl2pPr>
            <a:lvl3pPr marL="5094465" indent="0">
              <a:buNone/>
              <a:defRPr sz="13400"/>
            </a:lvl3pPr>
            <a:lvl4pPr marL="7641698" indent="0">
              <a:buNone/>
              <a:defRPr sz="11100"/>
            </a:lvl4pPr>
            <a:lvl5pPr marL="10188930" indent="0">
              <a:buNone/>
              <a:defRPr sz="11100"/>
            </a:lvl5pPr>
            <a:lvl6pPr marL="12736164" indent="0">
              <a:buNone/>
              <a:defRPr sz="11100"/>
            </a:lvl6pPr>
            <a:lvl7pPr marL="15283396" indent="0">
              <a:buNone/>
              <a:defRPr sz="11100"/>
            </a:lvl7pPr>
            <a:lvl8pPr marL="17830629" indent="0">
              <a:buNone/>
              <a:defRPr sz="11100"/>
            </a:lvl8pPr>
            <a:lvl9pPr marL="20377861" indent="0">
              <a:buNone/>
              <a:defRPr sz="11100"/>
            </a:lvl9pPr>
          </a:lstStyle>
          <a:p>
            <a:endParaRPr lang="en-US"/>
          </a:p>
        </p:txBody>
      </p:sp>
      <p:sp>
        <p:nvSpPr>
          <p:cNvPr id="4" name="Text Placeholder 3"/>
          <p:cNvSpPr>
            <a:spLocks noGrp="1"/>
          </p:cNvSpPr>
          <p:nvPr>
            <p:ph type="body" sz="half" idx="2"/>
          </p:nvPr>
        </p:nvSpPr>
        <p:spPr>
          <a:xfrm>
            <a:off x="10036814" y="31488382"/>
            <a:ext cx="30723840" cy="4721858"/>
          </a:xfrm>
        </p:spPr>
        <p:txBody>
          <a:bodyPr/>
          <a:lstStyle>
            <a:lvl1pPr marL="0" indent="0">
              <a:buNone/>
              <a:defRPr sz="7800"/>
            </a:lvl1pPr>
            <a:lvl2pPr marL="2547233" indent="0">
              <a:buNone/>
              <a:defRPr sz="6600"/>
            </a:lvl2pPr>
            <a:lvl3pPr marL="5094465" indent="0">
              <a:buNone/>
              <a:defRPr sz="5600"/>
            </a:lvl3pPr>
            <a:lvl4pPr marL="7641698" indent="0">
              <a:buNone/>
              <a:defRPr sz="5000"/>
            </a:lvl4pPr>
            <a:lvl5pPr marL="10188930" indent="0">
              <a:buNone/>
              <a:defRPr sz="5000"/>
            </a:lvl5pPr>
            <a:lvl6pPr marL="12736164" indent="0">
              <a:buNone/>
              <a:defRPr sz="5000"/>
            </a:lvl6pPr>
            <a:lvl7pPr marL="15283396" indent="0">
              <a:buNone/>
              <a:defRPr sz="5000"/>
            </a:lvl7pPr>
            <a:lvl8pPr marL="17830629" indent="0">
              <a:buNone/>
              <a:defRPr sz="5000"/>
            </a:lvl8pPr>
            <a:lvl9pPr marL="20377861" indent="0">
              <a:buNone/>
              <a:defRPr sz="5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F71BCC-B2BE-40C6-BDBE-BB7D729595CD}" type="datetimeFigureOut">
              <a:rPr lang="en-US" smtClean="0"/>
              <a:pPr/>
              <a:t>10/28/2009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894BE-502D-4410-A7ED-84CA41DBF6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611209"/>
            <a:ext cx="46085760" cy="6705600"/>
          </a:xfrm>
          <a:prstGeom prst="rect">
            <a:avLst/>
          </a:prstGeom>
        </p:spPr>
        <p:txBody>
          <a:bodyPr vert="horz" lIns="509446" tIns="254724" rIns="509446" bIns="25472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9387844"/>
            <a:ext cx="46085760" cy="26552316"/>
          </a:xfrm>
          <a:prstGeom prst="rect">
            <a:avLst/>
          </a:prstGeom>
        </p:spPr>
        <p:txBody>
          <a:bodyPr vert="horz" lIns="509446" tIns="254724" rIns="509446" bIns="2547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7290589"/>
            <a:ext cx="11948160" cy="2142067"/>
          </a:xfrm>
          <a:prstGeom prst="rect">
            <a:avLst/>
          </a:prstGeom>
        </p:spPr>
        <p:txBody>
          <a:bodyPr vert="horz" lIns="509446" tIns="254724" rIns="509446" bIns="254724" rtlCol="0" anchor="ctr"/>
          <a:lstStyle>
            <a:lvl1pPr algn="l">
              <a:defRPr sz="6600">
                <a:solidFill>
                  <a:schemeClr val="tx1">
                    <a:tint val="75000"/>
                  </a:schemeClr>
                </a:solidFill>
              </a:defRPr>
            </a:lvl1pPr>
          </a:lstStyle>
          <a:p>
            <a:fld id="{55F71BCC-B2BE-40C6-BDBE-BB7D729595CD}" type="datetimeFigureOut">
              <a:rPr lang="en-US" smtClean="0"/>
              <a:pPr/>
              <a:t>10/28/2009</a:t>
            </a:fld>
            <a:endParaRPr lang="en-US"/>
          </a:p>
        </p:txBody>
      </p:sp>
      <p:sp>
        <p:nvSpPr>
          <p:cNvPr id="5" name="Footer Placeholder 4"/>
          <p:cNvSpPr>
            <a:spLocks noGrp="1"/>
          </p:cNvSpPr>
          <p:nvPr>
            <p:ph type="ftr" sz="quarter" idx="3"/>
          </p:nvPr>
        </p:nvSpPr>
        <p:spPr>
          <a:xfrm>
            <a:off x="17495520" y="37290589"/>
            <a:ext cx="16215360" cy="2142067"/>
          </a:xfrm>
          <a:prstGeom prst="rect">
            <a:avLst/>
          </a:prstGeom>
        </p:spPr>
        <p:txBody>
          <a:bodyPr vert="horz" lIns="509446" tIns="254724" rIns="509446" bIns="254724"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7290589"/>
            <a:ext cx="11948160" cy="2142067"/>
          </a:xfrm>
          <a:prstGeom prst="rect">
            <a:avLst/>
          </a:prstGeom>
        </p:spPr>
        <p:txBody>
          <a:bodyPr vert="horz" lIns="509446" tIns="254724" rIns="509446" bIns="254724" rtlCol="0" anchor="ctr"/>
          <a:lstStyle>
            <a:lvl1pPr algn="r">
              <a:defRPr sz="6600">
                <a:solidFill>
                  <a:schemeClr val="tx1">
                    <a:tint val="75000"/>
                  </a:schemeClr>
                </a:solidFill>
              </a:defRPr>
            </a:lvl1pPr>
          </a:lstStyle>
          <a:p>
            <a:fld id="{458894BE-502D-4410-A7ED-84CA41DBF6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94465" rtl="0" eaLnBrk="1" latinLnBrk="0" hangingPunct="1">
        <a:spcBef>
          <a:spcPct val="0"/>
        </a:spcBef>
        <a:buNone/>
        <a:defRPr sz="24500" kern="1200">
          <a:solidFill>
            <a:schemeClr val="tx1"/>
          </a:solidFill>
          <a:latin typeface="+mj-lt"/>
          <a:ea typeface="+mj-ea"/>
          <a:cs typeface="+mj-cs"/>
        </a:defRPr>
      </a:lvl1pPr>
    </p:titleStyle>
    <p:bodyStyle>
      <a:lvl1pPr marL="1910425" indent="-1910425" algn="l" defTabSz="5094465" rtl="0" eaLnBrk="1" latinLnBrk="0" hangingPunct="1">
        <a:spcBef>
          <a:spcPct val="20000"/>
        </a:spcBef>
        <a:buFont typeface="Arial" pitchFamily="34" charset="0"/>
        <a:buChar char="•"/>
        <a:defRPr sz="17900" kern="1200">
          <a:solidFill>
            <a:schemeClr val="tx1"/>
          </a:solidFill>
          <a:latin typeface="+mn-lt"/>
          <a:ea typeface="+mn-ea"/>
          <a:cs typeface="+mn-cs"/>
        </a:defRPr>
      </a:lvl1pPr>
      <a:lvl2pPr marL="4139253" indent="-1592020" algn="l" defTabSz="5094465" rtl="0" eaLnBrk="1" latinLnBrk="0" hangingPunct="1">
        <a:spcBef>
          <a:spcPct val="20000"/>
        </a:spcBef>
        <a:buFont typeface="Arial" pitchFamily="34" charset="0"/>
        <a:buChar char="–"/>
        <a:defRPr sz="15600" kern="1200">
          <a:solidFill>
            <a:schemeClr val="tx1"/>
          </a:solidFill>
          <a:latin typeface="+mn-lt"/>
          <a:ea typeface="+mn-ea"/>
          <a:cs typeface="+mn-cs"/>
        </a:defRPr>
      </a:lvl2pPr>
      <a:lvl3pPr marL="6368081" indent="-1273616" algn="l" defTabSz="5094465"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915314"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4pPr>
      <a:lvl5pPr marL="11462548"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5pPr>
      <a:lvl6pPr marL="14009780"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6pPr>
      <a:lvl7pPr marL="16557013"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7pPr>
      <a:lvl8pPr marL="19104245"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8pPr>
      <a:lvl9pPr marL="21651478" indent="-1273616" algn="l" defTabSz="5094465" rtl="0" eaLnBrk="1" latinLnBrk="0" hangingPunct="1">
        <a:spcBef>
          <a:spcPct val="20000"/>
        </a:spcBef>
        <a:buFont typeface="Arial" pitchFamily="34" charset="0"/>
        <a:buChar char="•"/>
        <a:defRPr sz="11100" kern="1200">
          <a:solidFill>
            <a:schemeClr val="tx1"/>
          </a:solidFill>
          <a:latin typeface="+mn-lt"/>
          <a:ea typeface="+mn-ea"/>
          <a:cs typeface="+mn-cs"/>
        </a:defRPr>
      </a:lvl9pPr>
    </p:bodyStyle>
    <p:otherStyle>
      <a:defPPr>
        <a:defRPr lang="en-US"/>
      </a:defPPr>
      <a:lvl1pPr marL="0" algn="l" defTabSz="5094465" rtl="0" eaLnBrk="1" latinLnBrk="0" hangingPunct="1">
        <a:defRPr sz="10000" kern="1200">
          <a:solidFill>
            <a:schemeClr val="tx1"/>
          </a:solidFill>
          <a:latin typeface="+mn-lt"/>
          <a:ea typeface="+mn-ea"/>
          <a:cs typeface="+mn-cs"/>
        </a:defRPr>
      </a:lvl1pPr>
      <a:lvl2pPr marL="2547233" algn="l" defTabSz="5094465" rtl="0" eaLnBrk="1" latinLnBrk="0" hangingPunct="1">
        <a:defRPr sz="10000" kern="1200">
          <a:solidFill>
            <a:schemeClr val="tx1"/>
          </a:solidFill>
          <a:latin typeface="+mn-lt"/>
          <a:ea typeface="+mn-ea"/>
          <a:cs typeface="+mn-cs"/>
        </a:defRPr>
      </a:lvl2pPr>
      <a:lvl3pPr marL="5094465" algn="l" defTabSz="5094465" rtl="0" eaLnBrk="1" latinLnBrk="0" hangingPunct="1">
        <a:defRPr sz="10000" kern="1200">
          <a:solidFill>
            <a:schemeClr val="tx1"/>
          </a:solidFill>
          <a:latin typeface="+mn-lt"/>
          <a:ea typeface="+mn-ea"/>
          <a:cs typeface="+mn-cs"/>
        </a:defRPr>
      </a:lvl3pPr>
      <a:lvl4pPr marL="7641698" algn="l" defTabSz="5094465" rtl="0" eaLnBrk="1" latinLnBrk="0" hangingPunct="1">
        <a:defRPr sz="10000" kern="1200">
          <a:solidFill>
            <a:schemeClr val="tx1"/>
          </a:solidFill>
          <a:latin typeface="+mn-lt"/>
          <a:ea typeface="+mn-ea"/>
          <a:cs typeface="+mn-cs"/>
        </a:defRPr>
      </a:lvl4pPr>
      <a:lvl5pPr marL="10188930" algn="l" defTabSz="5094465" rtl="0" eaLnBrk="1" latinLnBrk="0" hangingPunct="1">
        <a:defRPr sz="10000" kern="1200">
          <a:solidFill>
            <a:schemeClr val="tx1"/>
          </a:solidFill>
          <a:latin typeface="+mn-lt"/>
          <a:ea typeface="+mn-ea"/>
          <a:cs typeface="+mn-cs"/>
        </a:defRPr>
      </a:lvl5pPr>
      <a:lvl6pPr marL="12736164" algn="l" defTabSz="5094465" rtl="0" eaLnBrk="1" latinLnBrk="0" hangingPunct="1">
        <a:defRPr sz="10000" kern="1200">
          <a:solidFill>
            <a:schemeClr val="tx1"/>
          </a:solidFill>
          <a:latin typeface="+mn-lt"/>
          <a:ea typeface="+mn-ea"/>
          <a:cs typeface="+mn-cs"/>
        </a:defRPr>
      </a:lvl6pPr>
      <a:lvl7pPr marL="15283396" algn="l" defTabSz="5094465" rtl="0" eaLnBrk="1" latinLnBrk="0" hangingPunct="1">
        <a:defRPr sz="10000" kern="1200">
          <a:solidFill>
            <a:schemeClr val="tx1"/>
          </a:solidFill>
          <a:latin typeface="+mn-lt"/>
          <a:ea typeface="+mn-ea"/>
          <a:cs typeface="+mn-cs"/>
        </a:defRPr>
      </a:lvl7pPr>
      <a:lvl8pPr marL="17830629" algn="l" defTabSz="5094465" rtl="0" eaLnBrk="1" latinLnBrk="0" hangingPunct="1">
        <a:defRPr sz="10000" kern="1200">
          <a:solidFill>
            <a:schemeClr val="tx1"/>
          </a:solidFill>
          <a:latin typeface="+mn-lt"/>
          <a:ea typeface="+mn-ea"/>
          <a:cs typeface="+mn-cs"/>
        </a:defRPr>
      </a:lvl8pPr>
      <a:lvl9pPr marL="20377861" algn="l" defTabSz="5094465" rtl="0" eaLnBrk="1" latinLnBrk="0" hangingPunct="1">
        <a:defRPr sz="10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17221200" y="5867401"/>
            <a:ext cx="16274902" cy="17012349"/>
          </a:xfrm>
          <a:prstGeom prst="rect">
            <a:avLst/>
          </a:prstGeom>
          <a:solidFill>
            <a:schemeClr val="bg2">
              <a:lumMod val="90000"/>
            </a:schemeClr>
          </a:solidFill>
        </p:spPr>
        <p:txBody>
          <a:bodyPr wrap="square" lIns="114300" tIns="57150" rIns="114300" bIns="57150" rtlCol="0">
            <a:spAutoFit/>
          </a:bodyPr>
          <a:lstStyle/>
          <a:p>
            <a:pPr algn="just"/>
            <a:r>
              <a:rPr lang="en-US" sz="5000" dirty="0" smtClean="0">
                <a:cs typeface="Arial" pitchFamily="34" charset="0"/>
              </a:rPr>
              <a:t>Nutrient content of dairy slurry</a:t>
            </a:r>
          </a:p>
          <a:p>
            <a:pPr algn="just"/>
            <a:endParaRPr lang="en-US" sz="5000" dirty="0" smtClean="0">
              <a:cs typeface="Arial" pitchFamily="34" charset="0"/>
            </a:endParaRPr>
          </a:p>
          <a:p>
            <a:pPr algn="just"/>
            <a:r>
              <a:rPr lang="en-US" sz="3400" dirty="0" smtClean="0">
                <a:cs typeface="Arial" pitchFamily="34" charset="0"/>
              </a:rPr>
              <a:t>Slurry nutrient variability and nutrient prices</a:t>
            </a:r>
          </a:p>
          <a:p>
            <a:pPr algn="just"/>
            <a:endParaRPr lang="en-US" sz="3400" dirty="0" smtClean="0">
              <a:cs typeface="Arial" pitchFamily="34" charset="0"/>
            </a:endParaRPr>
          </a:p>
          <a:p>
            <a:pPr marL="363141" indent="635000">
              <a:buFontTx/>
              <a:buChar char="•"/>
            </a:pPr>
            <a:r>
              <a:rPr lang="en-US" sz="3400" dirty="0" smtClean="0"/>
              <a:t>Slurry data from UW soils </a:t>
            </a:r>
            <a:r>
              <a:rPr lang="en-US" sz="3400" dirty="0" smtClean="0"/>
              <a:t>lab (Marshfield</a:t>
            </a:r>
            <a:r>
              <a:rPr lang="en-US" sz="3400" dirty="0" smtClean="0"/>
              <a:t>, </a:t>
            </a:r>
            <a:r>
              <a:rPr lang="en-US" sz="3400" dirty="0" smtClean="0"/>
              <a:t>WI)</a:t>
            </a:r>
            <a:endParaRPr lang="en-US" sz="3400" dirty="0" smtClean="0"/>
          </a:p>
          <a:p>
            <a:pPr marL="363141" indent="635000">
              <a:buFontTx/>
              <a:buChar char="•"/>
            </a:pPr>
            <a:r>
              <a:rPr lang="en-US" sz="3400" dirty="0" smtClean="0"/>
              <a:t>First year available</a:t>
            </a:r>
          </a:p>
          <a:p>
            <a:pPr marL="363141" indent="635000">
              <a:buFontTx/>
              <a:buChar char="•"/>
            </a:pPr>
            <a:r>
              <a:rPr lang="en-US" sz="3400" dirty="0" smtClean="0"/>
              <a:t>715 statewide samples collected between 2002 and 2005 </a:t>
            </a:r>
          </a:p>
          <a:p>
            <a:pPr marL="363141" indent="635000">
              <a:buFontTx/>
              <a:buChar char="•"/>
            </a:pPr>
            <a:r>
              <a:rPr lang="en-US" sz="3400" dirty="0" smtClean="0"/>
              <a:t>WI nutrient prices from USDA National Ag. Statistics Service (2008)</a:t>
            </a:r>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marL="363141" indent="635000">
              <a:buFontTx/>
              <a:buChar char="•"/>
            </a:pPr>
            <a:endParaRPr lang="en-US" sz="3400" dirty="0" smtClean="0"/>
          </a:p>
          <a:p>
            <a:pPr algn="just"/>
            <a:endParaRPr lang="en-US" sz="3400" dirty="0" smtClean="0">
              <a:cs typeface="Arial" pitchFamily="34" charset="0"/>
            </a:endParaRPr>
          </a:p>
          <a:p>
            <a:pPr algn="just"/>
            <a:endParaRPr lang="en-US" sz="3400" dirty="0" smtClean="0">
              <a:cs typeface="Arial" pitchFamily="34" charset="0"/>
            </a:endParaRPr>
          </a:p>
          <a:p>
            <a:pPr algn="just"/>
            <a:r>
              <a:rPr lang="en-US" sz="3400" dirty="0" smtClean="0">
                <a:cs typeface="Arial" pitchFamily="34" charset="0"/>
              </a:rPr>
              <a:t>   </a:t>
            </a:r>
            <a:r>
              <a:rPr lang="en-US" sz="2300" baseline="30000" dirty="0" smtClean="0">
                <a:cs typeface="Arial" pitchFamily="34" charset="0"/>
              </a:rPr>
              <a:t>†</a:t>
            </a:r>
            <a:r>
              <a:rPr lang="en-US" sz="2300" dirty="0" smtClean="0"/>
              <a:t> Value is for manure incorporated within 3 days. </a:t>
            </a:r>
          </a:p>
          <a:p>
            <a:pPr algn="just"/>
            <a:endParaRPr lang="en-US" sz="3400" dirty="0" smtClean="0">
              <a:cs typeface="Arial" pitchFamily="34" charset="0"/>
            </a:endParaRPr>
          </a:p>
          <a:p>
            <a:pPr algn="just"/>
            <a:endParaRPr lang="en-US" sz="3400" dirty="0" smtClean="0">
              <a:cs typeface="Arial" pitchFamily="34" charset="0"/>
            </a:endParaRPr>
          </a:p>
          <a:p>
            <a:pPr algn="just"/>
            <a:r>
              <a:rPr lang="en-US" sz="3400" dirty="0" smtClean="0">
                <a:cs typeface="Arial" pitchFamily="34" charset="0"/>
              </a:rPr>
              <a:t>Manure nutrient mineralization: 1</a:t>
            </a:r>
            <a:r>
              <a:rPr lang="en-US" sz="3400" baseline="30000" dirty="0" smtClean="0">
                <a:cs typeface="Arial" pitchFamily="34" charset="0"/>
              </a:rPr>
              <a:t>st</a:t>
            </a:r>
            <a:r>
              <a:rPr lang="en-US" sz="3400" dirty="0" smtClean="0">
                <a:cs typeface="Arial" pitchFamily="34" charset="0"/>
              </a:rPr>
              <a:t>, 2</a:t>
            </a:r>
            <a:r>
              <a:rPr lang="en-US" sz="3400" baseline="30000" dirty="0" smtClean="0">
                <a:cs typeface="Arial" pitchFamily="34" charset="0"/>
              </a:rPr>
              <a:t>nd</a:t>
            </a:r>
            <a:r>
              <a:rPr lang="en-US" sz="3400" dirty="0" smtClean="0">
                <a:cs typeface="Arial" pitchFamily="34" charset="0"/>
              </a:rPr>
              <a:t>, and 3</a:t>
            </a:r>
            <a:r>
              <a:rPr lang="en-US" sz="3400" baseline="30000" dirty="0" smtClean="0">
                <a:cs typeface="Arial" pitchFamily="34" charset="0"/>
              </a:rPr>
              <a:t>rd</a:t>
            </a:r>
            <a:r>
              <a:rPr lang="en-US" sz="3400" dirty="0" smtClean="0">
                <a:cs typeface="Arial" pitchFamily="34" charset="0"/>
              </a:rPr>
              <a:t>, year nutrient </a:t>
            </a:r>
            <a:r>
              <a:rPr lang="en-US" sz="3400" dirty="0" smtClean="0">
                <a:cs typeface="Arial" pitchFamily="34" charset="0"/>
              </a:rPr>
              <a:t>credits</a:t>
            </a:r>
            <a:r>
              <a:rPr lang="en-US" sz="3400" baseline="30000" dirty="0" smtClean="0">
                <a:cs typeface="Arial" pitchFamily="34" charset="0"/>
              </a:rPr>
              <a:t>†</a:t>
            </a:r>
            <a:endParaRPr lang="en-US" sz="3400" baseline="300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endParaRPr lang="en-US" sz="3400" dirty="0" smtClean="0">
              <a:cs typeface="Arial" pitchFamily="34" charset="0"/>
            </a:endParaRPr>
          </a:p>
          <a:p>
            <a:pPr algn="just"/>
            <a:r>
              <a:rPr lang="en-US" sz="2300" baseline="30000" dirty="0" smtClean="0">
                <a:cs typeface="Arial" pitchFamily="34" charset="0"/>
              </a:rPr>
              <a:t>     †</a:t>
            </a:r>
            <a:r>
              <a:rPr lang="en-US" sz="2300" dirty="0" smtClean="0"/>
              <a:t> </a:t>
            </a:r>
            <a:r>
              <a:rPr lang="en-US" sz="2300" dirty="0" err="1" smtClean="0"/>
              <a:t>Laboski</a:t>
            </a:r>
            <a:r>
              <a:rPr lang="en-US" sz="2300" dirty="0" smtClean="0"/>
              <a:t> et al. 2006</a:t>
            </a:r>
            <a:endParaRPr lang="en-US" sz="2300" dirty="0" smtClean="0"/>
          </a:p>
          <a:p>
            <a:pPr algn="just"/>
            <a:r>
              <a:rPr lang="en-US" sz="2300" baseline="30000" dirty="0" smtClean="0"/>
              <a:t>     ‡ </a:t>
            </a:r>
            <a:r>
              <a:rPr lang="en-US" sz="2300" dirty="0" smtClean="0"/>
              <a:t>Value </a:t>
            </a:r>
            <a:r>
              <a:rPr lang="en-US" sz="2300" dirty="0" smtClean="0"/>
              <a:t>is for manure incorporated within 3 days.</a:t>
            </a:r>
            <a:endParaRPr lang="en-US" sz="2300" dirty="0">
              <a:cs typeface="Arial" pitchFamily="34" charset="0"/>
            </a:endParaRPr>
          </a:p>
        </p:txBody>
      </p:sp>
      <p:sp>
        <p:nvSpPr>
          <p:cNvPr id="4" name="TextBox 3"/>
          <p:cNvSpPr txBox="1"/>
          <p:nvPr/>
        </p:nvSpPr>
        <p:spPr>
          <a:xfrm>
            <a:off x="609601" y="5867403"/>
            <a:ext cx="15951200" cy="5070619"/>
          </a:xfrm>
          <a:prstGeom prst="rect">
            <a:avLst/>
          </a:prstGeom>
          <a:solidFill>
            <a:schemeClr val="accent3">
              <a:lumMod val="20000"/>
              <a:lumOff val="80000"/>
            </a:schemeClr>
          </a:solidFill>
        </p:spPr>
        <p:txBody>
          <a:bodyPr wrap="square" lIns="114300" tIns="57150" rIns="114300" bIns="57150" rtlCol="0">
            <a:spAutoFit/>
          </a:bodyPr>
          <a:lstStyle/>
          <a:p>
            <a:pPr algn="just"/>
            <a:r>
              <a:rPr lang="en-US" sz="5000" dirty="0" smtClean="0">
                <a:cs typeface="Arial" pitchFamily="34" charset="0"/>
              </a:rPr>
              <a:t>Introduction </a:t>
            </a:r>
          </a:p>
          <a:p>
            <a:pPr algn="just"/>
            <a:endParaRPr lang="en-US" sz="3400" dirty="0" smtClean="0">
              <a:cs typeface="Arial" pitchFamily="34" charset="0"/>
            </a:endParaRPr>
          </a:p>
          <a:p>
            <a:pPr algn="just"/>
            <a:r>
              <a:rPr lang="en-US" sz="3300" dirty="0" smtClean="0">
                <a:cs typeface="Arial" pitchFamily="34" charset="0"/>
              </a:rPr>
              <a:t>Growth </a:t>
            </a:r>
            <a:r>
              <a:rPr lang="en-US" sz="3300" dirty="0">
                <a:cs typeface="Arial" pitchFamily="34" charset="0"/>
              </a:rPr>
              <a:t>in herd size </a:t>
            </a:r>
            <a:r>
              <a:rPr lang="en-US" sz="3300" dirty="0" smtClean="0">
                <a:cs typeface="Arial" pitchFamily="34" charset="0"/>
              </a:rPr>
              <a:t>has </a:t>
            </a:r>
            <a:r>
              <a:rPr lang="en-US" sz="3300" dirty="0">
                <a:cs typeface="Arial" pitchFamily="34" charset="0"/>
              </a:rPr>
              <a:t>left many </a:t>
            </a:r>
            <a:r>
              <a:rPr lang="en-US" sz="3300" dirty="0" smtClean="0">
                <a:cs typeface="Arial" pitchFamily="34" charset="0"/>
              </a:rPr>
              <a:t>Wisconsin dairy farmers </a:t>
            </a:r>
            <a:r>
              <a:rPr lang="en-US" sz="3300" dirty="0">
                <a:cs typeface="Arial" pitchFamily="34" charset="0"/>
              </a:rPr>
              <a:t>with increasingly large quantities of manure to </a:t>
            </a:r>
            <a:r>
              <a:rPr lang="en-US" sz="3300" dirty="0" smtClean="0">
                <a:cs typeface="Arial" pitchFamily="34" charset="0"/>
              </a:rPr>
              <a:t>handle. This complicates  comprehensive nutrient </a:t>
            </a:r>
            <a:r>
              <a:rPr lang="en-US" sz="3300" dirty="0">
                <a:cs typeface="Arial" pitchFamily="34" charset="0"/>
              </a:rPr>
              <a:t>management </a:t>
            </a:r>
            <a:r>
              <a:rPr lang="en-US" sz="3300" dirty="0" smtClean="0">
                <a:cs typeface="Arial" pitchFamily="34" charset="0"/>
              </a:rPr>
              <a:t>planning and manure distribution on dairy farms.  Simultaneously fertilizer prices have more than doubled since 1999. As a result of high fertilizer prices cash grain farmers are interested in alternative nutrient sources such as manure from nearby dairy farms. By transferring dairy slurry to nearby grain farms both parties may benefit from economic and nutrient conservation advantages.</a:t>
            </a:r>
          </a:p>
        </p:txBody>
      </p:sp>
      <p:sp>
        <p:nvSpPr>
          <p:cNvPr id="3" name="TextBox 2"/>
          <p:cNvSpPr txBox="1"/>
          <p:nvPr/>
        </p:nvSpPr>
        <p:spPr>
          <a:xfrm>
            <a:off x="0" y="1303870"/>
            <a:ext cx="51206400" cy="3470181"/>
          </a:xfrm>
          <a:prstGeom prst="rect">
            <a:avLst/>
          </a:prstGeom>
          <a:noFill/>
        </p:spPr>
        <p:txBody>
          <a:bodyPr wrap="square" lIns="114300" tIns="57150" rIns="114300" bIns="57150" rtlCol="0">
            <a:spAutoFit/>
          </a:bodyPr>
          <a:lstStyle/>
          <a:p>
            <a:pPr algn="ctr"/>
            <a:r>
              <a:rPr lang="en-US" sz="8300" dirty="0" smtClean="0">
                <a:cs typeface="Arial" pitchFamily="34" charset="0"/>
              </a:rPr>
              <a:t>Economics of Hauling Dairy Slurry and Its Value in Wisconsin Corn Grain Systems</a:t>
            </a:r>
          </a:p>
          <a:p>
            <a:pPr algn="ctr"/>
            <a:r>
              <a:rPr lang="en-US" sz="5500" dirty="0" smtClean="0">
                <a:cs typeface="Arial" pitchFamily="34" charset="0"/>
              </a:rPr>
              <a:t>Gregg R. Sanford</a:t>
            </a:r>
            <a:r>
              <a:rPr lang="en-US" sz="5500" baseline="30000" dirty="0" smtClean="0">
                <a:cs typeface="Arial" pitchFamily="34" charset="0"/>
              </a:rPr>
              <a:t>†</a:t>
            </a:r>
            <a:r>
              <a:rPr lang="en-US" sz="5500" dirty="0" smtClean="0">
                <a:cs typeface="Arial" pitchFamily="34" charset="0"/>
              </a:rPr>
              <a:t>, Joshua L. Posner</a:t>
            </a:r>
            <a:r>
              <a:rPr lang="en-US" sz="5500" baseline="30000" dirty="0" smtClean="0">
                <a:cs typeface="Arial" pitchFamily="34" charset="0"/>
              </a:rPr>
              <a:t>†</a:t>
            </a:r>
            <a:r>
              <a:rPr lang="en-US" sz="5500" dirty="0" smtClean="0">
                <a:cs typeface="Arial" pitchFamily="34" charset="0"/>
              </a:rPr>
              <a:t>, Gregg L. Hadley</a:t>
            </a:r>
            <a:r>
              <a:rPr lang="en-US" sz="5500" baseline="30000" dirty="0" smtClean="0">
                <a:cs typeface="Arial" pitchFamily="34" charset="0"/>
              </a:rPr>
              <a:t>‡</a:t>
            </a:r>
          </a:p>
          <a:p>
            <a:pPr algn="ctr"/>
            <a:r>
              <a:rPr lang="en-US" sz="4000" baseline="30000" dirty="0" smtClean="0">
                <a:cs typeface="Arial" pitchFamily="34" charset="0"/>
              </a:rPr>
              <a:t>†</a:t>
            </a:r>
            <a:r>
              <a:rPr lang="en-US" sz="4000" dirty="0" smtClean="0">
                <a:cs typeface="Arial" pitchFamily="34" charset="0"/>
              </a:rPr>
              <a:t>Department of Agronomy, the University of Wisconsin – Madison</a:t>
            </a:r>
          </a:p>
          <a:p>
            <a:pPr algn="ctr"/>
            <a:r>
              <a:rPr lang="en-US" sz="4000" baseline="30000" dirty="0" smtClean="0">
                <a:cs typeface="Arial" pitchFamily="34" charset="0"/>
              </a:rPr>
              <a:t>‡</a:t>
            </a:r>
            <a:r>
              <a:rPr lang="en-US" sz="4000" dirty="0" smtClean="0">
                <a:cs typeface="Arial" pitchFamily="34" charset="0"/>
              </a:rPr>
              <a:t>Department of Agricultural Economics, the University of Wisconsin – River Falls</a:t>
            </a:r>
            <a:endParaRPr lang="en-US" sz="4000" dirty="0">
              <a:cs typeface="Arial" pitchFamily="34" charset="0"/>
            </a:endParaRPr>
          </a:p>
        </p:txBody>
      </p:sp>
      <p:pic>
        <p:nvPicPr>
          <p:cNvPr id="5" name="Picture 89" descr="UW_logo_2color_pc"/>
          <p:cNvPicPr>
            <a:picLocks noChangeAspect="1" noChangeArrowheads="1"/>
          </p:cNvPicPr>
          <p:nvPr/>
        </p:nvPicPr>
        <p:blipFill>
          <a:blip r:embed="rId3" cstate="print"/>
          <a:srcRect r="9091" b="37500"/>
          <a:stretch>
            <a:fillRect/>
          </a:stretch>
        </p:blipFill>
        <p:spPr bwMode="auto">
          <a:xfrm>
            <a:off x="-914401" y="651933"/>
            <a:ext cx="6400800" cy="4470400"/>
          </a:xfrm>
          <a:prstGeom prst="rect">
            <a:avLst/>
          </a:prstGeom>
          <a:noFill/>
        </p:spPr>
      </p:pic>
      <p:sp>
        <p:nvSpPr>
          <p:cNvPr id="6" name="TextBox 5"/>
          <p:cNvSpPr txBox="1"/>
          <p:nvPr/>
        </p:nvSpPr>
        <p:spPr>
          <a:xfrm>
            <a:off x="584201" y="18067869"/>
            <a:ext cx="15951200" cy="6486391"/>
          </a:xfrm>
          <a:prstGeom prst="rect">
            <a:avLst/>
          </a:prstGeom>
          <a:solidFill>
            <a:schemeClr val="tx2">
              <a:lumMod val="20000"/>
              <a:lumOff val="80000"/>
            </a:schemeClr>
          </a:solidFill>
        </p:spPr>
        <p:txBody>
          <a:bodyPr wrap="square" lIns="114300" tIns="57150" rIns="114300" bIns="57150" rtlCol="0">
            <a:spAutoFit/>
          </a:bodyPr>
          <a:lstStyle/>
          <a:p>
            <a:pPr algn="just"/>
            <a:r>
              <a:rPr lang="en-US" sz="5000" dirty="0" smtClean="0">
                <a:cs typeface="Arial" pitchFamily="34" charset="0"/>
              </a:rPr>
              <a:t>Methods</a:t>
            </a:r>
          </a:p>
          <a:p>
            <a:pPr algn="just"/>
            <a:endParaRPr lang="en-US" sz="1000" dirty="0" smtClean="0">
              <a:cs typeface="Arial" pitchFamily="34" charset="0"/>
            </a:endParaRPr>
          </a:p>
          <a:p>
            <a:pPr algn="just"/>
            <a:r>
              <a:rPr lang="en-US" sz="3300" dirty="0" smtClean="0">
                <a:cs typeface="Arial" pitchFamily="34" charset="0"/>
              </a:rPr>
              <a:t>Enterprise budgets are used to evaluate breakeven hauling distances for:</a:t>
            </a:r>
          </a:p>
          <a:p>
            <a:pPr algn="just"/>
            <a:endParaRPr lang="en-US" sz="800" dirty="0" smtClean="0">
              <a:cs typeface="Arial" pitchFamily="34" charset="0"/>
            </a:endParaRPr>
          </a:p>
          <a:p>
            <a:pPr marL="642938" indent="-642938" algn="just">
              <a:buFont typeface="+mj-lt"/>
              <a:buAutoNum type="arabicPeriod"/>
            </a:pPr>
            <a:r>
              <a:rPr lang="en-US" sz="3300" dirty="0" smtClean="0">
                <a:cs typeface="Arial" pitchFamily="34" charset="0"/>
              </a:rPr>
              <a:t>manure generated and spread by the dairy enterprise: paid for by dairy</a:t>
            </a:r>
          </a:p>
          <a:p>
            <a:pPr marL="3188891" lvl="1" indent="-2045891" algn="just"/>
            <a:r>
              <a:rPr lang="en-US" sz="3300" b="1" dirty="0" smtClean="0">
                <a:cs typeface="Arial" pitchFamily="34" charset="0"/>
              </a:rPr>
              <a:t>“dairy scenario”</a:t>
            </a:r>
          </a:p>
          <a:p>
            <a:pPr marL="642938" indent="-642938" algn="just">
              <a:buFont typeface="+mj-lt"/>
              <a:buAutoNum type="arabicPeriod"/>
            </a:pPr>
            <a:r>
              <a:rPr lang="en-US" sz="3300" dirty="0" smtClean="0">
                <a:cs typeface="Arial" pitchFamily="34" charset="0"/>
              </a:rPr>
              <a:t>manure generated by the dairy but spread on a nearby grain farmers fields: costs shared </a:t>
            </a:r>
          </a:p>
          <a:p>
            <a:pPr marL="3188891" lvl="1" indent="-2045891" algn="just"/>
            <a:r>
              <a:rPr lang="en-US" sz="3300" b="1" dirty="0" smtClean="0">
                <a:cs typeface="Arial" pitchFamily="34" charset="0"/>
              </a:rPr>
              <a:t>“shared scenario”</a:t>
            </a:r>
          </a:p>
          <a:p>
            <a:pPr algn="just"/>
            <a:endParaRPr lang="en-US" sz="800" dirty="0" smtClean="0">
              <a:cs typeface="Arial" pitchFamily="34" charset="0"/>
            </a:endParaRPr>
          </a:p>
          <a:p>
            <a:pPr algn="just"/>
            <a:r>
              <a:rPr lang="en-US" sz="3300" dirty="0" smtClean="0">
                <a:cs typeface="Arial" pitchFamily="34" charset="0"/>
              </a:rPr>
              <a:t>Economic sensitivity analysis is used to evaluate the impacts of: </a:t>
            </a:r>
          </a:p>
          <a:p>
            <a:pPr algn="just"/>
            <a:endParaRPr lang="en-US" sz="800" dirty="0" smtClean="0">
              <a:cs typeface="Arial" pitchFamily="34" charset="0"/>
            </a:endParaRPr>
          </a:p>
          <a:p>
            <a:pPr marL="642938" indent="-642938" algn="just">
              <a:buFont typeface="+mj-lt"/>
              <a:buAutoNum type="arabicPeriod"/>
            </a:pPr>
            <a:r>
              <a:rPr lang="en-US" sz="3300" dirty="0" smtClean="0">
                <a:cs typeface="Arial" pitchFamily="34" charset="0"/>
              </a:rPr>
              <a:t>C</a:t>
            </a:r>
            <a:r>
              <a:rPr lang="en-US" sz="3300" dirty="0" smtClean="0">
                <a:cs typeface="Arial" pitchFamily="34" charset="0"/>
              </a:rPr>
              <a:t>ost sharing</a:t>
            </a:r>
          </a:p>
          <a:p>
            <a:pPr marL="642938" indent="-642938" algn="just">
              <a:buFont typeface="+mj-lt"/>
              <a:buAutoNum type="arabicPeriod"/>
            </a:pPr>
            <a:r>
              <a:rPr lang="en-US" sz="3300" dirty="0" smtClean="0">
                <a:cs typeface="Arial" pitchFamily="34" charset="0"/>
              </a:rPr>
              <a:t>S</a:t>
            </a:r>
            <a:r>
              <a:rPr lang="en-US" sz="3300" dirty="0" smtClean="0">
                <a:cs typeface="Arial" pitchFamily="34" charset="0"/>
              </a:rPr>
              <a:t>oil </a:t>
            </a:r>
            <a:r>
              <a:rPr lang="en-US" sz="3300" dirty="0" smtClean="0">
                <a:cs typeface="Arial" pitchFamily="34" charset="0"/>
              </a:rPr>
              <a:t>test </a:t>
            </a:r>
            <a:r>
              <a:rPr lang="en-US" sz="3300" dirty="0" smtClean="0">
                <a:cs typeface="Arial" pitchFamily="34" charset="0"/>
              </a:rPr>
              <a:t>levels</a:t>
            </a:r>
          </a:p>
          <a:p>
            <a:pPr marL="642938" indent="-642938" algn="just">
              <a:buFont typeface="+mj-lt"/>
              <a:buAutoNum type="arabicPeriod"/>
            </a:pPr>
            <a:r>
              <a:rPr lang="en-US" sz="3300" dirty="0" smtClean="0">
                <a:cs typeface="Arial" pitchFamily="34" charset="0"/>
              </a:rPr>
              <a:t>Manure </a:t>
            </a:r>
            <a:r>
              <a:rPr lang="en-US" sz="3300" dirty="0" smtClean="0">
                <a:cs typeface="Arial" pitchFamily="34" charset="0"/>
              </a:rPr>
              <a:t>nutrient </a:t>
            </a:r>
            <a:r>
              <a:rPr lang="en-US" sz="3300" dirty="0" smtClean="0">
                <a:cs typeface="Arial" pitchFamily="34" charset="0"/>
              </a:rPr>
              <a:t>variability</a:t>
            </a:r>
            <a:endParaRPr lang="en-US" sz="3300" dirty="0" smtClean="0">
              <a:cs typeface="Arial" pitchFamily="34" charset="0"/>
            </a:endParaRPr>
          </a:p>
          <a:p>
            <a:pPr marL="642938" indent="-642938" algn="just">
              <a:buFont typeface="+mj-lt"/>
              <a:buAutoNum type="arabicPeriod"/>
            </a:pPr>
            <a:r>
              <a:rPr lang="en-US" sz="3300" dirty="0" smtClean="0">
                <a:cs typeface="Arial" pitchFamily="34" charset="0"/>
              </a:rPr>
              <a:t>F</a:t>
            </a:r>
            <a:r>
              <a:rPr lang="en-US" sz="3300" dirty="0" smtClean="0">
                <a:cs typeface="Arial" pitchFamily="34" charset="0"/>
              </a:rPr>
              <a:t>ertilizer </a:t>
            </a:r>
            <a:r>
              <a:rPr lang="en-US" sz="3300" dirty="0" smtClean="0">
                <a:cs typeface="Arial" pitchFamily="34" charset="0"/>
              </a:rPr>
              <a:t>and fuel prices.</a:t>
            </a:r>
            <a:endParaRPr lang="en-US" sz="3300" dirty="0">
              <a:cs typeface="Arial" pitchFamily="34" charset="0"/>
            </a:endParaRPr>
          </a:p>
        </p:txBody>
      </p:sp>
      <p:sp>
        <p:nvSpPr>
          <p:cNvPr id="13" name="TextBox 12"/>
          <p:cNvSpPr txBox="1"/>
          <p:nvPr/>
        </p:nvSpPr>
        <p:spPr>
          <a:xfrm>
            <a:off x="609601" y="11125200"/>
            <a:ext cx="15951200" cy="6640279"/>
          </a:xfrm>
          <a:prstGeom prst="rect">
            <a:avLst/>
          </a:prstGeom>
          <a:solidFill>
            <a:schemeClr val="accent3">
              <a:lumMod val="20000"/>
              <a:lumOff val="80000"/>
            </a:schemeClr>
          </a:solidFill>
        </p:spPr>
        <p:txBody>
          <a:bodyPr wrap="square" lIns="114300" tIns="57150" rIns="114300" bIns="57150" rtlCol="0">
            <a:spAutoFit/>
          </a:bodyPr>
          <a:lstStyle/>
          <a:p>
            <a:pPr algn="just"/>
            <a:r>
              <a:rPr lang="en-US" sz="5000" dirty="0" smtClean="0">
                <a:cs typeface="Arial" pitchFamily="34" charset="0"/>
              </a:rPr>
              <a:t>Research Questions</a:t>
            </a:r>
          </a:p>
          <a:p>
            <a:pPr algn="just"/>
            <a:endParaRPr lang="en-US" sz="3300" dirty="0" smtClean="0">
              <a:cs typeface="Arial" pitchFamily="34" charset="0"/>
            </a:endParaRPr>
          </a:p>
          <a:p>
            <a:pPr marL="642938" indent="-642938">
              <a:buFont typeface="+mj-lt"/>
              <a:buAutoNum type="arabicPeriod"/>
            </a:pPr>
            <a:r>
              <a:rPr lang="en-US" sz="3300" dirty="0" smtClean="0"/>
              <a:t>How much does it cost to load, haul, and spread slurry within a 5 mile radius of the slurry pit?</a:t>
            </a:r>
          </a:p>
          <a:p>
            <a:pPr marL="642938" indent="-642938">
              <a:buFont typeface="+mj-lt"/>
              <a:buAutoNum type="arabicPeriod"/>
            </a:pPr>
            <a:endParaRPr lang="en-US" sz="3300" dirty="0" smtClean="0"/>
          </a:p>
          <a:p>
            <a:pPr marL="642938" indent="-642938">
              <a:buFont typeface="+mj-lt"/>
              <a:buAutoNum type="arabicPeriod"/>
            </a:pPr>
            <a:r>
              <a:rPr lang="en-US" sz="3300" dirty="0" smtClean="0"/>
              <a:t>What is the value of dairy slurry in corn production systems?</a:t>
            </a:r>
          </a:p>
          <a:p>
            <a:pPr marL="642938" indent="-642938">
              <a:buFont typeface="+mj-lt"/>
              <a:buAutoNum type="arabicPeriod"/>
            </a:pPr>
            <a:endParaRPr lang="en-US" sz="3300" dirty="0" smtClean="0"/>
          </a:p>
          <a:p>
            <a:pPr marL="642938" indent="-642938">
              <a:buFont typeface="+mj-lt"/>
              <a:buAutoNum type="arabicPeriod"/>
            </a:pPr>
            <a:r>
              <a:rPr lang="en-US" sz="3300" dirty="0" smtClean="0"/>
              <a:t>If costs are shared between a grain and dairy enterprise, how far away can a grain farmer profit from using slurry?</a:t>
            </a:r>
          </a:p>
          <a:p>
            <a:pPr marL="642938" indent="-642938">
              <a:buFont typeface="+mj-lt"/>
              <a:buAutoNum type="arabicPeriod"/>
            </a:pPr>
            <a:endParaRPr lang="en-US" sz="3300" i="1" dirty="0" smtClean="0"/>
          </a:p>
          <a:p>
            <a:pPr marL="642938" indent="-642938">
              <a:buFont typeface="+mj-lt"/>
              <a:buAutoNum type="arabicPeriod"/>
            </a:pPr>
            <a:r>
              <a:rPr lang="en-US" sz="3300" dirty="0" smtClean="0"/>
              <a:t>How do soil test, manure nutrient  concentration, and input prices (</a:t>
            </a:r>
            <a:r>
              <a:rPr lang="en-US" sz="3300" dirty="0" smtClean="0"/>
              <a:t>N, </a:t>
            </a:r>
            <a:r>
              <a:rPr lang="en-US" sz="3300" dirty="0" smtClean="0"/>
              <a:t>diesel) affect the cost-sharing hauling distance.</a:t>
            </a:r>
          </a:p>
        </p:txBody>
      </p:sp>
      <p:sp>
        <p:nvSpPr>
          <p:cNvPr id="11" name="TextBox 10"/>
          <p:cNvSpPr txBox="1"/>
          <p:nvPr/>
        </p:nvSpPr>
        <p:spPr>
          <a:xfrm>
            <a:off x="583315" y="24921642"/>
            <a:ext cx="15951200" cy="3500958"/>
          </a:xfrm>
          <a:prstGeom prst="rect">
            <a:avLst/>
          </a:prstGeom>
          <a:solidFill>
            <a:schemeClr val="bg2">
              <a:lumMod val="90000"/>
            </a:schemeClr>
          </a:solidFill>
        </p:spPr>
        <p:txBody>
          <a:bodyPr wrap="square" lIns="114300" tIns="57150" rIns="114300" bIns="57150" rtlCol="0">
            <a:spAutoFit/>
          </a:bodyPr>
          <a:lstStyle/>
          <a:p>
            <a:pPr algn="just"/>
            <a:r>
              <a:rPr lang="en-US" sz="5000" dirty="0" smtClean="0">
                <a:cs typeface="Arial" pitchFamily="34" charset="0"/>
              </a:rPr>
              <a:t>Components required for enterprise budgets</a:t>
            </a:r>
          </a:p>
          <a:p>
            <a:pPr algn="just"/>
            <a:endParaRPr lang="en-US" sz="3400" dirty="0" smtClean="0">
              <a:cs typeface="Arial" pitchFamily="34" charset="0"/>
            </a:endParaRPr>
          </a:p>
          <a:p>
            <a:pPr marL="642938" indent="-642938">
              <a:buFont typeface="+mj-lt"/>
              <a:buAutoNum type="arabicPeriod"/>
            </a:pPr>
            <a:r>
              <a:rPr lang="en-US" sz="3400" dirty="0" smtClean="0">
                <a:cs typeface="Arial" pitchFamily="34" charset="0"/>
              </a:rPr>
              <a:t>Cost to empty a slurry pit and apply contents to field</a:t>
            </a:r>
          </a:p>
          <a:p>
            <a:pPr marL="642938" indent="-642938">
              <a:buFont typeface="+mj-lt"/>
              <a:buAutoNum type="arabicPeriod" startAt="2"/>
            </a:pPr>
            <a:r>
              <a:rPr lang="en-US" sz="3400" dirty="0" smtClean="0">
                <a:cs typeface="Arial" pitchFamily="34" charset="0"/>
              </a:rPr>
              <a:t>Nutrient content of dairy slurry</a:t>
            </a:r>
          </a:p>
          <a:p>
            <a:pPr marL="642938" indent="-642938">
              <a:buFont typeface="+mj-lt"/>
              <a:buAutoNum type="arabicPeriod" startAt="2"/>
            </a:pPr>
            <a:r>
              <a:rPr lang="en-US" sz="3400" dirty="0" smtClean="0">
                <a:cs typeface="Arial" pitchFamily="34" charset="0"/>
              </a:rPr>
              <a:t>Value of slurry as a fertilizer replacement</a:t>
            </a:r>
          </a:p>
          <a:p>
            <a:pPr marL="642938" indent="-642938">
              <a:buFont typeface="+mj-lt"/>
              <a:buAutoNum type="arabicPeriod" startAt="2"/>
            </a:pPr>
            <a:r>
              <a:rPr lang="en-US" sz="3400" dirty="0" smtClean="0">
                <a:cs typeface="Arial" pitchFamily="34" charset="0"/>
              </a:rPr>
              <a:t>Grain enterprise data</a:t>
            </a:r>
          </a:p>
        </p:txBody>
      </p:sp>
      <p:sp>
        <p:nvSpPr>
          <p:cNvPr id="12" name="TextBox 11"/>
          <p:cNvSpPr txBox="1"/>
          <p:nvPr/>
        </p:nvSpPr>
        <p:spPr>
          <a:xfrm>
            <a:off x="595424" y="28727401"/>
            <a:ext cx="15965376" cy="11277599"/>
          </a:xfrm>
          <a:prstGeom prst="rect">
            <a:avLst/>
          </a:prstGeom>
          <a:solidFill>
            <a:schemeClr val="bg2">
              <a:lumMod val="90000"/>
            </a:schemeClr>
          </a:solidFill>
        </p:spPr>
        <p:txBody>
          <a:bodyPr wrap="square" lIns="114300" tIns="57150" rIns="114300" bIns="57150" rtlCol="0">
            <a:spAutoFit/>
          </a:bodyPr>
          <a:lstStyle/>
          <a:p>
            <a:pPr algn="just"/>
            <a:r>
              <a:rPr lang="en-US" sz="5000" dirty="0" smtClean="0">
                <a:cs typeface="Arial" pitchFamily="34" charset="0"/>
              </a:rPr>
              <a:t>Cost of dairy slurry application</a:t>
            </a:r>
          </a:p>
          <a:p>
            <a:pPr algn="just"/>
            <a:endParaRPr lang="en-US" sz="1000" dirty="0" smtClean="0">
              <a:cs typeface="Arial" pitchFamily="34" charset="0"/>
            </a:endParaRPr>
          </a:p>
          <a:p>
            <a:pPr marL="642938" indent="-214313">
              <a:buFont typeface="Arial" pitchFamily="34" charset="0"/>
              <a:buChar char="•"/>
            </a:pPr>
            <a:r>
              <a:rPr lang="en-US" sz="3400" dirty="0" smtClean="0">
                <a:cs typeface="Arial" pitchFamily="34" charset="0"/>
              </a:rPr>
              <a:t>B</a:t>
            </a:r>
            <a:r>
              <a:rPr lang="en-US" sz="3400" dirty="0" smtClean="0">
                <a:cs typeface="Arial" pitchFamily="34" charset="0"/>
              </a:rPr>
              <a:t>ids </a:t>
            </a:r>
            <a:r>
              <a:rPr lang="en-US" sz="3400" dirty="0" smtClean="0">
                <a:cs typeface="Arial" pitchFamily="34" charset="0"/>
              </a:rPr>
              <a:t>generated by custom manure haulers (38% of </a:t>
            </a:r>
            <a:r>
              <a:rPr lang="en-US" sz="3400" dirty="0" smtClean="0">
                <a:cs typeface="Arial" pitchFamily="34" charset="0"/>
              </a:rPr>
              <a:t>WI state </a:t>
            </a:r>
            <a:r>
              <a:rPr lang="en-US" sz="3400" dirty="0" smtClean="0">
                <a:cs typeface="Arial" pitchFamily="34" charset="0"/>
              </a:rPr>
              <a:t>fleet)</a:t>
            </a:r>
          </a:p>
          <a:p>
            <a:pPr marL="642938" indent="-214313">
              <a:buFont typeface="Arial" pitchFamily="34" charset="0"/>
              <a:buChar char="•"/>
            </a:pPr>
            <a:r>
              <a:rPr lang="en-US" sz="3400" dirty="0" smtClean="0">
                <a:cs typeface="Arial" pitchFamily="34" charset="0"/>
              </a:rPr>
              <a:t>Slurry pit size: 2 x 10</a:t>
            </a:r>
            <a:r>
              <a:rPr lang="en-US" sz="3400" baseline="30000" dirty="0" smtClean="0">
                <a:cs typeface="Arial" pitchFamily="34" charset="0"/>
              </a:rPr>
              <a:t>6</a:t>
            </a:r>
            <a:r>
              <a:rPr lang="en-US" sz="3400" dirty="0" smtClean="0">
                <a:cs typeface="Arial" pitchFamily="34" charset="0"/>
              </a:rPr>
              <a:t> gal</a:t>
            </a:r>
          </a:p>
          <a:p>
            <a:pPr marL="642938" indent="-214313">
              <a:buFont typeface="Arial" pitchFamily="34" charset="0"/>
              <a:buChar char="•"/>
            </a:pPr>
            <a:r>
              <a:rPr lang="en-US" sz="3400" dirty="0" smtClean="0">
                <a:cs typeface="Arial" pitchFamily="34" charset="0"/>
              </a:rPr>
              <a:t>Application rate: 200 acres @ 10,000 gal ac</a:t>
            </a:r>
            <a:r>
              <a:rPr lang="en-US" sz="3400" baseline="30000" dirty="0" smtClean="0">
                <a:cs typeface="Arial" pitchFamily="34" charset="0"/>
              </a:rPr>
              <a:t>-1</a:t>
            </a:r>
          </a:p>
          <a:p>
            <a:pPr marL="642938" indent="-214313">
              <a:buFont typeface="Arial" pitchFamily="34" charset="0"/>
              <a:buChar char="•"/>
            </a:pPr>
            <a:r>
              <a:rPr lang="en-US" sz="3400" dirty="0" smtClean="0">
                <a:cs typeface="Arial" pitchFamily="34" charset="0"/>
              </a:rPr>
              <a:t>Truck capacity 4,000 gal</a:t>
            </a: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800" dirty="0" smtClean="0">
              <a:cs typeface="Arial" pitchFamily="34" charset="0"/>
            </a:endParaRPr>
          </a:p>
          <a:p>
            <a:pPr>
              <a:buNone/>
            </a:pPr>
            <a:r>
              <a:rPr lang="en-US" sz="3400" dirty="0" smtClean="0">
                <a:cs typeface="Arial" pitchFamily="34" charset="0"/>
              </a:rPr>
              <a:t>Total Cost = Bid + Fuel</a:t>
            </a:r>
          </a:p>
          <a:p>
            <a:pPr>
              <a:buNone/>
            </a:pPr>
            <a:r>
              <a:rPr lang="en-US" sz="3000" i="1" dirty="0" smtClean="0">
                <a:cs typeface="Arial" pitchFamily="34" charset="0"/>
              </a:rPr>
              <a:t>       Fuel Cost = truck fuel + pump fuel + agitator fuel</a:t>
            </a:r>
          </a:p>
          <a:p>
            <a:pPr>
              <a:buNone/>
            </a:pPr>
            <a:endParaRPr lang="en-US" sz="3400" i="1" dirty="0" smtClean="0">
              <a:cs typeface="Arial" pitchFamily="34" charset="0"/>
            </a:endParaRPr>
          </a:p>
          <a:p>
            <a:pPr>
              <a:buNone/>
            </a:pPr>
            <a:endParaRPr lang="en-US" sz="3500" i="1" dirty="0" smtClean="0"/>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a:p>
            <a:pPr marL="642938" indent="-642938">
              <a:buFont typeface="Arial" pitchFamily="34" charset="0"/>
              <a:buChar char="•"/>
            </a:pPr>
            <a:endParaRPr lang="en-US" sz="3400" dirty="0" smtClean="0">
              <a:cs typeface="Arial" pitchFamily="34" charset="0"/>
            </a:endParaRPr>
          </a:p>
        </p:txBody>
      </p:sp>
      <p:graphicFrame>
        <p:nvGraphicFramePr>
          <p:cNvPr id="14" name="Content Placeholder 6"/>
          <p:cNvGraphicFramePr>
            <a:graphicFrameLocks/>
          </p:cNvGraphicFramePr>
          <p:nvPr/>
        </p:nvGraphicFramePr>
        <p:xfrm>
          <a:off x="6629400" y="31470600"/>
          <a:ext cx="8534400" cy="3632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nvGraphicFramePr>
        <p:xfrm>
          <a:off x="2712481" y="36560760"/>
          <a:ext cx="12496800" cy="2682240"/>
        </p:xfrm>
        <a:graphic>
          <a:graphicData uri="http://schemas.openxmlformats.org/drawingml/2006/table">
            <a:tbl>
              <a:tblPr firstRow="1" bandRow="1">
                <a:tableStyleId>{5C22544A-7EE6-4342-B048-85BDC9FD1C3A}</a:tableStyleId>
              </a:tblPr>
              <a:tblGrid>
                <a:gridCol w="2082800"/>
                <a:gridCol w="2082800"/>
                <a:gridCol w="2082800"/>
                <a:gridCol w="2082800"/>
                <a:gridCol w="2082800"/>
                <a:gridCol w="2082800"/>
              </a:tblGrid>
              <a:tr h="558800">
                <a:tc>
                  <a:txBody>
                    <a:bodyPr/>
                    <a:lstStyle/>
                    <a:p>
                      <a:endParaRPr lang="en-US" sz="2900" dirty="0"/>
                    </a:p>
                  </a:txBody>
                  <a:tcPr marL="121920" marR="121920" marT="55880" marB="55880"/>
                </a:tc>
                <a:tc>
                  <a:txBody>
                    <a:bodyPr/>
                    <a:lstStyle/>
                    <a:p>
                      <a:pPr algn="r"/>
                      <a:r>
                        <a:rPr lang="en-US" sz="2900" dirty="0" smtClean="0"/>
                        <a:t>1 mile</a:t>
                      </a:r>
                      <a:endParaRPr lang="en-US" sz="2900" dirty="0"/>
                    </a:p>
                  </a:txBody>
                  <a:tcPr marL="121920" marR="121920" marT="55880" marB="55880" anchor="ctr"/>
                </a:tc>
                <a:tc>
                  <a:txBody>
                    <a:bodyPr/>
                    <a:lstStyle/>
                    <a:p>
                      <a:pPr algn="r"/>
                      <a:r>
                        <a:rPr lang="en-US" sz="2900" dirty="0" smtClean="0"/>
                        <a:t>2 miles</a:t>
                      </a:r>
                      <a:endParaRPr lang="en-US" sz="2900" dirty="0"/>
                    </a:p>
                  </a:txBody>
                  <a:tcPr marL="121920" marR="121920" marT="55880" marB="55880" anchor="ctr"/>
                </a:tc>
                <a:tc>
                  <a:txBody>
                    <a:bodyPr/>
                    <a:lstStyle/>
                    <a:p>
                      <a:pPr algn="r"/>
                      <a:r>
                        <a:rPr lang="en-US" sz="2900" dirty="0" smtClean="0"/>
                        <a:t>3 miles</a:t>
                      </a:r>
                      <a:endParaRPr lang="en-US" sz="2900" dirty="0"/>
                    </a:p>
                  </a:txBody>
                  <a:tcPr marL="121920" marR="121920" marT="55880" marB="55880" anchor="ctr"/>
                </a:tc>
                <a:tc>
                  <a:txBody>
                    <a:bodyPr/>
                    <a:lstStyle/>
                    <a:p>
                      <a:pPr algn="r"/>
                      <a:r>
                        <a:rPr lang="en-US" sz="2900" dirty="0" smtClean="0"/>
                        <a:t>4</a:t>
                      </a:r>
                      <a:r>
                        <a:rPr lang="en-US" sz="2900" baseline="0" dirty="0" smtClean="0"/>
                        <a:t> miles</a:t>
                      </a:r>
                      <a:endParaRPr lang="en-US" sz="2900" dirty="0"/>
                    </a:p>
                  </a:txBody>
                  <a:tcPr marL="121920" marR="121920" marT="55880" marB="55880" anchor="ctr"/>
                </a:tc>
                <a:tc>
                  <a:txBody>
                    <a:bodyPr/>
                    <a:lstStyle/>
                    <a:p>
                      <a:pPr algn="r"/>
                      <a:r>
                        <a:rPr lang="en-US" sz="2900" dirty="0" smtClean="0"/>
                        <a:t>5 miles</a:t>
                      </a:r>
                      <a:endParaRPr lang="en-US" sz="2900" dirty="0"/>
                    </a:p>
                  </a:txBody>
                  <a:tcPr marL="121920" marR="121920" marT="55880" marB="55880" anchor="ctr"/>
                </a:tc>
              </a:tr>
              <a:tr h="558800">
                <a:tc>
                  <a:txBody>
                    <a:bodyPr/>
                    <a:lstStyle/>
                    <a:p>
                      <a:r>
                        <a:rPr lang="en-US" sz="2900" dirty="0" smtClean="0"/>
                        <a:t>Bid</a:t>
                      </a:r>
                      <a:endParaRPr lang="en-US" sz="2900" dirty="0"/>
                    </a:p>
                  </a:txBody>
                  <a:tcPr marL="121920" marR="121920" marT="55880" marB="55880"/>
                </a:tc>
                <a:tc>
                  <a:txBody>
                    <a:bodyPr/>
                    <a:lstStyle/>
                    <a:p>
                      <a:pPr algn="r" fontAlgn="b"/>
                      <a:r>
                        <a:rPr lang="en-US" sz="2900" b="0" i="0" u="none" strike="noStrike" dirty="0">
                          <a:solidFill>
                            <a:srgbClr val="000000"/>
                          </a:solidFill>
                          <a:latin typeface="Calibri"/>
                        </a:rPr>
                        <a:t>$8,753</a:t>
                      </a:r>
                    </a:p>
                  </a:txBody>
                  <a:tcPr marL="12701" marR="12701" marT="11642" marB="0" anchor="ctr"/>
                </a:tc>
                <a:tc>
                  <a:txBody>
                    <a:bodyPr/>
                    <a:lstStyle/>
                    <a:p>
                      <a:pPr algn="r" fontAlgn="b"/>
                      <a:r>
                        <a:rPr lang="en-US" sz="2900" b="0" i="0" u="none" strike="noStrike" dirty="0">
                          <a:solidFill>
                            <a:srgbClr val="000000"/>
                          </a:solidFill>
                          <a:latin typeface="Calibri"/>
                        </a:rPr>
                        <a:t>$10,920</a:t>
                      </a:r>
                    </a:p>
                  </a:txBody>
                  <a:tcPr marL="12701" marR="12701" marT="11642" marB="0" anchor="ctr"/>
                </a:tc>
                <a:tc>
                  <a:txBody>
                    <a:bodyPr/>
                    <a:lstStyle/>
                    <a:p>
                      <a:pPr algn="r" fontAlgn="b"/>
                      <a:r>
                        <a:rPr lang="en-US" sz="2900" b="0" i="0" u="none" strike="noStrike">
                          <a:solidFill>
                            <a:srgbClr val="000000"/>
                          </a:solidFill>
                          <a:latin typeface="Calibri"/>
                        </a:rPr>
                        <a:t>$13,623</a:t>
                      </a:r>
                    </a:p>
                  </a:txBody>
                  <a:tcPr marL="12701" marR="12701" marT="11642" marB="0" anchor="ctr"/>
                </a:tc>
                <a:tc>
                  <a:txBody>
                    <a:bodyPr/>
                    <a:lstStyle/>
                    <a:p>
                      <a:pPr algn="r" fontAlgn="b"/>
                      <a:r>
                        <a:rPr lang="en-US" sz="2900" b="0" i="0" u="none" strike="noStrike" dirty="0">
                          <a:solidFill>
                            <a:srgbClr val="000000"/>
                          </a:solidFill>
                          <a:latin typeface="Calibri"/>
                        </a:rPr>
                        <a:t>$16,996</a:t>
                      </a:r>
                    </a:p>
                  </a:txBody>
                  <a:tcPr marL="12701" marR="12701" marT="11642" marB="0" anchor="ctr"/>
                </a:tc>
                <a:tc>
                  <a:txBody>
                    <a:bodyPr/>
                    <a:lstStyle/>
                    <a:p>
                      <a:pPr algn="r" fontAlgn="b"/>
                      <a:r>
                        <a:rPr lang="en-US" sz="2900" b="0" i="0" u="none" strike="noStrike">
                          <a:solidFill>
                            <a:srgbClr val="000000"/>
                          </a:solidFill>
                          <a:latin typeface="Calibri"/>
                        </a:rPr>
                        <a:t>$21,203</a:t>
                      </a:r>
                    </a:p>
                  </a:txBody>
                  <a:tcPr marL="12701" marR="12701" marT="11642" marB="0" anchor="ctr"/>
                </a:tc>
              </a:tr>
              <a:tr h="558800">
                <a:tc>
                  <a:txBody>
                    <a:bodyPr/>
                    <a:lstStyle/>
                    <a:p>
                      <a:r>
                        <a:rPr lang="en-US" sz="2900" dirty="0" smtClean="0"/>
                        <a:t>Fuel</a:t>
                      </a:r>
                      <a:endParaRPr lang="en-US" sz="2900" dirty="0"/>
                    </a:p>
                  </a:txBody>
                  <a:tcPr marL="121920" marR="121920" marT="55880" marB="55880"/>
                </a:tc>
                <a:tc>
                  <a:txBody>
                    <a:bodyPr/>
                    <a:lstStyle/>
                    <a:p>
                      <a:pPr algn="r" fontAlgn="b"/>
                      <a:r>
                        <a:rPr lang="en-US" sz="2900" b="0" i="0" u="none" strike="noStrike" dirty="0">
                          <a:solidFill>
                            <a:srgbClr val="000000"/>
                          </a:solidFill>
                          <a:latin typeface="Calibri"/>
                        </a:rPr>
                        <a:t>$4,118</a:t>
                      </a:r>
                    </a:p>
                  </a:txBody>
                  <a:tcPr marL="12701" marR="12701" marT="11642" marB="0" anchor="ctr"/>
                </a:tc>
                <a:tc>
                  <a:txBody>
                    <a:bodyPr/>
                    <a:lstStyle/>
                    <a:p>
                      <a:pPr algn="r" fontAlgn="b"/>
                      <a:r>
                        <a:rPr lang="en-US" sz="2900" b="0" i="0" u="none" strike="noStrike" dirty="0">
                          <a:solidFill>
                            <a:srgbClr val="000000"/>
                          </a:solidFill>
                          <a:latin typeface="Calibri"/>
                        </a:rPr>
                        <a:t>$5,130</a:t>
                      </a:r>
                    </a:p>
                  </a:txBody>
                  <a:tcPr marL="12701" marR="12701" marT="11642" marB="0" anchor="ctr"/>
                </a:tc>
                <a:tc>
                  <a:txBody>
                    <a:bodyPr/>
                    <a:lstStyle/>
                    <a:p>
                      <a:pPr algn="r" fontAlgn="b"/>
                      <a:r>
                        <a:rPr lang="en-US" sz="2900" b="0" i="0" u="none" strike="noStrike">
                          <a:solidFill>
                            <a:srgbClr val="000000"/>
                          </a:solidFill>
                          <a:latin typeface="Calibri"/>
                        </a:rPr>
                        <a:t>$6,053</a:t>
                      </a:r>
                    </a:p>
                  </a:txBody>
                  <a:tcPr marL="12701" marR="12701" marT="11642" marB="0" anchor="ctr"/>
                </a:tc>
                <a:tc>
                  <a:txBody>
                    <a:bodyPr/>
                    <a:lstStyle/>
                    <a:p>
                      <a:pPr algn="r" fontAlgn="b"/>
                      <a:r>
                        <a:rPr lang="en-US" sz="2900" b="0" i="0" u="none" strike="noStrike">
                          <a:solidFill>
                            <a:srgbClr val="000000"/>
                          </a:solidFill>
                          <a:latin typeface="Calibri"/>
                        </a:rPr>
                        <a:t>$7,398</a:t>
                      </a:r>
                    </a:p>
                  </a:txBody>
                  <a:tcPr marL="12701" marR="12701" marT="11642" marB="0" anchor="ctr"/>
                </a:tc>
                <a:tc>
                  <a:txBody>
                    <a:bodyPr/>
                    <a:lstStyle/>
                    <a:p>
                      <a:pPr algn="r" fontAlgn="b"/>
                      <a:r>
                        <a:rPr lang="en-US" sz="2900" b="0" i="0" u="none" strike="noStrike">
                          <a:solidFill>
                            <a:srgbClr val="000000"/>
                          </a:solidFill>
                          <a:latin typeface="Calibri"/>
                        </a:rPr>
                        <a:t>$8,971</a:t>
                      </a:r>
                    </a:p>
                  </a:txBody>
                  <a:tcPr marL="12701" marR="12701" marT="11642" marB="0" anchor="ctr"/>
                </a:tc>
              </a:tr>
              <a:tr h="1005840">
                <a:tc>
                  <a:txBody>
                    <a:bodyPr/>
                    <a:lstStyle/>
                    <a:p>
                      <a:r>
                        <a:rPr lang="en-US" sz="2900" b="1" dirty="0" smtClean="0">
                          <a:solidFill>
                            <a:schemeClr val="tx1"/>
                          </a:solidFill>
                        </a:rPr>
                        <a:t>Total</a:t>
                      </a:r>
                      <a:r>
                        <a:rPr lang="en-US" sz="2900" b="1" baseline="0" dirty="0" smtClean="0">
                          <a:solidFill>
                            <a:schemeClr val="tx1"/>
                          </a:solidFill>
                        </a:rPr>
                        <a:t> to empty pit</a:t>
                      </a:r>
                      <a:endParaRPr lang="en-US" sz="2900" b="1" dirty="0">
                        <a:solidFill>
                          <a:schemeClr val="tx1"/>
                        </a:solidFill>
                      </a:endParaRPr>
                    </a:p>
                  </a:txBody>
                  <a:tcPr marL="121920" marR="121920" marT="55880" marB="55880"/>
                </a:tc>
                <a:tc>
                  <a:txBody>
                    <a:bodyPr/>
                    <a:lstStyle/>
                    <a:p>
                      <a:pPr algn="r" fontAlgn="b"/>
                      <a:r>
                        <a:rPr lang="en-US" sz="2900" b="1" i="0" u="none" strike="noStrike" dirty="0">
                          <a:solidFill>
                            <a:schemeClr val="tx1"/>
                          </a:solidFill>
                          <a:latin typeface="Calibri"/>
                        </a:rPr>
                        <a:t>$12,871</a:t>
                      </a:r>
                    </a:p>
                  </a:txBody>
                  <a:tcPr marL="12701" marR="12701" marT="11642" marB="0" anchor="ctr"/>
                </a:tc>
                <a:tc>
                  <a:txBody>
                    <a:bodyPr/>
                    <a:lstStyle/>
                    <a:p>
                      <a:pPr algn="r" fontAlgn="b"/>
                      <a:r>
                        <a:rPr lang="en-US" sz="2900" b="1" i="0" u="none" strike="noStrike" dirty="0">
                          <a:solidFill>
                            <a:schemeClr val="tx1"/>
                          </a:solidFill>
                          <a:latin typeface="Calibri"/>
                        </a:rPr>
                        <a:t>$</a:t>
                      </a:r>
                      <a:r>
                        <a:rPr lang="en-US" sz="2900" b="1" i="0" u="none" strike="noStrike" dirty="0" smtClean="0">
                          <a:solidFill>
                            <a:schemeClr val="tx1"/>
                          </a:solidFill>
                          <a:latin typeface="Calibri"/>
                        </a:rPr>
                        <a:t>16,00</a:t>
                      </a:r>
                      <a:endParaRPr lang="en-US" sz="2900" b="1" i="0" u="none" strike="noStrike" dirty="0">
                        <a:solidFill>
                          <a:schemeClr val="tx1"/>
                        </a:solidFill>
                        <a:latin typeface="Calibri"/>
                      </a:endParaRPr>
                    </a:p>
                  </a:txBody>
                  <a:tcPr marL="12701" marR="12701" marT="11642" marB="0" anchor="ctr"/>
                </a:tc>
                <a:tc>
                  <a:txBody>
                    <a:bodyPr/>
                    <a:lstStyle/>
                    <a:p>
                      <a:pPr algn="r" fontAlgn="b"/>
                      <a:r>
                        <a:rPr lang="en-US" sz="2900" b="1" i="0" u="none" strike="noStrike" dirty="0">
                          <a:solidFill>
                            <a:schemeClr val="tx1"/>
                          </a:solidFill>
                          <a:latin typeface="Calibri"/>
                        </a:rPr>
                        <a:t>$19,676</a:t>
                      </a:r>
                    </a:p>
                  </a:txBody>
                  <a:tcPr marL="12701" marR="12701" marT="11642" marB="0" anchor="ctr"/>
                </a:tc>
                <a:tc>
                  <a:txBody>
                    <a:bodyPr/>
                    <a:lstStyle/>
                    <a:p>
                      <a:pPr algn="r" fontAlgn="b"/>
                      <a:r>
                        <a:rPr lang="en-US" sz="2900" b="1" i="0" u="none" strike="noStrike" dirty="0">
                          <a:solidFill>
                            <a:schemeClr val="tx1"/>
                          </a:solidFill>
                          <a:latin typeface="Calibri"/>
                        </a:rPr>
                        <a:t>$24,394</a:t>
                      </a:r>
                    </a:p>
                  </a:txBody>
                  <a:tcPr marL="12701" marR="12701" marT="11642" marB="0" anchor="ctr"/>
                </a:tc>
                <a:tc>
                  <a:txBody>
                    <a:bodyPr/>
                    <a:lstStyle/>
                    <a:p>
                      <a:pPr algn="r" fontAlgn="b"/>
                      <a:r>
                        <a:rPr lang="en-US" sz="2900" b="1" i="0" u="none" strike="noStrike" dirty="0">
                          <a:solidFill>
                            <a:schemeClr val="tx1"/>
                          </a:solidFill>
                          <a:latin typeface="Calibri"/>
                        </a:rPr>
                        <a:t>$30,174</a:t>
                      </a:r>
                    </a:p>
                  </a:txBody>
                  <a:tcPr marL="12701" marR="12701" marT="11642" marB="0" anchor="ctr"/>
                </a:tc>
              </a:tr>
            </a:tbl>
          </a:graphicData>
        </a:graphic>
      </p:graphicFrame>
      <p:sp>
        <p:nvSpPr>
          <p:cNvPr id="16" name="TextBox 15"/>
          <p:cNvSpPr txBox="1"/>
          <p:nvPr/>
        </p:nvSpPr>
        <p:spPr>
          <a:xfrm>
            <a:off x="17271998" y="23238872"/>
            <a:ext cx="16256001" cy="16766128"/>
          </a:xfrm>
          <a:prstGeom prst="rect">
            <a:avLst/>
          </a:prstGeom>
          <a:solidFill>
            <a:schemeClr val="bg2">
              <a:lumMod val="90000"/>
            </a:schemeClr>
          </a:solidFill>
        </p:spPr>
        <p:txBody>
          <a:bodyPr wrap="square" lIns="114300" tIns="57150" rIns="114300" bIns="57150" rtlCol="0">
            <a:spAutoFit/>
          </a:bodyPr>
          <a:lstStyle/>
          <a:p>
            <a:pPr algn="just"/>
            <a:r>
              <a:rPr lang="en-US" sz="5000" dirty="0" smtClean="0">
                <a:cs typeface="Arial" pitchFamily="34" charset="0"/>
              </a:rPr>
              <a:t>Fertilizer replacement value of slurry</a:t>
            </a:r>
          </a:p>
          <a:p>
            <a:pPr algn="just"/>
            <a:endParaRPr lang="en-US" sz="3400" dirty="0" smtClean="0">
              <a:cs typeface="Arial" pitchFamily="34" charset="0"/>
            </a:endParaRPr>
          </a:p>
          <a:p>
            <a:pPr marL="642938" indent="-642938">
              <a:buFont typeface="+mj-lt"/>
              <a:buAutoNum type="arabicPeriod"/>
            </a:pPr>
            <a:r>
              <a:rPr lang="en-US" sz="3300" b="1" u="sng" dirty="0" smtClean="0">
                <a:cs typeface="Arial" pitchFamily="34" charset="0"/>
              </a:rPr>
              <a:t>Value “in use”</a:t>
            </a:r>
            <a:r>
              <a:rPr lang="en-US" sz="3300" dirty="0" smtClean="0">
                <a:cs typeface="Arial" pitchFamily="34" charset="0"/>
              </a:rPr>
              <a:t>: value of dairy slurry as a replacement for purchased fertilizer</a:t>
            </a:r>
          </a:p>
          <a:p>
            <a:pPr marL="642938" indent="-642938">
              <a:buFont typeface="+mj-lt"/>
              <a:buAutoNum type="arabicPeriod"/>
            </a:pPr>
            <a:r>
              <a:rPr lang="en-US" sz="3300" b="1" u="sng" dirty="0" smtClean="0">
                <a:cs typeface="Arial" pitchFamily="34" charset="0"/>
              </a:rPr>
              <a:t>Value “in exchange”</a:t>
            </a:r>
            <a:r>
              <a:rPr lang="en-US" sz="3300" dirty="0" smtClean="0">
                <a:cs typeface="Arial" pitchFamily="34" charset="0"/>
              </a:rPr>
              <a:t>: price a consumer agrees to pay for the slurry</a:t>
            </a:r>
          </a:p>
          <a:p>
            <a:pPr>
              <a:buNone/>
            </a:pPr>
            <a:endParaRPr lang="en-US" sz="3300" dirty="0" smtClean="0">
              <a:cs typeface="Arial" pitchFamily="34" charset="0"/>
            </a:endParaRPr>
          </a:p>
          <a:p>
            <a:pPr>
              <a:buNone/>
            </a:pPr>
            <a:r>
              <a:rPr lang="en-US" sz="3300" dirty="0" smtClean="0">
                <a:cs typeface="Arial" pitchFamily="34" charset="0"/>
              </a:rPr>
              <a:t>In many cases the value “in use” is greater than the value “in exchange</a:t>
            </a:r>
            <a:r>
              <a:rPr lang="en-US" sz="3300" dirty="0" smtClean="0">
                <a:cs typeface="Arial" pitchFamily="34" charset="0"/>
              </a:rPr>
              <a:t>” for dairy slurry</a:t>
            </a:r>
            <a:endParaRPr lang="en-US" sz="3300" dirty="0" smtClean="0">
              <a:cs typeface="Arial" pitchFamily="34" charset="0"/>
            </a:endParaRPr>
          </a:p>
          <a:p>
            <a:pPr>
              <a:buNone/>
            </a:pPr>
            <a:endParaRPr lang="en-US" sz="800" dirty="0" smtClean="0">
              <a:cs typeface="Arial" pitchFamily="34" charset="0"/>
            </a:endParaRPr>
          </a:p>
          <a:p>
            <a:pPr>
              <a:buFont typeface="Arial" pitchFamily="34" charset="0"/>
              <a:buChar char="•"/>
            </a:pPr>
            <a:r>
              <a:rPr lang="en-US" sz="3300" dirty="0" smtClean="0">
                <a:cs typeface="Arial" pitchFamily="34" charset="0"/>
              </a:rPr>
              <a:t>  </a:t>
            </a:r>
            <a:r>
              <a:rPr lang="en-US" sz="3300" dirty="0" smtClean="0"/>
              <a:t>inherent nutrient variability</a:t>
            </a:r>
          </a:p>
          <a:p>
            <a:pPr>
              <a:buFont typeface="Arial" pitchFamily="34" charset="0"/>
              <a:buChar char="•"/>
            </a:pPr>
            <a:r>
              <a:rPr lang="en-US" sz="3300" dirty="0" smtClean="0"/>
              <a:t>  difficulty calculating application rates</a:t>
            </a:r>
          </a:p>
          <a:p>
            <a:pPr>
              <a:buFont typeface="Arial" pitchFamily="34" charset="0"/>
              <a:buChar char="•"/>
            </a:pPr>
            <a:r>
              <a:rPr lang="en-US" sz="3300" dirty="0" smtClean="0"/>
              <a:t>  soil compaction</a:t>
            </a:r>
          </a:p>
          <a:p>
            <a:pPr>
              <a:buFont typeface="Arial" pitchFamily="34" charset="0"/>
              <a:buChar char="•"/>
            </a:pPr>
            <a:r>
              <a:rPr lang="en-US" sz="3300" dirty="0" smtClean="0"/>
              <a:t>  run-off</a:t>
            </a:r>
          </a:p>
          <a:p>
            <a:pPr>
              <a:buFont typeface="Arial" pitchFamily="34" charset="0"/>
              <a:buChar char="•"/>
            </a:pPr>
            <a:r>
              <a:rPr lang="en-US" sz="3300" dirty="0" smtClean="0"/>
              <a:t>  odor </a:t>
            </a:r>
          </a:p>
          <a:p>
            <a:pPr>
              <a:buFont typeface="Arial" pitchFamily="34" charset="0"/>
              <a:buChar char="•"/>
            </a:pPr>
            <a:endParaRPr lang="en-US" sz="3300" dirty="0" smtClean="0"/>
          </a:p>
          <a:p>
            <a:r>
              <a:rPr lang="en-US" sz="3300" b="1" dirty="0" smtClean="0"/>
              <a:t>Calculating the “in use” value of dairy slurry</a:t>
            </a:r>
          </a:p>
          <a:p>
            <a:endParaRPr lang="en-US" sz="800" dirty="0" smtClean="0"/>
          </a:p>
          <a:p>
            <a:r>
              <a:rPr lang="en-US" sz="3300" dirty="0" smtClean="0"/>
              <a:t>Value = [FC1</a:t>
            </a:r>
            <a:r>
              <a:rPr lang="en-US" sz="3300" baseline="-25000" dirty="0" smtClean="0"/>
              <a:t>c</a:t>
            </a:r>
            <a:r>
              <a:rPr lang="en-US" sz="3300" dirty="0" smtClean="0"/>
              <a:t> – FC1</a:t>
            </a:r>
            <a:r>
              <a:rPr lang="en-US" sz="3300" baseline="-25000" dirty="0" smtClean="0"/>
              <a:t>m</a:t>
            </a:r>
            <a:r>
              <a:rPr lang="en-US" sz="3300" dirty="0" smtClean="0"/>
              <a:t>] – C</a:t>
            </a:r>
            <a:r>
              <a:rPr lang="en-US" sz="3300" baseline="-25000" dirty="0" smtClean="0"/>
              <a:t>m</a:t>
            </a:r>
            <a:r>
              <a:rPr lang="en-US" sz="3300" dirty="0" smtClean="0"/>
              <a:t> + PV</a:t>
            </a:r>
            <a:r>
              <a:rPr lang="en-US" sz="3300" baseline="-25000" dirty="0" smtClean="0"/>
              <a:t>y2&amp;3</a:t>
            </a:r>
          </a:p>
          <a:p>
            <a:endParaRPr lang="en-US" sz="3300" dirty="0" smtClean="0">
              <a:cs typeface="Arial" pitchFamily="34" charset="0"/>
            </a:endParaRPr>
          </a:p>
          <a:p>
            <a:pPr>
              <a:buFont typeface="Arial" pitchFamily="34" charset="0"/>
              <a:buChar char="•"/>
            </a:pPr>
            <a:r>
              <a:rPr lang="en-US" sz="3300" baseline="-25000" dirty="0" smtClean="0"/>
              <a:t> </a:t>
            </a:r>
            <a:r>
              <a:rPr lang="en-US" sz="3300" dirty="0" smtClean="0"/>
              <a:t>  FC1</a:t>
            </a:r>
            <a:r>
              <a:rPr lang="en-US" sz="3300" baseline="-25000" dirty="0" smtClean="0"/>
              <a:t>c</a:t>
            </a:r>
            <a:r>
              <a:rPr lang="en-US" sz="3300" dirty="0" smtClean="0"/>
              <a:t>: fertilizer cost to produce corn </a:t>
            </a:r>
            <a:r>
              <a:rPr lang="en-US" sz="3300" u="sng" dirty="0" smtClean="0"/>
              <a:t>w/o manure</a:t>
            </a:r>
          </a:p>
          <a:p>
            <a:pPr>
              <a:buFont typeface="Arial" pitchFamily="34" charset="0"/>
              <a:buChar char="•"/>
            </a:pPr>
            <a:r>
              <a:rPr lang="en-US" sz="3300" dirty="0" smtClean="0"/>
              <a:t>   FC1</a:t>
            </a:r>
            <a:r>
              <a:rPr lang="en-US" sz="3300" baseline="-25000" dirty="0" smtClean="0"/>
              <a:t>m</a:t>
            </a:r>
            <a:r>
              <a:rPr lang="en-US" sz="3300" dirty="0" smtClean="0"/>
              <a:t>: fertilizer cost to produce corn w/manure</a:t>
            </a:r>
          </a:p>
          <a:p>
            <a:pPr>
              <a:buFont typeface="Arial" pitchFamily="34" charset="0"/>
              <a:buChar char="•"/>
            </a:pPr>
            <a:r>
              <a:rPr lang="en-US" sz="3300" dirty="0" smtClean="0"/>
              <a:t>   C</a:t>
            </a:r>
            <a:r>
              <a:rPr lang="en-US" sz="3300" baseline="-25000" dirty="0" smtClean="0"/>
              <a:t>m</a:t>
            </a:r>
            <a:r>
              <a:rPr lang="en-US" sz="3300" dirty="0" smtClean="0"/>
              <a:t>: price paid to transport manure</a:t>
            </a:r>
          </a:p>
          <a:p>
            <a:pPr>
              <a:buFont typeface="Arial" pitchFamily="34" charset="0"/>
              <a:buChar char="•"/>
            </a:pPr>
            <a:r>
              <a:rPr lang="en-US" sz="3300" dirty="0" smtClean="0"/>
              <a:t>   PV</a:t>
            </a:r>
            <a:r>
              <a:rPr lang="en-US" sz="3300" baseline="-25000" dirty="0" smtClean="0"/>
              <a:t>y2&amp;3</a:t>
            </a:r>
            <a:r>
              <a:rPr lang="en-US" sz="3300" dirty="0" smtClean="0"/>
              <a:t>: Present value of year 2 and 3 manure credits</a:t>
            </a:r>
          </a:p>
          <a:p>
            <a:endParaRPr lang="en-US" sz="3300" dirty="0" smtClean="0"/>
          </a:p>
          <a:p>
            <a:r>
              <a:rPr lang="en-US" sz="3300" b="1" dirty="0" smtClean="0"/>
              <a:t>Determining the value of dairy slurry “in exchange” </a:t>
            </a:r>
          </a:p>
          <a:p>
            <a:endParaRPr lang="en-US" sz="3300" b="1" dirty="0" smtClean="0"/>
          </a:p>
          <a:p>
            <a:r>
              <a:rPr lang="en-US" sz="3300" dirty="0" smtClean="0"/>
              <a:t>Affected by non-quantifiable factors considered by farmer</a:t>
            </a:r>
          </a:p>
          <a:p>
            <a:pPr>
              <a:buFont typeface="Arial" pitchFamily="34" charset="0"/>
              <a:buChar char="•"/>
            </a:pPr>
            <a:r>
              <a:rPr lang="en-US" sz="3300" dirty="0" smtClean="0"/>
              <a:t>   soil carbon</a:t>
            </a:r>
          </a:p>
          <a:p>
            <a:pPr>
              <a:buFont typeface="Arial" pitchFamily="34" charset="0"/>
              <a:buChar char="•"/>
            </a:pPr>
            <a:r>
              <a:rPr lang="en-US" sz="3300" dirty="0" smtClean="0"/>
              <a:t>   organic matter</a:t>
            </a:r>
          </a:p>
          <a:p>
            <a:pPr>
              <a:buFont typeface="Arial" pitchFamily="34" charset="0"/>
              <a:buChar char="•"/>
            </a:pPr>
            <a:r>
              <a:rPr lang="en-US" sz="3300" dirty="0" smtClean="0"/>
              <a:t>   hassles associated with spreading manure</a:t>
            </a:r>
          </a:p>
          <a:p>
            <a:pPr>
              <a:buFont typeface="Arial" pitchFamily="34" charset="0"/>
              <a:buChar char="•"/>
            </a:pPr>
            <a:endParaRPr lang="en-US" sz="3300" dirty="0" smtClean="0"/>
          </a:p>
          <a:p>
            <a:r>
              <a:rPr lang="en-US" sz="3300" b="1" dirty="0" smtClean="0"/>
              <a:t>In this study:</a:t>
            </a:r>
          </a:p>
          <a:p>
            <a:endParaRPr lang="en-US" sz="3300" dirty="0" smtClean="0"/>
          </a:p>
          <a:p>
            <a:r>
              <a:rPr lang="en-US" sz="3300" dirty="0" smtClean="0"/>
              <a:t>Value “in exchange” = hauling and spreading costs beyond 1 mile</a:t>
            </a:r>
          </a:p>
          <a:p>
            <a:endParaRPr lang="en-US" sz="3300" dirty="0" smtClean="0"/>
          </a:p>
        </p:txBody>
      </p:sp>
      <p:sp>
        <p:nvSpPr>
          <p:cNvPr id="18" name="TextBox 17"/>
          <p:cNvSpPr txBox="1"/>
          <p:nvPr/>
        </p:nvSpPr>
        <p:spPr>
          <a:xfrm>
            <a:off x="34239199" y="5867400"/>
            <a:ext cx="16357600" cy="6240170"/>
          </a:xfrm>
          <a:prstGeom prst="rect">
            <a:avLst/>
          </a:prstGeom>
          <a:solidFill>
            <a:schemeClr val="bg2">
              <a:lumMod val="90000"/>
            </a:schemeClr>
          </a:solidFill>
        </p:spPr>
        <p:txBody>
          <a:bodyPr wrap="square" lIns="114300" tIns="57150" rIns="114300" bIns="57150" rtlCol="0">
            <a:spAutoFit/>
          </a:bodyPr>
          <a:lstStyle/>
          <a:p>
            <a:pPr algn="just"/>
            <a:r>
              <a:rPr lang="en-US" sz="5000" dirty="0" smtClean="0">
                <a:cs typeface="Arial" pitchFamily="34" charset="0"/>
              </a:rPr>
              <a:t>Grain enterprise data</a:t>
            </a:r>
          </a:p>
          <a:p>
            <a:pPr algn="just"/>
            <a:r>
              <a:rPr lang="en-US" sz="3400" dirty="0" smtClean="0">
                <a:cs typeface="Arial" pitchFamily="34" charset="0"/>
              </a:rPr>
              <a:t> </a:t>
            </a:r>
          </a:p>
          <a:p>
            <a:pPr algn="just"/>
            <a:r>
              <a:rPr lang="en-US" sz="3400" dirty="0" smtClean="0">
                <a:cs typeface="Arial" pitchFamily="34" charset="0"/>
              </a:rPr>
              <a:t>PEPS (Profits Through Efficient Production Systems)</a:t>
            </a:r>
          </a:p>
          <a:p>
            <a:pPr algn="just"/>
            <a:endParaRPr lang="en-US" sz="800" dirty="0" smtClean="0">
              <a:cs typeface="Arial" pitchFamily="34" charset="0"/>
            </a:endParaRPr>
          </a:p>
          <a:p>
            <a:pPr algn="just"/>
            <a:r>
              <a:rPr lang="en-US" sz="3400" dirty="0" smtClean="0"/>
              <a:t>UWEX corn growers competition: </a:t>
            </a:r>
          </a:p>
          <a:p>
            <a:pPr>
              <a:buFont typeface="Arial" pitchFamily="34" charset="0"/>
              <a:buChar char="•"/>
            </a:pPr>
            <a:r>
              <a:rPr lang="en-US" sz="3400" dirty="0" smtClean="0"/>
              <a:t>   10 year averages: Corn &amp; Soybeans cash crops division</a:t>
            </a:r>
          </a:p>
          <a:p>
            <a:pPr marL="571500" lvl="1">
              <a:buFont typeface="Arial" pitchFamily="34" charset="0"/>
              <a:buChar char="•"/>
            </a:pPr>
            <a:r>
              <a:rPr lang="en-US" sz="3400" dirty="0" smtClean="0"/>
              <a:t>   Yield</a:t>
            </a:r>
          </a:p>
          <a:p>
            <a:pPr marL="571500" lvl="1">
              <a:buFont typeface="Arial" pitchFamily="34" charset="0"/>
              <a:buChar char="•"/>
            </a:pPr>
            <a:r>
              <a:rPr lang="en-US" sz="3400" dirty="0" smtClean="0"/>
              <a:t>   seed cost</a:t>
            </a:r>
          </a:p>
          <a:p>
            <a:pPr marL="571500" lvl="1">
              <a:buFont typeface="Arial" pitchFamily="34" charset="0"/>
              <a:buChar char="•"/>
            </a:pPr>
            <a:r>
              <a:rPr lang="en-US" sz="3400" dirty="0" smtClean="0"/>
              <a:t>   custom expenses</a:t>
            </a:r>
          </a:p>
          <a:p>
            <a:pPr marL="571500" lvl="1">
              <a:buFont typeface="Arial" pitchFamily="34" charset="0"/>
              <a:buChar char="•"/>
            </a:pPr>
            <a:r>
              <a:rPr lang="en-US" sz="3400" dirty="0" smtClean="0"/>
              <a:t>   harvest costs</a:t>
            </a:r>
          </a:p>
          <a:p>
            <a:pPr marL="571500" lvl="1">
              <a:buFont typeface="Arial" pitchFamily="34" charset="0"/>
              <a:buChar char="•"/>
            </a:pPr>
            <a:r>
              <a:rPr lang="en-US" sz="3400" dirty="0" smtClean="0"/>
              <a:t>   variable &amp; fixed costs</a:t>
            </a:r>
          </a:p>
          <a:p>
            <a:pPr algn="just"/>
            <a:endParaRPr lang="en-US" sz="3400" dirty="0" smtClean="0">
              <a:cs typeface="Arial" pitchFamily="34" charset="0"/>
            </a:endParaRPr>
          </a:p>
        </p:txBody>
      </p:sp>
      <p:sp>
        <p:nvSpPr>
          <p:cNvPr id="20" name="TextBox 19"/>
          <p:cNvSpPr txBox="1"/>
          <p:nvPr/>
        </p:nvSpPr>
        <p:spPr>
          <a:xfrm>
            <a:off x="34239199" y="12420600"/>
            <a:ext cx="16357600" cy="12718866"/>
          </a:xfrm>
          <a:prstGeom prst="rect">
            <a:avLst/>
          </a:prstGeom>
          <a:solidFill>
            <a:schemeClr val="accent4">
              <a:lumMod val="20000"/>
              <a:lumOff val="80000"/>
            </a:schemeClr>
          </a:solidFill>
        </p:spPr>
        <p:txBody>
          <a:bodyPr wrap="square" lIns="114300" tIns="57150" rIns="114300" bIns="57150" rtlCol="0">
            <a:spAutoFit/>
          </a:bodyPr>
          <a:lstStyle/>
          <a:p>
            <a:pPr algn="just"/>
            <a:r>
              <a:rPr lang="en-US" sz="5000" dirty="0" smtClean="0">
                <a:cs typeface="Arial" pitchFamily="34" charset="0"/>
              </a:rPr>
              <a:t>Results</a:t>
            </a:r>
          </a:p>
          <a:p>
            <a:pPr algn="just"/>
            <a:endParaRPr lang="en-US" sz="1000" dirty="0" smtClean="0">
              <a:cs typeface="Arial" pitchFamily="34" charset="0"/>
            </a:endParaRPr>
          </a:p>
          <a:p>
            <a:pPr algn="just"/>
            <a:r>
              <a:rPr lang="en-US" sz="3300" dirty="0" smtClean="0">
                <a:cs typeface="Arial" pitchFamily="34" charset="0"/>
              </a:rPr>
              <a:t>Effect of payment scenario and soil test levels</a:t>
            </a:r>
          </a:p>
          <a:p>
            <a:pPr algn="just"/>
            <a:endParaRPr lang="en-US" sz="800" dirty="0" smtClean="0">
              <a:cs typeface="Arial" pitchFamily="34" charset="0"/>
            </a:endParaRPr>
          </a:p>
          <a:p>
            <a:pPr algn="just"/>
            <a:r>
              <a:rPr lang="en-US" sz="3300" dirty="0" smtClean="0">
                <a:cs typeface="Arial" pitchFamily="34" charset="0"/>
              </a:rPr>
              <a:t>Average slurry nutrient levels</a:t>
            </a: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r>
              <a:rPr lang="en-US" sz="3300" dirty="0" smtClean="0">
                <a:cs typeface="Arial" pitchFamily="34" charset="0"/>
              </a:rPr>
              <a:t>Sensitivity Analysis </a:t>
            </a:r>
          </a:p>
          <a:p>
            <a:pPr marL="914400" indent="857250" algn="just">
              <a:buFont typeface="Arial" pitchFamily="34" charset="0"/>
              <a:buChar char="•"/>
            </a:pPr>
            <a:r>
              <a:rPr lang="en-US" sz="3300" dirty="0" smtClean="0">
                <a:cs typeface="Arial" pitchFamily="34" charset="0"/>
              </a:rPr>
              <a:t> within the </a:t>
            </a:r>
            <a:r>
              <a:rPr lang="en-US" sz="3300" u="sng" dirty="0" smtClean="0">
                <a:cs typeface="Arial" pitchFamily="34" charset="0"/>
              </a:rPr>
              <a:t>shared scenario</a:t>
            </a:r>
          </a:p>
          <a:p>
            <a:pPr marL="1771650" indent="-857250" algn="just">
              <a:buFont typeface="Arial" pitchFamily="34" charset="0"/>
              <a:buChar char="•"/>
            </a:pPr>
            <a:r>
              <a:rPr lang="en-US" sz="3300" dirty="0" smtClean="0">
                <a:cs typeface="Arial" pitchFamily="34" charset="0"/>
              </a:rPr>
              <a:t> at </a:t>
            </a:r>
            <a:r>
              <a:rPr lang="en-US" sz="3300" u="sng" dirty="0" smtClean="0">
                <a:cs typeface="Arial" pitchFamily="34" charset="0"/>
              </a:rPr>
              <a:t>optimum</a:t>
            </a:r>
            <a:r>
              <a:rPr lang="en-US" sz="3300" dirty="0" smtClean="0">
                <a:cs typeface="Arial" pitchFamily="34" charset="0"/>
              </a:rPr>
              <a:t> soil test levels</a:t>
            </a:r>
          </a:p>
          <a:p>
            <a:pPr algn="just"/>
            <a:endParaRPr lang="en-US" sz="3300" u="sng" dirty="0" smtClean="0">
              <a:cs typeface="Arial" pitchFamily="34" charset="0"/>
            </a:endParaRPr>
          </a:p>
          <a:p>
            <a:pPr algn="just"/>
            <a:endParaRPr lang="en-US" sz="3300" u="sng"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endParaRPr lang="en-US" sz="3300" dirty="0" smtClean="0">
              <a:cs typeface="Arial" pitchFamily="34" charset="0"/>
            </a:endParaRPr>
          </a:p>
          <a:p>
            <a:pPr algn="just"/>
            <a:r>
              <a:rPr lang="en-US" sz="3300" dirty="0" smtClean="0">
                <a:cs typeface="Arial" pitchFamily="34" charset="0"/>
              </a:rPr>
              <a:t> </a:t>
            </a:r>
          </a:p>
          <a:p>
            <a:pPr algn="just"/>
            <a:endParaRPr lang="en-US" sz="3300" dirty="0" smtClean="0">
              <a:cs typeface="Arial" pitchFamily="34" charset="0"/>
            </a:endParaRPr>
          </a:p>
        </p:txBody>
      </p:sp>
      <p:graphicFrame>
        <p:nvGraphicFramePr>
          <p:cNvPr id="19" name="Table 18"/>
          <p:cNvGraphicFramePr>
            <a:graphicFrameLocks noGrp="1"/>
          </p:cNvGraphicFramePr>
          <p:nvPr/>
        </p:nvGraphicFramePr>
        <p:xfrm>
          <a:off x="34950401" y="14706600"/>
          <a:ext cx="14935202" cy="4190999"/>
        </p:xfrm>
        <a:graphic>
          <a:graphicData uri="http://schemas.openxmlformats.org/drawingml/2006/table">
            <a:tbl>
              <a:tblPr firstRow="1" bandRow="1">
                <a:tableStyleId>{5C22544A-7EE6-4342-B048-85BDC9FD1C3A}</a:tableStyleId>
              </a:tblPr>
              <a:tblGrid>
                <a:gridCol w="3640454"/>
                <a:gridCol w="4013836"/>
                <a:gridCol w="3267076"/>
                <a:gridCol w="4013836"/>
              </a:tblGrid>
              <a:tr h="1122053">
                <a:tc>
                  <a:txBody>
                    <a:bodyPr/>
                    <a:lstStyle/>
                    <a:p>
                      <a:endParaRPr lang="en-US" sz="2400" dirty="0"/>
                    </a:p>
                  </a:txBody>
                  <a:tcPr marL="121920" marR="121920" marT="55880" marB="55880"/>
                </a:tc>
                <a:tc>
                  <a:txBody>
                    <a:bodyPr/>
                    <a:lstStyle/>
                    <a:p>
                      <a:pPr algn="ctr"/>
                      <a:r>
                        <a:rPr lang="en-US" sz="2400" b="1" dirty="0" smtClean="0"/>
                        <a:t>soil test = optimum</a:t>
                      </a:r>
                      <a:endParaRPr lang="en-US" sz="2400" b="1" dirty="0"/>
                    </a:p>
                  </a:txBody>
                  <a:tcPr marL="121920" marR="121920" marT="55880" marB="55880" anchor="ctr"/>
                </a:tc>
                <a:tc>
                  <a:txBody>
                    <a:bodyPr/>
                    <a:lstStyle/>
                    <a:p>
                      <a:pPr algn="ctr"/>
                      <a:r>
                        <a:rPr lang="en-US" sz="2400" b="1" dirty="0" smtClean="0"/>
                        <a:t>soil test = high</a:t>
                      </a:r>
                      <a:endParaRPr lang="en-US" sz="2400" b="1" dirty="0"/>
                    </a:p>
                  </a:txBody>
                  <a:tcPr marL="121920" marR="121920" marT="55880" marB="55880" anchor="ctr"/>
                </a:tc>
                <a:tc>
                  <a:txBody>
                    <a:bodyPr/>
                    <a:lstStyle/>
                    <a:p>
                      <a:pPr algn="ctr"/>
                      <a:r>
                        <a:rPr lang="en-US" sz="2400" i="1" dirty="0" smtClean="0"/>
                        <a:t>distance</a:t>
                      </a:r>
                      <a:r>
                        <a:rPr lang="en-US" sz="2400" i="1" baseline="0" dirty="0" smtClean="0"/>
                        <a:t> lost to high soil nutrient levels</a:t>
                      </a:r>
                      <a:endParaRPr lang="en-US" sz="2400" i="1" dirty="0"/>
                    </a:p>
                  </a:txBody>
                  <a:tcPr marL="121920" marR="121920" marT="55880" marB="55880" anchor="ctr"/>
                </a:tc>
              </a:tr>
              <a:tr h="843979">
                <a:tc>
                  <a:txBody>
                    <a:bodyPr/>
                    <a:lstStyle/>
                    <a:p>
                      <a:pPr algn="l"/>
                      <a:r>
                        <a:rPr lang="en-US" sz="2400" b="1" dirty="0" smtClean="0"/>
                        <a:t>Dairy scenario</a:t>
                      </a:r>
                      <a:endParaRPr lang="en-US" sz="2400" b="1" dirty="0"/>
                    </a:p>
                  </a:txBody>
                  <a:tcPr marL="121920" marR="121920" marT="55880" marB="55880" anchor="ctr"/>
                </a:tc>
                <a:tc>
                  <a:txBody>
                    <a:bodyPr/>
                    <a:lstStyle/>
                    <a:p>
                      <a:pPr algn="ctr"/>
                      <a:r>
                        <a:rPr lang="en-US" sz="2400" dirty="0" smtClean="0"/>
                        <a:t>3.7 miles</a:t>
                      </a:r>
                      <a:endParaRPr lang="en-US" sz="2400" dirty="0"/>
                    </a:p>
                  </a:txBody>
                  <a:tcPr marL="121920" marR="121920" marT="55880" marB="55880" anchor="ctr"/>
                </a:tc>
                <a:tc>
                  <a:txBody>
                    <a:bodyPr/>
                    <a:lstStyle/>
                    <a:p>
                      <a:pPr algn="ctr"/>
                      <a:r>
                        <a:rPr lang="en-US" sz="2400" dirty="0" smtClean="0"/>
                        <a:t>0.1 miles</a:t>
                      </a:r>
                      <a:endParaRPr lang="en-US" sz="2400" dirty="0"/>
                    </a:p>
                  </a:txBody>
                  <a:tcPr marL="121920" marR="121920" marT="55880" marB="55880" anchor="ctr"/>
                </a:tc>
                <a:tc>
                  <a:txBody>
                    <a:bodyPr/>
                    <a:lstStyle/>
                    <a:p>
                      <a:pPr algn="ctr"/>
                      <a:r>
                        <a:rPr lang="en-US" sz="2400" b="1" dirty="0" smtClean="0"/>
                        <a:t>- 3.6 miles</a:t>
                      </a:r>
                      <a:endParaRPr lang="en-US" sz="2400" b="1" dirty="0"/>
                    </a:p>
                  </a:txBody>
                  <a:tcPr marL="121920" marR="121920" marT="55880" marB="55880" anchor="ctr"/>
                </a:tc>
              </a:tr>
              <a:tr h="843979">
                <a:tc>
                  <a:txBody>
                    <a:bodyPr/>
                    <a:lstStyle/>
                    <a:p>
                      <a:pPr algn="l"/>
                      <a:r>
                        <a:rPr lang="en-US" sz="2400" b="1" baseline="0" dirty="0" smtClean="0"/>
                        <a:t>Shared scenario</a:t>
                      </a:r>
                      <a:endParaRPr lang="en-US" sz="2400" b="1" dirty="0"/>
                    </a:p>
                  </a:txBody>
                  <a:tcPr marL="121920" marR="121920" marT="55880" marB="55880" anchor="ctr"/>
                </a:tc>
                <a:tc>
                  <a:txBody>
                    <a:bodyPr/>
                    <a:lstStyle/>
                    <a:p>
                      <a:pPr algn="ctr"/>
                      <a:r>
                        <a:rPr lang="en-US" sz="2400" dirty="0" smtClean="0"/>
                        <a:t>5.8 miles</a:t>
                      </a:r>
                      <a:endParaRPr lang="en-US" sz="2400" dirty="0"/>
                    </a:p>
                  </a:txBody>
                  <a:tcPr marL="121920" marR="121920" marT="55880" marB="55880" anchor="ctr"/>
                </a:tc>
                <a:tc>
                  <a:txBody>
                    <a:bodyPr/>
                    <a:lstStyle/>
                    <a:p>
                      <a:pPr algn="ctr"/>
                      <a:r>
                        <a:rPr lang="en-US" sz="2400" dirty="0" smtClean="0"/>
                        <a:t>3.9 miles</a:t>
                      </a:r>
                      <a:endParaRPr lang="en-US" sz="2400" dirty="0"/>
                    </a:p>
                  </a:txBody>
                  <a:tcPr marL="121920" marR="121920" marT="55880" marB="55880" anchor="ctr"/>
                </a:tc>
                <a:tc>
                  <a:txBody>
                    <a:bodyPr/>
                    <a:lstStyle/>
                    <a:p>
                      <a:pPr algn="ctr"/>
                      <a:r>
                        <a:rPr lang="en-US" sz="2400" b="1" dirty="0" smtClean="0"/>
                        <a:t>- 1.9 miles</a:t>
                      </a:r>
                      <a:endParaRPr lang="en-US" sz="2400" b="1" dirty="0"/>
                    </a:p>
                  </a:txBody>
                  <a:tcPr marL="121920" marR="121920" marT="55880" marB="55880" anchor="ctr"/>
                </a:tc>
              </a:tr>
              <a:tr h="1380988">
                <a:tc>
                  <a:txBody>
                    <a:bodyPr/>
                    <a:lstStyle/>
                    <a:p>
                      <a:pPr algn="r"/>
                      <a:r>
                        <a:rPr lang="en-US" sz="2400" i="1" dirty="0" smtClean="0"/>
                        <a:t>distance gained by sharing hauling cost</a:t>
                      </a:r>
                      <a:endParaRPr lang="en-US" sz="2400" i="1" dirty="0"/>
                    </a:p>
                  </a:txBody>
                  <a:tcPr marL="121920" marR="121920" marT="55880" marB="55880"/>
                </a:tc>
                <a:tc>
                  <a:txBody>
                    <a:bodyPr/>
                    <a:lstStyle/>
                    <a:p>
                      <a:pPr algn="ctr"/>
                      <a:r>
                        <a:rPr lang="en-US" sz="2400" b="1" dirty="0" smtClean="0"/>
                        <a:t>+ 2.1 miles</a:t>
                      </a:r>
                      <a:endParaRPr lang="en-US" sz="2400" b="1" dirty="0"/>
                    </a:p>
                  </a:txBody>
                  <a:tcPr marL="121920" marR="121920" marT="55880" marB="55880" anchor="ctr"/>
                </a:tc>
                <a:tc>
                  <a:txBody>
                    <a:bodyPr/>
                    <a:lstStyle/>
                    <a:p>
                      <a:pPr algn="ctr"/>
                      <a:r>
                        <a:rPr lang="en-US" sz="2400" b="1" dirty="0" smtClean="0"/>
                        <a:t>+</a:t>
                      </a:r>
                      <a:r>
                        <a:rPr lang="en-US" sz="2400" b="1" baseline="0" dirty="0" smtClean="0"/>
                        <a:t> 3. 8 miles</a:t>
                      </a:r>
                      <a:endParaRPr lang="en-US" sz="2400" b="1" dirty="0"/>
                    </a:p>
                  </a:txBody>
                  <a:tcPr marL="121920" marR="121920" marT="55880" marB="55880" anchor="ctr"/>
                </a:tc>
                <a:tc>
                  <a:txBody>
                    <a:bodyPr/>
                    <a:lstStyle/>
                    <a:p>
                      <a:pPr algn="ctr"/>
                      <a:endParaRPr lang="en-US" sz="2400" dirty="0"/>
                    </a:p>
                  </a:txBody>
                  <a:tcPr marL="121920" marR="121920" marT="55880" marB="55880" anchor="ctr"/>
                </a:tc>
              </a:tr>
            </a:tbl>
          </a:graphicData>
        </a:graphic>
      </p:graphicFrame>
      <p:graphicFrame>
        <p:nvGraphicFramePr>
          <p:cNvPr id="21" name="Table 20"/>
          <p:cNvGraphicFramePr>
            <a:graphicFrameLocks noGrp="1"/>
          </p:cNvGraphicFramePr>
          <p:nvPr/>
        </p:nvGraphicFramePr>
        <p:xfrm>
          <a:off x="34544001" y="20904201"/>
          <a:ext cx="5283201" cy="3708399"/>
        </p:xfrm>
        <a:graphic>
          <a:graphicData uri="http://schemas.openxmlformats.org/drawingml/2006/table">
            <a:tbl>
              <a:tblPr firstRow="1" bandRow="1">
                <a:tableStyleId>{5C22544A-7EE6-4342-B048-85BDC9FD1C3A}</a:tableStyleId>
              </a:tblPr>
              <a:tblGrid>
                <a:gridCol w="3289541"/>
                <a:gridCol w="1993660"/>
              </a:tblGrid>
              <a:tr h="1158875">
                <a:tc gridSpan="2">
                  <a:txBody>
                    <a:bodyPr/>
                    <a:lstStyle/>
                    <a:p>
                      <a:r>
                        <a:rPr lang="en-US" sz="3300" dirty="0" smtClean="0"/>
                        <a:t>Manure Nutrient </a:t>
                      </a:r>
                      <a:r>
                        <a:rPr lang="en-US" sz="3300" baseline="0" dirty="0" smtClean="0"/>
                        <a:t> Va</a:t>
                      </a:r>
                      <a:r>
                        <a:rPr lang="en-US" sz="3300" dirty="0" smtClean="0"/>
                        <a:t>riability</a:t>
                      </a:r>
                      <a:endParaRPr lang="en-US" sz="3300" dirty="0"/>
                    </a:p>
                  </a:txBody>
                  <a:tcPr marL="121920" marR="121920" marT="55880" marB="55880"/>
                </a:tc>
                <a:tc hMerge="1">
                  <a:txBody>
                    <a:bodyPr/>
                    <a:lstStyle/>
                    <a:p>
                      <a:endParaRPr lang="en-US" dirty="0"/>
                    </a:p>
                  </a:txBody>
                  <a:tcPr/>
                </a:tc>
              </a:tr>
              <a:tr h="637381">
                <a:tc>
                  <a:txBody>
                    <a:bodyPr/>
                    <a:lstStyle/>
                    <a:p>
                      <a:r>
                        <a:rPr lang="en-US" sz="3300" dirty="0" smtClean="0"/>
                        <a:t>mean</a:t>
                      </a:r>
                      <a:endParaRPr lang="en-US" sz="3300" dirty="0"/>
                    </a:p>
                  </a:txBody>
                  <a:tcPr marL="121920" marR="121920" marT="55880" marB="55880"/>
                </a:tc>
                <a:tc>
                  <a:txBody>
                    <a:bodyPr/>
                    <a:lstStyle/>
                    <a:p>
                      <a:r>
                        <a:rPr lang="en-US" sz="3300" dirty="0" smtClean="0"/>
                        <a:t>5.8 miles</a:t>
                      </a:r>
                      <a:endParaRPr lang="en-US" sz="3300" dirty="0"/>
                    </a:p>
                  </a:txBody>
                  <a:tcPr marL="121920" marR="121920" marT="55880" marB="55880"/>
                </a:tc>
              </a:tr>
              <a:tr h="637381">
                <a:tc>
                  <a:txBody>
                    <a:bodyPr/>
                    <a:lstStyle/>
                    <a:p>
                      <a:r>
                        <a:rPr lang="en-US" sz="3300" dirty="0" smtClean="0"/>
                        <a:t>mean +</a:t>
                      </a:r>
                      <a:r>
                        <a:rPr lang="en-US" sz="3300" baseline="0" dirty="0" smtClean="0"/>
                        <a:t> 1 </a:t>
                      </a:r>
                      <a:r>
                        <a:rPr lang="en-US" sz="3300" baseline="0" dirty="0" err="1" smtClean="0"/>
                        <a:t>s.d</a:t>
                      </a:r>
                      <a:r>
                        <a:rPr lang="en-US" sz="3300" baseline="0" dirty="0" smtClean="0"/>
                        <a:t>.</a:t>
                      </a:r>
                      <a:endParaRPr lang="en-US" sz="3300" dirty="0"/>
                    </a:p>
                  </a:txBody>
                  <a:tcPr marL="121920" marR="121920" marT="55880" marB="55880"/>
                </a:tc>
                <a:tc>
                  <a:txBody>
                    <a:bodyPr/>
                    <a:lstStyle/>
                    <a:p>
                      <a:r>
                        <a:rPr lang="en-US" sz="3300" dirty="0" smtClean="0"/>
                        <a:t>7.5 miles</a:t>
                      </a:r>
                      <a:endParaRPr lang="en-US" sz="3300" dirty="0"/>
                    </a:p>
                  </a:txBody>
                  <a:tcPr marL="121920" marR="121920" marT="55880" marB="55880"/>
                </a:tc>
              </a:tr>
              <a:tr h="637381">
                <a:tc>
                  <a:txBody>
                    <a:bodyPr/>
                    <a:lstStyle/>
                    <a:p>
                      <a:r>
                        <a:rPr lang="en-US" sz="3300" dirty="0" smtClean="0"/>
                        <a:t>mean – 1</a:t>
                      </a:r>
                      <a:r>
                        <a:rPr lang="en-US" sz="3300" baseline="0" dirty="0" smtClean="0"/>
                        <a:t> </a:t>
                      </a:r>
                      <a:r>
                        <a:rPr lang="en-US" sz="3300" baseline="0" dirty="0" err="1" smtClean="0"/>
                        <a:t>s.d</a:t>
                      </a:r>
                      <a:r>
                        <a:rPr lang="en-US" sz="3300" baseline="0" dirty="0" smtClean="0"/>
                        <a:t>. </a:t>
                      </a:r>
                      <a:endParaRPr lang="en-US" sz="3300" dirty="0"/>
                    </a:p>
                  </a:txBody>
                  <a:tcPr marL="121920" marR="121920" marT="55880" marB="55880"/>
                </a:tc>
                <a:tc>
                  <a:txBody>
                    <a:bodyPr/>
                    <a:lstStyle/>
                    <a:p>
                      <a:r>
                        <a:rPr lang="en-US" sz="3300" dirty="0" smtClean="0"/>
                        <a:t>4.1</a:t>
                      </a:r>
                      <a:r>
                        <a:rPr lang="en-US" sz="3300" baseline="0" dirty="0" smtClean="0"/>
                        <a:t> miles</a:t>
                      </a:r>
                      <a:endParaRPr lang="en-US" sz="3300" dirty="0"/>
                    </a:p>
                  </a:txBody>
                  <a:tcPr marL="121920" marR="121920" marT="55880" marB="55880"/>
                </a:tc>
              </a:tr>
              <a:tr h="637381">
                <a:tc>
                  <a:txBody>
                    <a:bodyPr/>
                    <a:lstStyle/>
                    <a:p>
                      <a:r>
                        <a:rPr lang="en-US" sz="3300" b="1" dirty="0" smtClean="0"/>
                        <a:t>range</a:t>
                      </a:r>
                      <a:endParaRPr lang="en-US" sz="3300" b="1" dirty="0"/>
                    </a:p>
                  </a:txBody>
                  <a:tcPr marL="121920" marR="121920" marT="55880" marB="55880"/>
                </a:tc>
                <a:tc>
                  <a:txBody>
                    <a:bodyPr/>
                    <a:lstStyle/>
                    <a:p>
                      <a:r>
                        <a:rPr lang="en-US" sz="3300" b="1" dirty="0" smtClean="0"/>
                        <a:t>3.4 miles</a:t>
                      </a:r>
                      <a:endParaRPr lang="en-US" sz="3300" b="1" dirty="0"/>
                    </a:p>
                  </a:txBody>
                  <a:tcPr marL="121920" marR="121920" marT="55880" marB="55880"/>
                </a:tc>
              </a:tr>
            </a:tbl>
          </a:graphicData>
        </a:graphic>
      </p:graphicFrame>
      <p:graphicFrame>
        <p:nvGraphicFramePr>
          <p:cNvPr id="22" name="Table 21"/>
          <p:cNvGraphicFramePr>
            <a:graphicFrameLocks noGrp="1"/>
          </p:cNvGraphicFramePr>
          <p:nvPr/>
        </p:nvGraphicFramePr>
        <p:xfrm>
          <a:off x="45415201" y="20980400"/>
          <a:ext cx="4775199" cy="3632200"/>
        </p:xfrm>
        <a:graphic>
          <a:graphicData uri="http://schemas.openxmlformats.org/drawingml/2006/table">
            <a:tbl>
              <a:tblPr firstRow="1" bandRow="1">
                <a:tableStyleId>{5C22544A-7EE6-4342-B048-85BDC9FD1C3A}</a:tableStyleId>
              </a:tblPr>
              <a:tblGrid>
                <a:gridCol w="2641599"/>
                <a:gridCol w="2133600"/>
              </a:tblGrid>
              <a:tr h="726440">
                <a:tc gridSpan="2">
                  <a:txBody>
                    <a:bodyPr/>
                    <a:lstStyle/>
                    <a:p>
                      <a:r>
                        <a:rPr lang="en-US" sz="3300" dirty="0" smtClean="0"/>
                        <a:t>Nitrogen Price</a:t>
                      </a:r>
                      <a:endParaRPr lang="en-US" sz="3300" dirty="0"/>
                    </a:p>
                  </a:txBody>
                  <a:tcPr marL="121920" marR="121920" marT="55880" marB="55880"/>
                </a:tc>
                <a:tc hMerge="1">
                  <a:txBody>
                    <a:bodyPr/>
                    <a:lstStyle/>
                    <a:p>
                      <a:endParaRPr lang="en-US" dirty="0"/>
                    </a:p>
                  </a:txBody>
                  <a:tcPr/>
                </a:tc>
              </a:tr>
              <a:tr h="726440">
                <a:tc>
                  <a:txBody>
                    <a:bodyPr/>
                    <a:lstStyle/>
                    <a:p>
                      <a:r>
                        <a:rPr lang="en-US" sz="3300" dirty="0" smtClean="0"/>
                        <a:t>1999 ($0.22)</a:t>
                      </a:r>
                      <a:endParaRPr lang="en-US" sz="3300" dirty="0"/>
                    </a:p>
                  </a:txBody>
                  <a:tcPr marL="121920" marR="121920" marT="55880" marB="55880"/>
                </a:tc>
                <a:tc>
                  <a:txBody>
                    <a:bodyPr/>
                    <a:lstStyle/>
                    <a:p>
                      <a:r>
                        <a:rPr lang="en-US" sz="3300" dirty="0" smtClean="0"/>
                        <a:t>4.7 miles</a:t>
                      </a:r>
                      <a:endParaRPr lang="en-US" sz="3300" dirty="0"/>
                    </a:p>
                  </a:txBody>
                  <a:tcPr marL="121920" marR="121920" marT="55880" marB="55880"/>
                </a:tc>
              </a:tr>
              <a:tr h="726440">
                <a:tc>
                  <a:txBody>
                    <a:bodyPr/>
                    <a:lstStyle/>
                    <a:p>
                      <a:r>
                        <a:rPr lang="en-US" sz="3300" dirty="0" smtClean="0"/>
                        <a:t>2008 ($0.66)</a:t>
                      </a:r>
                      <a:endParaRPr lang="en-US" sz="3300" dirty="0"/>
                    </a:p>
                  </a:txBody>
                  <a:tcPr marL="121920" marR="121920" marT="55880" marB="55880"/>
                </a:tc>
                <a:tc>
                  <a:txBody>
                    <a:bodyPr/>
                    <a:lstStyle/>
                    <a:p>
                      <a:r>
                        <a:rPr lang="en-US" sz="3300" dirty="0" smtClean="0"/>
                        <a:t>5.8 miles</a:t>
                      </a:r>
                      <a:endParaRPr lang="en-US" sz="3300" dirty="0"/>
                    </a:p>
                  </a:txBody>
                  <a:tcPr marL="121920" marR="121920" marT="55880" marB="55880"/>
                </a:tc>
              </a:tr>
              <a:tr h="726440">
                <a:tc>
                  <a:txBody>
                    <a:bodyPr/>
                    <a:lstStyle/>
                    <a:p>
                      <a:r>
                        <a:rPr lang="en-US" sz="3300" dirty="0" smtClean="0"/>
                        <a:t>2008 +</a:t>
                      </a:r>
                      <a:r>
                        <a:rPr lang="en-US" sz="3300" baseline="0" dirty="0" smtClean="0"/>
                        <a:t> 20%</a:t>
                      </a:r>
                      <a:endParaRPr lang="en-US" sz="3300" dirty="0"/>
                    </a:p>
                  </a:txBody>
                  <a:tcPr marL="121920" marR="121920" marT="55880" marB="55880"/>
                </a:tc>
                <a:tc>
                  <a:txBody>
                    <a:bodyPr/>
                    <a:lstStyle/>
                    <a:p>
                      <a:r>
                        <a:rPr lang="en-US" sz="3300" dirty="0" smtClean="0"/>
                        <a:t>6.2</a:t>
                      </a:r>
                      <a:r>
                        <a:rPr lang="en-US" sz="3300" baseline="0" dirty="0" smtClean="0"/>
                        <a:t> miles</a:t>
                      </a:r>
                      <a:endParaRPr lang="en-US" sz="3300" dirty="0"/>
                    </a:p>
                  </a:txBody>
                  <a:tcPr marL="121920" marR="121920" marT="55880" marB="55880"/>
                </a:tc>
              </a:tr>
              <a:tr h="726440">
                <a:tc>
                  <a:txBody>
                    <a:bodyPr/>
                    <a:lstStyle/>
                    <a:p>
                      <a:r>
                        <a:rPr lang="en-US" sz="3300" b="1" dirty="0" smtClean="0"/>
                        <a:t>range</a:t>
                      </a:r>
                      <a:endParaRPr lang="en-US" sz="3300" b="1" dirty="0"/>
                    </a:p>
                  </a:txBody>
                  <a:tcPr marL="121920" marR="121920" marT="55880" marB="55880"/>
                </a:tc>
                <a:tc>
                  <a:txBody>
                    <a:bodyPr/>
                    <a:lstStyle/>
                    <a:p>
                      <a:r>
                        <a:rPr lang="en-US" sz="3300" b="1" dirty="0" smtClean="0"/>
                        <a:t>1.5 miles</a:t>
                      </a:r>
                      <a:endParaRPr lang="en-US" sz="3300" b="1" dirty="0"/>
                    </a:p>
                  </a:txBody>
                  <a:tcPr marL="121920" marR="121920" marT="55880" marB="55880"/>
                </a:tc>
              </a:tr>
            </a:tbl>
          </a:graphicData>
        </a:graphic>
      </p:graphicFrame>
      <p:graphicFrame>
        <p:nvGraphicFramePr>
          <p:cNvPr id="23" name="Table 22"/>
          <p:cNvGraphicFramePr>
            <a:graphicFrameLocks noGrp="1"/>
          </p:cNvGraphicFramePr>
          <p:nvPr/>
        </p:nvGraphicFramePr>
        <p:xfrm>
          <a:off x="40030398" y="20957115"/>
          <a:ext cx="5181598" cy="3655485"/>
        </p:xfrm>
        <a:graphic>
          <a:graphicData uri="http://schemas.openxmlformats.org/drawingml/2006/table">
            <a:tbl>
              <a:tblPr firstRow="1" bandRow="1">
                <a:tableStyleId>{5C22544A-7EE6-4342-B048-85BDC9FD1C3A}</a:tableStyleId>
              </a:tblPr>
              <a:tblGrid>
                <a:gridCol w="3272589"/>
                <a:gridCol w="1909009"/>
              </a:tblGrid>
              <a:tr h="731097">
                <a:tc gridSpan="2">
                  <a:txBody>
                    <a:bodyPr/>
                    <a:lstStyle/>
                    <a:p>
                      <a:r>
                        <a:rPr lang="en-US" sz="3300" dirty="0" smtClean="0"/>
                        <a:t>Diesel Price</a:t>
                      </a:r>
                      <a:endParaRPr lang="en-US" sz="3300" dirty="0"/>
                    </a:p>
                  </a:txBody>
                  <a:tcPr marL="121920" marR="121920" marT="55880" marB="55880"/>
                </a:tc>
                <a:tc hMerge="1">
                  <a:txBody>
                    <a:bodyPr/>
                    <a:lstStyle/>
                    <a:p>
                      <a:endParaRPr lang="en-US" dirty="0"/>
                    </a:p>
                  </a:txBody>
                  <a:tcPr/>
                </a:tc>
              </a:tr>
              <a:tr h="731097">
                <a:tc>
                  <a:txBody>
                    <a:bodyPr/>
                    <a:lstStyle/>
                    <a:p>
                      <a:r>
                        <a:rPr lang="en-US" sz="3300" dirty="0" smtClean="0"/>
                        <a:t>1999 ($0.73)</a:t>
                      </a:r>
                      <a:endParaRPr lang="en-US" sz="3300" dirty="0"/>
                    </a:p>
                  </a:txBody>
                  <a:tcPr marL="121920" marR="121920" marT="55880" marB="55880"/>
                </a:tc>
                <a:tc>
                  <a:txBody>
                    <a:bodyPr/>
                    <a:lstStyle/>
                    <a:p>
                      <a:r>
                        <a:rPr lang="en-US" sz="3300" dirty="0" smtClean="0"/>
                        <a:t>6.7 miles</a:t>
                      </a:r>
                      <a:endParaRPr lang="en-US" sz="3300" dirty="0"/>
                    </a:p>
                  </a:txBody>
                  <a:tcPr marL="121920" marR="121920" marT="55880" marB="55880"/>
                </a:tc>
              </a:tr>
              <a:tr h="731097">
                <a:tc>
                  <a:txBody>
                    <a:bodyPr/>
                    <a:lstStyle/>
                    <a:p>
                      <a:r>
                        <a:rPr lang="en-US" sz="3300" dirty="0" smtClean="0"/>
                        <a:t>2008  ($3.61)</a:t>
                      </a:r>
                      <a:endParaRPr lang="en-US" sz="3300" dirty="0"/>
                    </a:p>
                  </a:txBody>
                  <a:tcPr marL="121920" marR="121920" marT="55880" marB="55880"/>
                </a:tc>
                <a:tc>
                  <a:txBody>
                    <a:bodyPr/>
                    <a:lstStyle/>
                    <a:p>
                      <a:r>
                        <a:rPr lang="en-US" sz="3300" dirty="0" smtClean="0"/>
                        <a:t>5.8 miles</a:t>
                      </a:r>
                      <a:endParaRPr lang="en-US" sz="3300" dirty="0"/>
                    </a:p>
                  </a:txBody>
                  <a:tcPr marL="121920" marR="121920" marT="55880" marB="55880"/>
                </a:tc>
              </a:tr>
              <a:tr h="731097">
                <a:tc>
                  <a:txBody>
                    <a:bodyPr/>
                    <a:lstStyle/>
                    <a:p>
                      <a:r>
                        <a:rPr lang="en-US" sz="3300" dirty="0" smtClean="0"/>
                        <a:t>2008 +</a:t>
                      </a:r>
                      <a:r>
                        <a:rPr lang="en-US" sz="3300" baseline="0" dirty="0" smtClean="0"/>
                        <a:t> 20%</a:t>
                      </a:r>
                      <a:endParaRPr lang="en-US" sz="3300" dirty="0"/>
                    </a:p>
                  </a:txBody>
                  <a:tcPr marL="121920" marR="121920" marT="55880" marB="55880"/>
                </a:tc>
                <a:tc>
                  <a:txBody>
                    <a:bodyPr/>
                    <a:lstStyle/>
                    <a:p>
                      <a:r>
                        <a:rPr lang="en-US" sz="3300" dirty="0" smtClean="0"/>
                        <a:t>5.7</a:t>
                      </a:r>
                      <a:r>
                        <a:rPr lang="en-US" sz="3300" baseline="0" dirty="0" smtClean="0"/>
                        <a:t> miles</a:t>
                      </a:r>
                      <a:endParaRPr lang="en-US" sz="3300" dirty="0"/>
                    </a:p>
                  </a:txBody>
                  <a:tcPr marL="121920" marR="121920" marT="55880" marB="55880"/>
                </a:tc>
              </a:tr>
              <a:tr h="731097">
                <a:tc>
                  <a:txBody>
                    <a:bodyPr/>
                    <a:lstStyle/>
                    <a:p>
                      <a:r>
                        <a:rPr lang="en-US" sz="3300" b="1" dirty="0" smtClean="0"/>
                        <a:t>range</a:t>
                      </a:r>
                      <a:endParaRPr lang="en-US" sz="3300" b="1" dirty="0"/>
                    </a:p>
                  </a:txBody>
                  <a:tcPr marL="121920" marR="121920" marT="55880" marB="55880"/>
                </a:tc>
                <a:tc>
                  <a:txBody>
                    <a:bodyPr/>
                    <a:lstStyle/>
                    <a:p>
                      <a:r>
                        <a:rPr lang="en-US" sz="3300" b="1" dirty="0" smtClean="0"/>
                        <a:t>1 miles</a:t>
                      </a:r>
                      <a:endParaRPr lang="en-US" sz="3300" b="1" dirty="0"/>
                    </a:p>
                  </a:txBody>
                  <a:tcPr marL="121920" marR="121920" marT="55880" marB="55880"/>
                </a:tc>
              </a:tr>
            </a:tbl>
          </a:graphicData>
        </a:graphic>
      </p:graphicFrame>
      <p:sp>
        <p:nvSpPr>
          <p:cNvPr id="24" name="TextBox 23"/>
          <p:cNvSpPr txBox="1"/>
          <p:nvPr/>
        </p:nvSpPr>
        <p:spPr>
          <a:xfrm>
            <a:off x="34239199" y="25476919"/>
            <a:ext cx="16357600" cy="9117881"/>
          </a:xfrm>
          <a:prstGeom prst="rect">
            <a:avLst/>
          </a:prstGeom>
          <a:solidFill>
            <a:schemeClr val="accent3">
              <a:lumMod val="20000"/>
              <a:lumOff val="80000"/>
            </a:schemeClr>
          </a:solidFill>
        </p:spPr>
        <p:txBody>
          <a:bodyPr wrap="square" lIns="114300" tIns="57150" rIns="114300" bIns="57150" rtlCol="0">
            <a:spAutoFit/>
          </a:bodyPr>
          <a:lstStyle/>
          <a:p>
            <a:pPr algn="just"/>
            <a:r>
              <a:rPr lang="en-US" sz="5000" dirty="0" smtClean="0">
                <a:cs typeface="Arial" pitchFamily="34" charset="0"/>
              </a:rPr>
              <a:t>Conclusions</a:t>
            </a:r>
          </a:p>
          <a:p>
            <a:pPr algn="just"/>
            <a:endParaRPr lang="en-US" sz="800" dirty="0" smtClean="0">
              <a:cs typeface="Arial" pitchFamily="34" charset="0"/>
            </a:endParaRPr>
          </a:p>
          <a:p>
            <a:pPr algn="just"/>
            <a:r>
              <a:rPr lang="en-US" sz="3300" dirty="0" smtClean="0"/>
              <a:t>Manure in cash grain rotations provides:</a:t>
            </a:r>
          </a:p>
          <a:p>
            <a:endParaRPr lang="en-US" sz="800" dirty="0" smtClean="0"/>
          </a:p>
          <a:p>
            <a:pPr marL="1143000">
              <a:buFont typeface="Arial" pitchFamily="34" charset="0"/>
              <a:buChar char="•"/>
            </a:pPr>
            <a:r>
              <a:rPr lang="en-US" sz="3300" dirty="0" smtClean="0"/>
              <a:t>   financial benefit: dairy &amp; grain</a:t>
            </a:r>
          </a:p>
          <a:p>
            <a:pPr marL="1143000">
              <a:buFont typeface="Arial" pitchFamily="34" charset="0"/>
              <a:buChar char="•"/>
            </a:pPr>
            <a:r>
              <a:rPr lang="en-US" sz="3300" dirty="0" smtClean="0"/>
              <a:t>   Improved nutrient management: dairy</a:t>
            </a:r>
          </a:p>
          <a:p>
            <a:pPr marL="1143000">
              <a:buFont typeface="Arial" pitchFamily="34" charset="0"/>
              <a:buChar char="•"/>
            </a:pPr>
            <a:r>
              <a:rPr lang="en-US" sz="3300" dirty="0" smtClean="0"/>
              <a:t>   Improved soil condition: grain</a:t>
            </a:r>
          </a:p>
          <a:p>
            <a:pPr lvl="1"/>
            <a:endParaRPr lang="en-US" sz="3300" dirty="0" smtClean="0"/>
          </a:p>
          <a:p>
            <a:r>
              <a:rPr lang="en-US" sz="3300" dirty="0" smtClean="0"/>
              <a:t>Grain farmers: </a:t>
            </a:r>
          </a:p>
          <a:p>
            <a:endParaRPr lang="en-US" sz="800" dirty="0" smtClean="0"/>
          </a:p>
          <a:p>
            <a:pPr marL="1143000">
              <a:buFont typeface="Arial" pitchFamily="34" charset="0"/>
              <a:buChar char="•"/>
            </a:pPr>
            <a:r>
              <a:rPr lang="en-US" sz="3300" dirty="0" smtClean="0"/>
              <a:t>   benefit sharing cost if ≤ 5.5 miles</a:t>
            </a:r>
          </a:p>
          <a:p>
            <a:endParaRPr lang="en-US" sz="3300" dirty="0" smtClean="0"/>
          </a:p>
          <a:p>
            <a:r>
              <a:rPr lang="en-US" sz="3300" dirty="0" smtClean="0"/>
              <a:t>Manure nutrient variability: major concern</a:t>
            </a:r>
          </a:p>
          <a:p>
            <a:endParaRPr lang="en-US" sz="800" dirty="0" smtClean="0"/>
          </a:p>
          <a:p>
            <a:pPr marL="1143000">
              <a:buFont typeface="Arial" pitchFamily="34" charset="0"/>
              <a:buChar char="•"/>
            </a:pPr>
            <a:r>
              <a:rPr lang="en-US" sz="3300" dirty="0" smtClean="0"/>
              <a:t>   use book values, credit on the low side</a:t>
            </a:r>
          </a:p>
          <a:p>
            <a:pPr marL="1143000">
              <a:buFont typeface="Arial" pitchFamily="34" charset="0"/>
              <a:buChar char="•"/>
            </a:pPr>
            <a:r>
              <a:rPr lang="en-US" sz="3300" dirty="0" smtClean="0"/>
              <a:t>   test manure seasonally values are known</a:t>
            </a:r>
          </a:p>
          <a:p>
            <a:pPr lvl="1"/>
            <a:endParaRPr lang="en-US" sz="3300" dirty="0" smtClean="0"/>
          </a:p>
          <a:p>
            <a:r>
              <a:rPr lang="en-US" sz="3300" dirty="0" smtClean="0"/>
              <a:t>Importance of other factors</a:t>
            </a:r>
          </a:p>
          <a:p>
            <a:endParaRPr lang="en-US" sz="800" dirty="0" smtClean="0"/>
          </a:p>
          <a:p>
            <a:pPr marL="1143000">
              <a:buFont typeface="Arial" pitchFamily="34" charset="0"/>
              <a:buChar char="•"/>
            </a:pPr>
            <a:r>
              <a:rPr lang="en-US" sz="3300" dirty="0" smtClean="0"/>
              <a:t>    soil test levels &gt; N price &gt; diesel price</a:t>
            </a:r>
          </a:p>
          <a:p>
            <a:pPr marL="1143000">
              <a:buFont typeface="Arial" pitchFamily="34" charset="0"/>
              <a:buChar char="•"/>
            </a:pPr>
            <a:endParaRPr lang="en-US" sz="3300" dirty="0" smtClean="0">
              <a:cs typeface="Arial" pitchFamily="34" charset="0"/>
            </a:endParaRPr>
          </a:p>
        </p:txBody>
      </p:sp>
      <p:sp>
        <p:nvSpPr>
          <p:cNvPr id="25" name="TextBox 24"/>
          <p:cNvSpPr txBox="1"/>
          <p:nvPr/>
        </p:nvSpPr>
        <p:spPr>
          <a:xfrm>
            <a:off x="34239199" y="34936584"/>
            <a:ext cx="16357600" cy="5039841"/>
          </a:xfrm>
          <a:prstGeom prst="rect">
            <a:avLst/>
          </a:prstGeom>
          <a:solidFill>
            <a:schemeClr val="accent2">
              <a:lumMod val="20000"/>
              <a:lumOff val="80000"/>
            </a:schemeClr>
          </a:solidFill>
        </p:spPr>
        <p:txBody>
          <a:bodyPr wrap="square" lIns="114300" tIns="57150" rIns="114300" bIns="57150" rtlCol="0">
            <a:spAutoFit/>
          </a:bodyPr>
          <a:lstStyle/>
          <a:p>
            <a:pPr algn="just"/>
            <a:r>
              <a:rPr lang="en-US" sz="5000" dirty="0" smtClean="0">
                <a:cs typeface="Arial" pitchFamily="34" charset="0"/>
              </a:rPr>
              <a:t>References </a:t>
            </a:r>
          </a:p>
          <a:p>
            <a:pPr marL="642938" indent="-642938"/>
            <a:endParaRPr lang="en-US" sz="2400" dirty="0" smtClean="0">
              <a:cs typeface="Arial" pitchFamily="34" charset="0"/>
            </a:endParaRPr>
          </a:p>
          <a:p>
            <a:pPr marL="642938" indent="-642938"/>
            <a:r>
              <a:rPr lang="en-US" sz="3000" dirty="0" err="1" smtClean="0"/>
              <a:t>Laboski</a:t>
            </a:r>
            <a:r>
              <a:rPr lang="en-US" sz="3000" dirty="0" smtClean="0"/>
              <a:t>, C.A.M, J.B. Peters, and L.G. Bundy. 2006. Nutrient application guidelines for  field, vegetable, and fruit crops. UWEX Report No. A2809. Madison, WI: the University of Wisconsin - Madison. </a:t>
            </a:r>
          </a:p>
          <a:p>
            <a:pPr marL="642938" indent="-642938"/>
            <a:endParaRPr lang="en-US" sz="1800" dirty="0" smtClean="0"/>
          </a:p>
          <a:p>
            <a:pPr marL="642938" indent="-642938"/>
            <a:r>
              <a:rPr lang="en-US" sz="3000" dirty="0" smtClean="0">
                <a:cs typeface="Arial" pitchFamily="34" charset="0"/>
              </a:rPr>
              <a:t>Sanford, G.R., J.L. Posner, and G.L. Hadley. 2009. Economics of hauling dairy slurry and its value in Wisconsin corn grain systems. J. Ag. Food &amp; </a:t>
            </a:r>
            <a:r>
              <a:rPr lang="en-US" sz="3000" dirty="0" err="1" smtClean="0">
                <a:cs typeface="Arial" pitchFamily="34" charset="0"/>
              </a:rPr>
              <a:t>Env</a:t>
            </a:r>
            <a:r>
              <a:rPr lang="en-US" sz="3000" dirty="0" smtClean="0">
                <a:cs typeface="Arial" pitchFamily="34" charset="0"/>
              </a:rPr>
              <a:t>. Sci.  3(1):  1-10.</a:t>
            </a:r>
          </a:p>
          <a:p>
            <a:pPr marL="642938" indent="-642938"/>
            <a:endParaRPr lang="en-US" sz="1800" dirty="0" smtClean="0">
              <a:cs typeface="Arial" pitchFamily="34" charset="0"/>
            </a:endParaRPr>
          </a:p>
          <a:p>
            <a:pPr marL="642938" indent="-642938"/>
            <a:r>
              <a:rPr lang="en-US" sz="3000" dirty="0" err="1" smtClean="0">
                <a:cs typeface="Arial" pitchFamily="34" charset="0"/>
              </a:rPr>
              <a:t>Saam</a:t>
            </a:r>
            <a:r>
              <a:rPr lang="en-US" sz="3000" dirty="0" smtClean="0">
                <a:cs typeface="Arial" pitchFamily="34" charset="0"/>
              </a:rPr>
              <a:t>, H.,  J.M. Powell, D.B. Jackson-Smith,  W.L. Bland, and J.L. Posner. 2005. Use of animal density to estimate manure nutrient recycling ability of Wisconsin  dairy farms. Agricultural Systems. 84: 343-357. </a:t>
            </a:r>
            <a:endParaRPr lang="en-US" sz="3000" dirty="0">
              <a:cs typeface="Arial" pitchFamily="34" charset="0"/>
            </a:endParaRPr>
          </a:p>
        </p:txBody>
      </p:sp>
      <p:graphicFrame>
        <p:nvGraphicFramePr>
          <p:cNvPr id="28" name="Table 27"/>
          <p:cNvGraphicFramePr>
            <a:graphicFrameLocks noGrp="1"/>
          </p:cNvGraphicFramePr>
          <p:nvPr/>
        </p:nvGraphicFramePr>
        <p:xfrm>
          <a:off x="17602200" y="11353800"/>
          <a:ext cx="15392400" cy="4302760"/>
        </p:xfrm>
        <a:graphic>
          <a:graphicData uri="http://schemas.openxmlformats.org/drawingml/2006/table">
            <a:tbl>
              <a:tblPr firstRow="1" bandRow="1">
                <a:tableStyleId>{5C22544A-7EE6-4342-B048-85BDC9FD1C3A}</a:tableStyleId>
              </a:tblPr>
              <a:tblGrid>
                <a:gridCol w="1511755"/>
                <a:gridCol w="1885188"/>
                <a:gridCol w="1688046"/>
                <a:gridCol w="2451977"/>
                <a:gridCol w="1670988"/>
                <a:gridCol w="2362882"/>
                <a:gridCol w="1632126"/>
                <a:gridCol w="2189438"/>
              </a:tblGrid>
              <a:tr h="614680">
                <a:tc rowSpan="2">
                  <a:txBody>
                    <a:bodyPr/>
                    <a:lstStyle/>
                    <a:p>
                      <a:pPr algn="ctr"/>
                      <a:r>
                        <a:rPr lang="en-US" sz="2400" dirty="0" smtClean="0"/>
                        <a:t>Nutrient</a:t>
                      </a:r>
                      <a:endParaRPr lang="en-US" sz="2400" dirty="0"/>
                    </a:p>
                  </a:txBody>
                  <a:tcPr marL="119085" marR="119085" marT="55880" marB="55880" anchor="ctr"/>
                </a:tc>
                <a:tc rowSpan="2">
                  <a:txBody>
                    <a:bodyPr/>
                    <a:lstStyle/>
                    <a:p>
                      <a:pPr algn="ctr"/>
                      <a:r>
                        <a:rPr lang="en-US" sz="2400" dirty="0" smtClean="0"/>
                        <a:t>Fertilizer</a:t>
                      </a:r>
                      <a:r>
                        <a:rPr lang="en-US" sz="2400" baseline="0" dirty="0" smtClean="0"/>
                        <a:t> Price            </a:t>
                      </a:r>
                      <a:r>
                        <a:rPr lang="en-US" sz="2400" dirty="0" smtClean="0"/>
                        <a:t>($ lb</a:t>
                      </a:r>
                      <a:r>
                        <a:rPr lang="en-US" sz="2400" baseline="30000" dirty="0" smtClean="0"/>
                        <a:t>-1</a:t>
                      </a:r>
                      <a:r>
                        <a:rPr lang="en-US" sz="2400" dirty="0" smtClean="0"/>
                        <a:t>)</a:t>
                      </a:r>
                      <a:endParaRPr lang="en-US" sz="2400" dirty="0"/>
                    </a:p>
                  </a:txBody>
                  <a:tcPr marL="119085" marR="119085" marT="55880" marB="55880" anchor="ctr"/>
                </a:tc>
                <a:tc gridSpan="2">
                  <a:txBody>
                    <a:bodyPr/>
                    <a:lstStyle/>
                    <a:p>
                      <a:pPr algn="ctr"/>
                      <a:r>
                        <a:rPr lang="en-US" sz="3300" dirty="0" smtClean="0"/>
                        <a:t>Average manure</a:t>
                      </a:r>
                      <a:endParaRPr lang="en-US" sz="3300" dirty="0"/>
                    </a:p>
                  </a:txBody>
                  <a:tcPr marL="119085" marR="119085" marT="55880" marB="55880" anchor="ctr"/>
                </a:tc>
                <a:tc hMerge="1">
                  <a:txBody>
                    <a:bodyPr/>
                    <a:lstStyle/>
                    <a:p>
                      <a:endParaRPr lang="en-US" sz="1400" dirty="0"/>
                    </a:p>
                  </a:txBody>
                  <a:tcPr/>
                </a:tc>
                <a:tc gridSpan="2">
                  <a:txBody>
                    <a:bodyPr/>
                    <a:lstStyle/>
                    <a:p>
                      <a:pPr algn="ctr"/>
                      <a:r>
                        <a:rPr lang="en-US" sz="3300" dirty="0" smtClean="0"/>
                        <a:t>High</a:t>
                      </a:r>
                      <a:r>
                        <a:rPr lang="en-US" sz="3300" baseline="0" dirty="0" smtClean="0"/>
                        <a:t> Nutrients</a:t>
                      </a:r>
                      <a:endParaRPr lang="en-US" sz="3300" dirty="0"/>
                    </a:p>
                  </a:txBody>
                  <a:tcPr marL="119085" marR="119085" marT="55880" marB="55880" anchor="ctr"/>
                </a:tc>
                <a:tc hMerge="1">
                  <a:txBody>
                    <a:bodyPr/>
                    <a:lstStyle/>
                    <a:p>
                      <a:endParaRPr lang="en-US" sz="1400" dirty="0"/>
                    </a:p>
                  </a:txBody>
                  <a:tcPr/>
                </a:tc>
                <a:tc gridSpan="2">
                  <a:txBody>
                    <a:bodyPr/>
                    <a:lstStyle/>
                    <a:p>
                      <a:pPr algn="ctr"/>
                      <a:r>
                        <a:rPr lang="en-US" sz="3300" dirty="0" smtClean="0"/>
                        <a:t>Low Nutrients</a:t>
                      </a:r>
                      <a:endParaRPr lang="en-US" sz="3300" dirty="0"/>
                    </a:p>
                  </a:txBody>
                  <a:tcPr marL="119085" marR="119085" marT="55880" marB="55880" anchor="ctr"/>
                </a:tc>
                <a:tc hMerge="1">
                  <a:txBody>
                    <a:bodyPr/>
                    <a:lstStyle/>
                    <a:p>
                      <a:endParaRPr lang="en-US" sz="1400" dirty="0"/>
                    </a:p>
                  </a:txBody>
                  <a:tcPr/>
                </a:tc>
              </a:tr>
              <a:tr h="1229360">
                <a:tc vMerge="1">
                  <a:txBody>
                    <a:bodyPr/>
                    <a:lstStyle/>
                    <a:p>
                      <a:endParaRPr lang="en-US" sz="1400" dirty="0"/>
                    </a:p>
                  </a:txBody>
                  <a:tcPr/>
                </a:tc>
                <a:tc vMerge="1">
                  <a:txBody>
                    <a:bodyPr/>
                    <a:lstStyle/>
                    <a:p>
                      <a:endParaRPr lang="en-US" sz="1400" dirty="0"/>
                    </a:p>
                  </a:txBody>
                  <a:tcPr/>
                </a:tc>
                <a:tc>
                  <a:txBody>
                    <a:bodyPr/>
                    <a:lstStyle/>
                    <a:p>
                      <a:pPr algn="ctr"/>
                      <a:r>
                        <a:rPr lang="en-US" sz="2400" dirty="0" smtClean="0"/>
                        <a:t>Nutrients            lbs 1000</a:t>
                      </a:r>
                      <a:r>
                        <a:rPr lang="en-US" sz="2400" baseline="0" dirty="0" smtClean="0"/>
                        <a:t> gal</a:t>
                      </a:r>
                      <a:r>
                        <a:rPr lang="en-US" sz="2400" baseline="30000" dirty="0" smtClean="0"/>
                        <a:t>-1</a:t>
                      </a:r>
                      <a:endParaRPr lang="en-US" sz="2400" baseline="30000" dirty="0"/>
                    </a:p>
                  </a:txBody>
                  <a:tcPr marL="119085" marR="119085" marT="55880" marB="55880" anchor="ctr">
                    <a:solidFill>
                      <a:schemeClr val="accent4">
                        <a:lumMod val="40000"/>
                        <a:lumOff val="60000"/>
                      </a:schemeClr>
                    </a:solidFill>
                  </a:tcPr>
                </a:tc>
                <a:tc>
                  <a:txBody>
                    <a:bodyPr/>
                    <a:lstStyle/>
                    <a:p>
                      <a:pPr algn="ctr"/>
                      <a:r>
                        <a:rPr lang="en-US" sz="2400" dirty="0" smtClean="0"/>
                        <a:t>Value at 10,000</a:t>
                      </a:r>
                      <a:r>
                        <a:rPr lang="en-US" sz="2400" baseline="0" dirty="0" smtClean="0"/>
                        <a:t> gal ac</a:t>
                      </a:r>
                      <a:r>
                        <a:rPr lang="en-US" sz="2400" baseline="30000" dirty="0" smtClean="0"/>
                        <a:t>-1</a:t>
                      </a:r>
                      <a:endParaRPr lang="en-US" sz="2400" baseline="30000" dirty="0"/>
                    </a:p>
                  </a:txBody>
                  <a:tcPr marL="119085" marR="119085" marT="55880" marB="55880" anchor="ctr">
                    <a:solidFill>
                      <a:schemeClr val="accent4">
                        <a:lumMod val="40000"/>
                        <a:lumOff val="60000"/>
                      </a:schemeClr>
                    </a:solidFill>
                  </a:tcPr>
                </a:tc>
                <a:tc>
                  <a:txBody>
                    <a:bodyPr/>
                    <a:lstStyle/>
                    <a:p>
                      <a:pPr algn="ctr"/>
                      <a:r>
                        <a:rPr lang="en-US" sz="2400" dirty="0" smtClean="0"/>
                        <a:t>Nutrients</a:t>
                      </a:r>
                      <a:r>
                        <a:rPr lang="en-US" sz="2400" baseline="0" dirty="0" smtClean="0"/>
                        <a:t> +1 </a:t>
                      </a:r>
                      <a:r>
                        <a:rPr lang="en-US" sz="2400" baseline="0" dirty="0" err="1" smtClean="0"/>
                        <a:t>s.d</a:t>
                      </a:r>
                      <a:r>
                        <a:rPr lang="en-US" sz="2400" baseline="0" dirty="0" smtClean="0"/>
                        <a:t>.</a:t>
                      </a:r>
                      <a:endParaRPr lang="en-US" sz="2400" dirty="0"/>
                    </a:p>
                  </a:txBody>
                  <a:tcPr marL="119085" marR="119085" marT="55880" marB="55880" anchor="ctr">
                    <a:solidFill>
                      <a:schemeClr val="accent4">
                        <a:lumMod val="40000"/>
                        <a:lumOff val="60000"/>
                      </a:schemeClr>
                    </a:solidFill>
                  </a:tcPr>
                </a:tc>
                <a:tc>
                  <a:txBody>
                    <a:bodyPr/>
                    <a:lstStyle/>
                    <a:p>
                      <a:pPr algn="ctr"/>
                      <a:r>
                        <a:rPr lang="en-US" sz="2400" dirty="0" smtClean="0"/>
                        <a:t>Value at 10,000</a:t>
                      </a:r>
                      <a:r>
                        <a:rPr lang="en-US" sz="2400" baseline="0" dirty="0" smtClean="0"/>
                        <a:t> gal ac</a:t>
                      </a:r>
                      <a:r>
                        <a:rPr lang="en-US" sz="2400" baseline="30000" dirty="0" smtClean="0"/>
                        <a:t>-1</a:t>
                      </a:r>
                      <a:endParaRPr lang="en-US" sz="2400" baseline="30000" dirty="0"/>
                    </a:p>
                  </a:txBody>
                  <a:tcPr marL="119085" marR="119085" marT="55880" marB="55880" anchor="ctr">
                    <a:solidFill>
                      <a:schemeClr val="accent4">
                        <a:lumMod val="40000"/>
                        <a:lumOff val="60000"/>
                      </a:schemeClr>
                    </a:solidFill>
                  </a:tcPr>
                </a:tc>
                <a:tc>
                  <a:txBody>
                    <a:bodyPr/>
                    <a:lstStyle/>
                    <a:p>
                      <a:pPr algn="ctr"/>
                      <a:r>
                        <a:rPr lang="en-US" sz="2400" dirty="0" smtClean="0"/>
                        <a:t>Nutrients   – 1 </a:t>
                      </a:r>
                      <a:r>
                        <a:rPr lang="en-US" sz="2400" dirty="0" err="1" smtClean="0"/>
                        <a:t>s.d</a:t>
                      </a:r>
                      <a:r>
                        <a:rPr lang="en-US" sz="2400" dirty="0" smtClean="0"/>
                        <a:t>.</a:t>
                      </a:r>
                      <a:endParaRPr lang="en-US" sz="2400" dirty="0"/>
                    </a:p>
                  </a:txBody>
                  <a:tcPr marL="119085" marR="119085" marT="55880" marB="55880" anchor="ctr">
                    <a:solidFill>
                      <a:schemeClr val="accent4">
                        <a:lumMod val="40000"/>
                        <a:lumOff val="60000"/>
                      </a:schemeClr>
                    </a:solidFill>
                  </a:tcPr>
                </a:tc>
                <a:tc>
                  <a:txBody>
                    <a:bodyPr/>
                    <a:lstStyle/>
                    <a:p>
                      <a:pPr algn="ctr"/>
                      <a:r>
                        <a:rPr lang="en-US" sz="2400" dirty="0" smtClean="0"/>
                        <a:t>Value at 10,000</a:t>
                      </a:r>
                      <a:r>
                        <a:rPr lang="en-US" sz="2400" baseline="0" dirty="0" smtClean="0"/>
                        <a:t> gal ac</a:t>
                      </a:r>
                      <a:r>
                        <a:rPr lang="en-US" sz="2400" baseline="30000" dirty="0" smtClean="0"/>
                        <a:t>-1</a:t>
                      </a:r>
                      <a:endParaRPr lang="en-US" sz="2400" baseline="30000" dirty="0"/>
                    </a:p>
                  </a:txBody>
                  <a:tcPr marL="119085" marR="119085" marT="55880" marB="55880" anchor="ctr">
                    <a:solidFill>
                      <a:schemeClr val="accent4">
                        <a:lumMod val="40000"/>
                        <a:lumOff val="60000"/>
                      </a:schemeClr>
                    </a:solidFill>
                  </a:tcPr>
                </a:tc>
              </a:tr>
              <a:tr h="614680">
                <a:tc>
                  <a:txBody>
                    <a:bodyPr/>
                    <a:lstStyle/>
                    <a:p>
                      <a:pPr algn="l"/>
                      <a:r>
                        <a:rPr lang="en-US" sz="3300" dirty="0" smtClean="0"/>
                        <a:t>N</a:t>
                      </a:r>
                      <a:r>
                        <a:rPr lang="en-US" sz="3300" baseline="30000" dirty="0" smtClean="0"/>
                        <a:t>†</a:t>
                      </a:r>
                      <a:endParaRPr lang="en-US" sz="3300" b="1" baseline="30000" dirty="0"/>
                    </a:p>
                  </a:txBody>
                  <a:tcPr marL="119085" marR="119085" marT="55880" marB="55880"/>
                </a:tc>
                <a:tc>
                  <a:txBody>
                    <a:bodyPr/>
                    <a:lstStyle/>
                    <a:p>
                      <a:pPr algn="ctr"/>
                      <a:r>
                        <a:rPr lang="en-US" sz="3300" dirty="0" smtClean="0"/>
                        <a:t>$0.66</a:t>
                      </a:r>
                      <a:endParaRPr lang="en-US" sz="3300" dirty="0"/>
                    </a:p>
                  </a:txBody>
                  <a:tcPr marL="119085" marR="119085" marT="55880" marB="55880"/>
                </a:tc>
                <a:tc>
                  <a:txBody>
                    <a:bodyPr/>
                    <a:lstStyle/>
                    <a:p>
                      <a:pPr algn="ctr"/>
                      <a:r>
                        <a:rPr lang="en-US" sz="3300" dirty="0" smtClean="0"/>
                        <a:t>8.3</a:t>
                      </a:r>
                      <a:endParaRPr lang="en-US" sz="3300" dirty="0"/>
                    </a:p>
                  </a:txBody>
                  <a:tcPr marL="119085" marR="119085" marT="55880" marB="55880"/>
                </a:tc>
                <a:tc>
                  <a:txBody>
                    <a:bodyPr/>
                    <a:lstStyle/>
                    <a:p>
                      <a:pPr algn="ctr"/>
                      <a:r>
                        <a:rPr lang="en-US" sz="3300" dirty="0" smtClean="0"/>
                        <a:t>$55</a:t>
                      </a:r>
                      <a:endParaRPr lang="en-US" sz="3300" dirty="0"/>
                    </a:p>
                  </a:txBody>
                  <a:tcPr marL="119085" marR="119085" marT="55880" marB="55880"/>
                </a:tc>
                <a:tc>
                  <a:txBody>
                    <a:bodyPr/>
                    <a:lstStyle/>
                    <a:p>
                      <a:pPr algn="ctr"/>
                      <a:r>
                        <a:rPr lang="en-US" sz="3300" u="none" dirty="0" smtClean="0"/>
                        <a:t>11.4</a:t>
                      </a:r>
                      <a:endParaRPr lang="en-US" sz="3300" u="none" dirty="0"/>
                    </a:p>
                  </a:txBody>
                  <a:tcPr marL="119085" marR="119085" marT="55880" marB="55880"/>
                </a:tc>
                <a:tc>
                  <a:txBody>
                    <a:bodyPr/>
                    <a:lstStyle/>
                    <a:p>
                      <a:pPr algn="ctr"/>
                      <a:r>
                        <a:rPr lang="en-US" sz="3300" dirty="0" smtClean="0"/>
                        <a:t>$75</a:t>
                      </a:r>
                      <a:endParaRPr lang="en-US" sz="3300" dirty="0"/>
                    </a:p>
                  </a:txBody>
                  <a:tcPr marL="119085" marR="119085" marT="55880" marB="55880"/>
                </a:tc>
                <a:tc>
                  <a:txBody>
                    <a:bodyPr/>
                    <a:lstStyle/>
                    <a:p>
                      <a:pPr algn="ctr"/>
                      <a:r>
                        <a:rPr lang="en-US" sz="3300" dirty="0" smtClean="0"/>
                        <a:t>5.1</a:t>
                      </a:r>
                      <a:endParaRPr lang="en-US" sz="3300" dirty="0"/>
                    </a:p>
                  </a:txBody>
                  <a:tcPr marL="119085" marR="119085" marT="55880" marB="55880"/>
                </a:tc>
                <a:tc>
                  <a:txBody>
                    <a:bodyPr/>
                    <a:lstStyle/>
                    <a:p>
                      <a:pPr algn="ctr"/>
                      <a:r>
                        <a:rPr lang="en-US" sz="3300" dirty="0" smtClean="0"/>
                        <a:t>$34</a:t>
                      </a:r>
                      <a:endParaRPr lang="en-US" sz="3300" dirty="0"/>
                    </a:p>
                  </a:txBody>
                  <a:tcPr marL="119085" marR="119085" marT="55880" marB="55880"/>
                </a:tc>
              </a:tr>
              <a:tr h="614680">
                <a:tc>
                  <a:txBody>
                    <a:bodyPr/>
                    <a:lstStyle/>
                    <a:p>
                      <a:pPr algn="l"/>
                      <a:r>
                        <a:rPr lang="en-US" sz="3300" dirty="0" smtClean="0"/>
                        <a:t>P</a:t>
                      </a:r>
                      <a:r>
                        <a:rPr lang="en-US" sz="3300" baseline="-25000" dirty="0" smtClean="0"/>
                        <a:t>2</a:t>
                      </a:r>
                      <a:r>
                        <a:rPr lang="en-US" sz="3300" dirty="0" smtClean="0"/>
                        <a:t>O</a:t>
                      </a:r>
                      <a:r>
                        <a:rPr lang="en-US" sz="3300" baseline="-25000" dirty="0" smtClean="0"/>
                        <a:t>5</a:t>
                      </a:r>
                      <a:endParaRPr lang="en-US" sz="3300" b="1" baseline="-25000" dirty="0"/>
                    </a:p>
                  </a:txBody>
                  <a:tcPr marL="119085" marR="119085" marT="55880" marB="55880"/>
                </a:tc>
                <a:tc>
                  <a:txBody>
                    <a:bodyPr/>
                    <a:lstStyle/>
                    <a:p>
                      <a:pPr algn="ctr"/>
                      <a:r>
                        <a:rPr lang="en-US" sz="3300" dirty="0" smtClean="0"/>
                        <a:t>$0.87</a:t>
                      </a:r>
                      <a:endParaRPr lang="en-US" sz="3300" dirty="0"/>
                    </a:p>
                  </a:txBody>
                  <a:tcPr marL="119085" marR="119085" marT="55880" marB="55880"/>
                </a:tc>
                <a:tc>
                  <a:txBody>
                    <a:bodyPr/>
                    <a:lstStyle/>
                    <a:p>
                      <a:pPr algn="ctr"/>
                      <a:r>
                        <a:rPr lang="en-US" sz="3300" dirty="0" smtClean="0"/>
                        <a:t>4.5</a:t>
                      </a:r>
                      <a:endParaRPr lang="en-US" sz="3300" dirty="0"/>
                    </a:p>
                  </a:txBody>
                  <a:tcPr marL="119085" marR="119085" marT="55880" marB="55880"/>
                </a:tc>
                <a:tc>
                  <a:txBody>
                    <a:bodyPr/>
                    <a:lstStyle/>
                    <a:p>
                      <a:pPr algn="ctr"/>
                      <a:r>
                        <a:rPr lang="en-US" sz="3300" dirty="0" smtClean="0"/>
                        <a:t>$39</a:t>
                      </a:r>
                      <a:endParaRPr lang="en-US" sz="3300" dirty="0"/>
                    </a:p>
                  </a:txBody>
                  <a:tcPr marL="119085" marR="119085" marT="55880" marB="55880"/>
                </a:tc>
                <a:tc>
                  <a:txBody>
                    <a:bodyPr/>
                    <a:lstStyle/>
                    <a:p>
                      <a:pPr algn="ctr"/>
                      <a:r>
                        <a:rPr lang="en-US" sz="3300" u="none" dirty="0" smtClean="0"/>
                        <a:t>6.8</a:t>
                      </a:r>
                      <a:endParaRPr lang="en-US" sz="3300" u="none" dirty="0"/>
                    </a:p>
                  </a:txBody>
                  <a:tcPr marL="119085" marR="119085" marT="55880" marB="55880"/>
                </a:tc>
                <a:tc>
                  <a:txBody>
                    <a:bodyPr/>
                    <a:lstStyle/>
                    <a:p>
                      <a:pPr algn="ctr"/>
                      <a:r>
                        <a:rPr lang="en-US" sz="3300" dirty="0" smtClean="0"/>
                        <a:t>$59</a:t>
                      </a:r>
                      <a:endParaRPr lang="en-US" sz="3300" dirty="0"/>
                    </a:p>
                  </a:txBody>
                  <a:tcPr marL="119085" marR="119085" marT="55880" marB="55880"/>
                </a:tc>
                <a:tc>
                  <a:txBody>
                    <a:bodyPr/>
                    <a:lstStyle/>
                    <a:p>
                      <a:pPr algn="ctr"/>
                      <a:r>
                        <a:rPr lang="en-US" sz="3300" dirty="0" smtClean="0"/>
                        <a:t>2.2</a:t>
                      </a:r>
                      <a:endParaRPr lang="en-US" sz="3300" dirty="0"/>
                    </a:p>
                  </a:txBody>
                  <a:tcPr marL="119085" marR="119085" marT="55880" marB="55880"/>
                </a:tc>
                <a:tc>
                  <a:txBody>
                    <a:bodyPr/>
                    <a:lstStyle/>
                    <a:p>
                      <a:pPr algn="ctr"/>
                      <a:r>
                        <a:rPr lang="en-US" sz="3300" dirty="0" smtClean="0"/>
                        <a:t>$19</a:t>
                      </a:r>
                      <a:endParaRPr lang="en-US" sz="3300" dirty="0"/>
                    </a:p>
                  </a:txBody>
                  <a:tcPr marL="119085" marR="119085" marT="55880" marB="55880"/>
                </a:tc>
              </a:tr>
              <a:tr h="614680">
                <a:tc>
                  <a:txBody>
                    <a:bodyPr/>
                    <a:lstStyle/>
                    <a:p>
                      <a:pPr algn="l"/>
                      <a:r>
                        <a:rPr lang="en-US" sz="3300" dirty="0" smtClean="0"/>
                        <a:t>K</a:t>
                      </a:r>
                      <a:r>
                        <a:rPr lang="en-US" sz="3300" baseline="-25000" dirty="0" smtClean="0"/>
                        <a:t>2</a:t>
                      </a:r>
                      <a:r>
                        <a:rPr lang="en-US" sz="3300" dirty="0" smtClean="0"/>
                        <a:t>O</a:t>
                      </a:r>
                      <a:endParaRPr lang="en-US" sz="3300" b="1" dirty="0"/>
                    </a:p>
                  </a:txBody>
                  <a:tcPr marL="119085" marR="119085" marT="55880" marB="55880"/>
                </a:tc>
                <a:tc>
                  <a:txBody>
                    <a:bodyPr/>
                    <a:lstStyle/>
                    <a:p>
                      <a:pPr algn="ctr"/>
                      <a:r>
                        <a:rPr lang="en-US" sz="3300" dirty="0" smtClean="0"/>
                        <a:t>$0.46</a:t>
                      </a:r>
                      <a:endParaRPr lang="en-US" sz="3300" dirty="0"/>
                    </a:p>
                  </a:txBody>
                  <a:tcPr marL="119085" marR="119085" marT="55880" marB="55880"/>
                </a:tc>
                <a:tc>
                  <a:txBody>
                    <a:bodyPr/>
                    <a:lstStyle/>
                    <a:p>
                      <a:pPr algn="ctr"/>
                      <a:r>
                        <a:rPr lang="en-US" sz="3300" dirty="0" smtClean="0"/>
                        <a:t>15.4</a:t>
                      </a:r>
                      <a:endParaRPr lang="en-US" sz="3300" dirty="0"/>
                    </a:p>
                  </a:txBody>
                  <a:tcPr marL="119085" marR="119085" marT="55880" marB="55880"/>
                </a:tc>
                <a:tc>
                  <a:txBody>
                    <a:bodyPr/>
                    <a:lstStyle/>
                    <a:p>
                      <a:pPr algn="ctr"/>
                      <a:r>
                        <a:rPr lang="en-US" sz="3300" dirty="0" smtClean="0"/>
                        <a:t>$71</a:t>
                      </a:r>
                      <a:endParaRPr lang="en-US" sz="3300" dirty="0"/>
                    </a:p>
                  </a:txBody>
                  <a:tcPr marL="119085" marR="119085" marT="55880" marB="55880"/>
                </a:tc>
                <a:tc>
                  <a:txBody>
                    <a:bodyPr/>
                    <a:lstStyle/>
                    <a:p>
                      <a:pPr algn="ctr"/>
                      <a:r>
                        <a:rPr lang="en-US" sz="3300" u="none" dirty="0" smtClean="0"/>
                        <a:t>21.9</a:t>
                      </a:r>
                      <a:endParaRPr lang="en-US" sz="3300" u="none" dirty="0"/>
                    </a:p>
                  </a:txBody>
                  <a:tcPr marL="119085" marR="119085" marT="55880" marB="55880"/>
                </a:tc>
                <a:tc>
                  <a:txBody>
                    <a:bodyPr/>
                    <a:lstStyle/>
                    <a:p>
                      <a:pPr algn="ctr"/>
                      <a:r>
                        <a:rPr lang="en-US" sz="3300" dirty="0" smtClean="0"/>
                        <a:t>$101</a:t>
                      </a:r>
                      <a:endParaRPr lang="en-US" sz="3300" dirty="0"/>
                    </a:p>
                  </a:txBody>
                  <a:tcPr marL="119085" marR="119085" marT="55880" marB="55880"/>
                </a:tc>
                <a:tc>
                  <a:txBody>
                    <a:bodyPr/>
                    <a:lstStyle/>
                    <a:p>
                      <a:pPr algn="ctr"/>
                      <a:r>
                        <a:rPr lang="en-US" sz="3300" dirty="0" smtClean="0"/>
                        <a:t>9.0</a:t>
                      </a:r>
                      <a:endParaRPr lang="en-US" sz="3300" dirty="0"/>
                    </a:p>
                  </a:txBody>
                  <a:tcPr marL="119085" marR="119085" marT="55880" marB="55880"/>
                </a:tc>
                <a:tc>
                  <a:txBody>
                    <a:bodyPr/>
                    <a:lstStyle/>
                    <a:p>
                      <a:pPr algn="ctr"/>
                      <a:r>
                        <a:rPr lang="en-US" sz="3300" dirty="0" smtClean="0"/>
                        <a:t>$41</a:t>
                      </a:r>
                      <a:endParaRPr lang="en-US" sz="3300" dirty="0"/>
                    </a:p>
                  </a:txBody>
                  <a:tcPr marL="119085" marR="119085" marT="55880" marB="55880"/>
                </a:tc>
              </a:tr>
              <a:tr h="614680">
                <a:tc>
                  <a:txBody>
                    <a:bodyPr/>
                    <a:lstStyle/>
                    <a:p>
                      <a:pPr algn="l"/>
                      <a:r>
                        <a:rPr lang="en-US" sz="3300" dirty="0" smtClean="0"/>
                        <a:t>Total</a:t>
                      </a:r>
                      <a:endParaRPr lang="en-US" sz="3300" b="1" dirty="0"/>
                    </a:p>
                  </a:txBody>
                  <a:tcPr marL="119085" marR="119085" marT="55880" marB="55880"/>
                </a:tc>
                <a:tc>
                  <a:txBody>
                    <a:bodyPr/>
                    <a:lstStyle/>
                    <a:p>
                      <a:pPr algn="ctr"/>
                      <a:r>
                        <a:rPr lang="en-US" sz="3300" dirty="0" smtClean="0"/>
                        <a:t>--</a:t>
                      </a:r>
                      <a:endParaRPr lang="en-US" sz="3300" dirty="0"/>
                    </a:p>
                  </a:txBody>
                  <a:tcPr marL="119085" marR="119085" marT="55880" marB="55880"/>
                </a:tc>
                <a:tc>
                  <a:txBody>
                    <a:bodyPr/>
                    <a:lstStyle/>
                    <a:p>
                      <a:pPr algn="ctr"/>
                      <a:r>
                        <a:rPr lang="en-US" sz="3300" dirty="0" smtClean="0"/>
                        <a:t>--</a:t>
                      </a:r>
                      <a:endParaRPr lang="en-US" sz="3300" dirty="0"/>
                    </a:p>
                  </a:txBody>
                  <a:tcPr marL="119085" marR="119085" marT="55880" marB="55880"/>
                </a:tc>
                <a:tc>
                  <a:txBody>
                    <a:bodyPr/>
                    <a:lstStyle/>
                    <a:p>
                      <a:pPr algn="ctr"/>
                      <a:r>
                        <a:rPr lang="en-US" sz="3300" dirty="0" smtClean="0"/>
                        <a:t>$165</a:t>
                      </a:r>
                      <a:endParaRPr lang="en-US" sz="3300" b="1" dirty="0"/>
                    </a:p>
                  </a:txBody>
                  <a:tcPr marL="119085" marR="119085" marT="55880" marB="55880"/>
                </a:tc>
                <a:tc>
                  <a:txBody>
                    <a:bodyPr/>
                    <a:lstStyle/>
                    <a:p>
                      <a:pPr algn="ctr"/>
                      <a:r>
                        <a:rPr lang="en-US" sz="3300" dirty="0" smtClean="0"/>
                        <a:t>--</a:t>
                      </a:r>
                      <a:endParaRPr lang="en-US" sz="3300" dirty="0"/>
                    </a:p>
                  </a:txBody>
                  <a:tcPr marL="119085" marR="119085" marT="55880" marB="55880"/>
                </a:tc>
                <a:tc>
                  <a:txBody>
                    <a:bodyPr/>
                    <a:lstStyle/>
                    <a:p>
                      <a:pPr algn="ctr"/>
                      <a:r>
                        <a:rPr lang="en-US" sz="3300" dirty="0" smtClean="0"/>
                        <a:t>$235</a:t>
                      </a:r>
                      <a:endParaRPr lang="en-US" sz="3300" b="1" dirty="0"/>
                    </a:p>
                  </a:txBody>
                  <a:tcPr marL="119085" marR="119085" marT="55880" marB="55880"/>
                </a:tc>
                <a:tc>
                  <a:txBody>
                    <a:bodyPr/>
                    <a:lstStyle/>
                    <a:p>
                      <a:pPr algn="ctr"/>
                      <a:r>
                        <a:rPr lang="en-US" sz="3300" dirty="0" smtClean="0"/>
                        <a:t>--</a:t>
                      </a:r>
                      <a:endParaRPr lang="en-US" sz="3300" dirty="0"/>
                    </a:p>
                  </a:txBody>
                  <a:tcPr marL="119085" marR="119085" marT="55880" marB="55880"/>
                </a:tc>
                <a:tc>
                  <a:txBody>
                    <a:bodyPr/>
                    <a:lstStyle/>
                    <a:p>
                      <a:pPr algn="ctr"/>
                      <a:r>
                        <a:rPr lang="en-US" sz="3300" dirty="0" smtClean="0"/>
                        <a:t>$94</a:t>
                      </a:r>
                      <a:endParaRPr lang="en-US" sz="3300" b="1" dirty="0"/>
                    </a:p>
                  </a:txBody>
                  <a:tcPr marL="119085" marR="119085" marT="55880" marB="55880"/>
                </a:tc>
              </a:tr>
            </a:tbl>
          </a:graphicData>
        </a:graphic>
      </p:graphicFrame>
      <p:graphicFrame>
        <p:nvGraphicFramePr>
          <p:cNvPr id="27" name="Table 26"/>
          <p:cNvGraphicFramePr>
            <a:graphicFrameLocks noGrp="1"/>
          </p:cNvGraphicFramePr>
          <p:nvPr/>
        </p:nvGraphicFramePr>
        <p:xfrm>
          <a:off x="17602200" y="18425160"/>
          <a:ext cx="11658600" cy="3139440"/>
        </p:xfrm>
        <a:graphic>
          <a:graphicData uri="http://schemas.openxmlformats.org/drawingml/2006/table">
            <a:tbl>
              <a:tblPr firstRow="1" bandRow="1">
                <a:tableStyleId>{5C22544A-7EE6-4342-B048-85BDC9FD1C3A}</a:tableStyleId>
              </a:tblPr>
              <a:tblGrid>
                <a:gridCol w="2209800"/>
                <a:gridCol w="3149600"/>
                <a:gridCol w="3149600"/>
                <a:gridCol w="3149600"/>
              </a:tblGrid>
              <a:tr h="304800">
                <a:tc rowSpan="2">
                  <a:txBody>
                    <a:bodyPr/>
                    <a:lstStyle/>
                    <a:p>
                      <a:endParaRPr lang="en-US" sz="3400" dirty="0"/>
                    </a:p>
                  </a:txBody>
                  <a:tcPr/>
                </a:tc>
                <a:tc gridSpan="3">
                  <a:txBody>
                    <a:bodyPr/>
                    <a:lstStyle/>
                    <a:p>
                      <a:pPr algn="ctr"/>
                      <a:r>
                        <a:rPr lang="en-US" sz="3400" dirty="0" smtClean="0"/>
                        <a:t>Available</a:t>
                      </a:r>
                      <a:r>
                        <a:rPr lang="en-US" sz="3400" baseline="0" dirty="0" smtClean="0"/>
                        <a:t> nutrients as a percent of 1</a:t>
                      </a:r>
                      <a:r>
                        <a:rPr lang="en-US" sz="3400" baseline="30000" dirty="0" smtClean="0"/>
                        <a:t>st</a:t>
                      </a:r>
                      <a:r>
                        <a:rPr lang="en-US" sz="3400" baseline="0" dirty="0" smtClean="0"/>
                        <a:t> year totals</a:t>
                      </a:r>
                      <a:endParaRPr lang="en-US" sz="3400" dirty="0"/>
                    </a:p>
                  </a:txBody>
                  <a:tcPr/>
                </a:tc>
                <a:tc hMerge="1">
                  <a:txBody>
                    <a:bodyPr/>
                    <a:lstStyle/>
                    <a:p>
                      <a:endParaRPr lang="en-US" sz="3400" dirty="0"/>
                    </a:p>
                  </a:txBody>
                  <a:tcPr/>
                </a:tc>
                <a:tc hMerge="1">
                  <a:txBody>
                    <a:bodyPr/>
                    <a:lstStyle/>
                    <a:p>
                      <a:endParaRPr lang="en-US" sz="3400" dirty="0"/>
                    </a:p>
                  </a:txBody>
                  <a:tcPr/>
                </a:tc>
              </a:tr>
              <a:tr h="304800">
                <a:tc vMerge="1">
                  <a:txBody>
                    <a:bodyPr/>
                    <a:lstStyle/>
                    <a:p>
                      <a:endParaRPr lang="en-US"/>
                    </a:p>
                  </a:txBody>
                  <a:tcPr/>
                </a:tc>
                <a:tc>
                  <a:txBody>
                    <a:bodyPr/>
                    <a:lstStyle/>
                    <a:p>
                      <a:pPr algn="ctr"/>
                      <a:r>
                        <a:rPr lang="en-US" sz="3400" dirty="0" smtClean="0"/>
                        <a:t>1</a:t>
                      </a:r>
                      <a:r>
                        <a:rPr lang="en-US" sz="3400" baseline="30000" dirty="0" smtClean="0"/>
                        <a:t>st</a:t>
                      </a:r>
                      <a:r>
                        <a:rPr lang="en-US" sz="3400" baseline="0" dirty="0" smtClean="0"/>
                        <a:t> Year</a:t>
                      </a:r>
                      <a:endParaRPr lang="en-US" sz="3400" dirty="0"/>
                    </a:p>
                  </a:txBody>
                  <a:tcPr>
                    <a:solidFill>
                      <a:schemeClr val="accent4">
                        <a:lumMod val="40000"/>
                        <a:lumOff val="60000"/>
                      </a:schemeClr>
                    </a:solidFill>
                  </a:tcPr>
                </a:tc>
                <a:tc>
                  <a:txBody>
                    <a:bodyPr/>
                    <a:lstStyle/>
                    <a:p>
                      <a:pPr algn="ctr"/>
                      <a:r>
                        <a:rPr lang="en-US" sz="3400" dirty="0" smtClean="0"/>
                        <a:t>2</a:t>
                      </a:r>
                      <a:r>
                        <a:rPr lang="en-US" sz="3400" baseline="30000" dirty="0" smtClean="0"/>
                        <a:t>nd</a:t>
                      </a:r>
                      <a:r>
                        <a:rPr lang="en-US" sz="3400" dirty="0" smtClean="0"/>
                        <a:t> Year</a:t>
                      </a:r>
                      <a:endParaRPr lang="en-US" sz="3400" dirty="0"/>
                    </a:p>
                  </a:txBody>
                  <a:tcPr>
                    <a:solidFill>
                      <a:schemeClr val="accent4">
                        <a:lumMod val="40000"/>
                        <a:lumOff val="60000"/>
                      </a:schemeClr>
                    </a:solidFill>
                  </a:tcPr>
                </a:tc>
                <a:tc>
                  <a:txBody>
                    <a:bodyPr/>
                    <a:lstStyle/>
                    <a:p>
                      <a:pPr algn="ctr"/>
                      <a:r>
                        <a:rPr lang="en-US" sz="3400" dirty="0" smtClean="0"/>
                        <a:t>3</a:t>
                      </a:r>
                      <a:r>
                        <a:rPr lang="en-US" sz="3400" baseline="30000" dirty="0" smtClean="0"/>
                        <a:t>rd</a:t>
                      </a:r>
                      <a:r>
                        <a:rPr lang="en-US" sz="3400" baseline="0" dirty="0" smtClean="0"/>
                        <a:t> Year</a:t>
                      </a:r>
                      <a:endParaRPr lang="en-US" sz="3400" dirty="0"/>
                    </a:p>
                  </a:txBody>
                  <a:tcPr>
                    <a:solidFill>
                      <a:schemeClr val="accent4">
                        <a:lumMod val="40000"/>
                        <a:lumOff val="60000"/>
                      </a:schemeClr>
                    </a:solidFill>
                  </a:tcPr>
                </a:tc>
              </a:tr>
              <a:tr h="370840">
                <a:tc>
                  <a:txBody>
                    <a:bodyPr/>
                    <a:lstStyle/>
                    <a:p>
                      <a:pPr algn="l"/>
                      <a:r>
                        <a:rPr lang="en-US" sz="3600" dirty="0" smtClean="0"/>
                        <a:t>N</a:t>
                      </a:r>
                      <a:r>
                        <a:rPr lang="en-US" sz="3600" baseline="30000" dirty="0" smtClean="0"/>
                        <a:t>‡</a:t>
                      </a:r>
                      <a:endParaRPr lang="en-US" sz="3600" b="1" baseline="30000" dirty="0"/>
                    </a:p>
                  </a:txBody>
                  <a:tcPr/>
                </a:tc>
                <a:tc>
                  <a:txBody>
                    <a:bodyPr/>
                    <a:lstStyle/>
                    <a:p>
                      <a:pPr algn="ctr"/>
                      <a:r>
                        <a:rPr lang="en-US" sz="3400" dirty="0" smtClean="0"/>
                        <a:t>40%</a:t>
                      </a:r>
                      <a:endParaRPr lang="en-US" sz="3400" dirty="0"/>
                    </a:p>
                  </a:txBody>
                  <a:tcPr/>
                </a:tc>
                <a:tc>
                  <a:txBody>
                    <a:bodyPr/>
                    <a:lstStyle/>
                    <a:p>
                      <a:pPr algn="ctr"/>
                      <a:r>
                        <a:rPr lang="en-US" sz="3400" dirty="0" smtClean="0"/>
                        <a:t>11%</a:t>
                      </a:r>
                      <a:endParaRPr lang="en-US" sz="3400" dirty="0"/>
                    </a:p>
                  </a:txBody>
                  <a:tcPr/>
                </a:tc>
                <a:tc>
                  <a:txBody>
                    <a:bodyPr/>
                    <a:lstStyle/>
                    <a:p>
                      <a:pPr algn="ctr"/>
                      <a:r>
                        <a:rPr lang="en-US" sz="3400" dirty="0" smtClean="0"/>
                        <a:t>6%</a:t>
                      </a:r>
                      <a:endParaRPr lang="en-US" sz="3400" dirty="0"/>
                    </a:p>
                  </a:txBody>
                  <a:tcPr/>
                </a:tc>
              </a:tr>
              <a:tr h="370840">
                <a:tc>
                  <a:txBody>
                    <a:bodyPr/>
                    <a:lstStyle/>
                    <a:p>
                      <a:pPr algn="l"/>
                      <a:r>
                        <a:rPr lang="en-US" sz="3600" dirty="0" smtClean="0"/>
                        <a:t>P</a:t>
                      </a:r>
                      <a:r>
                        <a:rPr lang="en-US" sz="3600" baseline="-25000" dirty="0" smtClean="0"/>
                        <a:t>2</a:t>
                      </a:r>
                      <a:r>
                        <a:rPr lang="en-US" sz="3600" dirty="0" smtClean="0"/>
                        <a:t>O</a:t>
                      </a:r>
                      <a:r>
                        <a:rPr lang="en-US" sz="3600" baseline="-25000" dirty="0" smtClean="0"/>
                        <a:t>5</a:t>
                      </a:r>
                      <a:endParaRPr lang="en-US" sz="3600" b="1" baseline="-25000" dirty="0"/>
                    </a:p>
                  </a:txBody>
                  <a:tcPr/>
                </a:tc>
                <a:tc>
                  <a:txBody>
                    <a:bodyPr/>
                    <a:lstStyle/>
                    <a:p>
                      <a:pPr algn="ctr"/>
                      <a:r>
                        <a:rPr lang="en-US" sz="3400" dirty="0" smtClean="0"/>
                        <a:t>60%</a:t>
                      </a:r>
                      <a:endParaRPr lang="en-US" sz="3400" dirty="0"/>
                    </a:p>
                  </a:txBody>
                  <a:tcPr/>
                </a:tc>
                <a:tc>
                  <a:txBody>
                    <a:bodyPr/>
                    <a:lstStyle/>
                    <a:p>
                      <a:pPr algn="ctr"/>
                      <a:r>
                        <a:rPr lang="en-US" sz="3400" dirty="0" smtClean="0"/>
                        <a:t>10%</a:t>
                      </a:r>
                      <a:endParaRPr lang="en-US" sz="3400" dirty="0"/>
                    </a:p>
                  </a:txBody>
                  <a:tcPr/>
                </a:tc>
                <a:tc>
                  <a:txBody>
                    <a:bodyPr/>
                    <a:lstStyle/>
                    <a:p>
                      <a:pPr algn="ctr"/>
                      <a:r>
                        <a:rPr lang="en-US" sz="3400" dirty="0" smtClean="0"/>
                        <a:t>5%</a:t>
                      </a:r>
                      <a:endParaRPr lang="en-US" sz="3400" dirty="0"/>
                    </a:p>
                  </a:txBody>
                  <a:tcPr/>
                </a:tc>
              </a:tr>
              <a:tr h="370840">
                <a:tc>
                  <a:txBody>
                    <a:bodyPr/>
                    <a:lstStyle/>
                    <a:p>
                      <a:pPr marL="0" marR="0" indent="0" algn="l" defTabSz="5094465" rtl="0" eaLnBrk="1" fontAlgn="auto" latinLnBrk="0" hangingPunct="1">
                        <a:lnSpc>
                          <a:spcPct val="100000"/>
                        </a:lnSpc>
                        <a:spcBef>
                          <a:spcPts val="0"/>
                        </a:spcBef>
                        <a:spcAft>
                          <a:spcPts val="0"/>
                        </a:spcAft>
                        <a:buClrTx/>
                        <a:buSzTx/>
                        <a:buFontTx/>
                        <a:buNone/>
                        <a:tabLst/>
                        <a:defRPr/>
                      </a:pPr>
                      <a:r>
                        <a:rPr lang="en-US" sz="3600" dirty="0" smtClean="0"/>
                        <a:t>K</a:t>
                      </a:r>
                      <a:r>
                        <a:rPr lang="en-US" sz="3600" baseline="-25000" dirty="0" smtClean="0"/>
                        <a:t>2</a:t>
                      </a:r>
                      <a:r>
                        <a:rPr lang="en-US" sz="3600" dirty="0" smtClean="0"/>
                        <a:t>O</a:t>
                      </a:r>
                      <a:endParaRPr lang="en-US" sz="3600" b="1" dirty="0" smtClean="0"/>
                    </a:p>
                  </a:txBody>
                  <a:tcPr/>
                </a:tc>
                <a:tc>
                  <a:txBody>
                    <a:bodyPr/>
                    <a:lstStyle/>
                    <a:p>
                      <a:pPr algn="ctr"/>
                      <a:r>
                        <a:rPr lang="en-US" sz="3400" dirty="0" smtClean="0"/>
                        <a:t>80%</a:t>
                      </a:r>
                      <a:endParaRPr lang="en-US" sz="3400" dirty="0"/>
                    </a:p>
                  </a:txBody>
                  <a:tcPr/>
                </a:tc>
                <a:tc>
                  <a:txBody>
                    <a:bodyPr/>
                    <a:lstStyle/>
                    <a:p>
                      <a:pPr algn="ctr"/>
                      <a:r>
                        <a:rPr lang="en-US" sz="3400" dirty="0" smtClean="0"/>
                        <a:t>10%</a:t>
                      </a:r>
                      <a:endParaRPr lang="en-US" sz="3400" dirty="0"/>
                    </a:p>
                  </a:txBody>
                  <a:tcPr/>
                </a:tc>
                <a:tc>
                  <a:txBody>
                    <a:bodyPr/>
                    <a:lstStyle/>
                    <a:p>
                      <a:pPr algn="ctr"/>
                      <a:r>
                        <a:rPr lang="en-US" sz="3400" dirty="0" smtClean="0"/>
                        <a:t>5%</a:t>
                      </a:r>
                      <a:endParaRPr lang="en-US" sz="34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882</TotalTime>
  <Words>1230</Words>
  <Application>Microsoft Office PowerPoint</Application>
  <PresentationFormat>Custom</PresentationFormat>
  <Paragraphs>309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Gregg Sanford</cp:lastModifiedBy>
  <cp:revision>89</cp:revision>
  <dcterms:created xsi:type="dcterms:W3CDTF">2009-10-12T13:32:00Z</dcterms:created>
  <dcterms:modified xsi:type="dcterms:W3CDTF">2009-10-29T01:34:54Z</dcterms:modified>
</cp:coreProperties>
</file>