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32918400" cy="32918400"/>
  <p:notesSz cx="6858000" cy="9144000"/>
  <p:defaultTextStyle>
    <a:defPPr>
      <a:defRPr lang="en-US"/>
    </a:defPPr>
    <a:lvl1pPr algn="l" rtl="0" fontAlgn="base">
      <a:spcBef>
        <a:spcPct val="0"/>
      </a:spcBef>
      <a:spcAft>
        <a:spcPct val="0"/>
      </a:spcAft>
      <a:defRPr sz="7400" kern="1200">
        <a:solidFill>
          <a:schemeClr val="tx1"/>
        </a:solidFill>
        <a:latin typeface="Arial" charset="0"/>
        <a:ea typeface="+mn-ea"/>
        <a:cs typeface="+mn-cs"/>
      </a:defRPr>
    </a:lvl1pPr>
    <a:lvl2pPr marL="457200" algn="l" rtl="0" fontAlgn="base">
      <a:spcBef>
        <a:spcPct val="0"/>
      </a:spcBef>
      <a:spcAft>
        <a:spcPct val="0"/>
      </a:spcAft>
      <a:defRPr sz="7400" kern="1200">
        <a:solidFill>
          <a:schemeClr val="tx1"/>
        </a:solidFill>
        <a:latin typeface="Arial" charset="0"/>
        <a:ea typeface="+mn-ea"/>
        <a:cs typeface="+mn-cs"/>
      </a:defRPr>
    </a:lvl2pPr>
    <a:lvl3pPr marL="914400" algn="l" rtl="0" fontAlgn="base">
      <a:spcBef>
        <a:spcPct val="0"/>
      </a:spcBef>
      <a:spcAft>
        <a:spcPct val="0"/>
      </a:spcAft>
      <a:defRPr sz="7400" kern="1200">
        <a:solidFill>
          <a:schemeClr val="tx1"/>
        </a:solidFill>
        <a:latin typeface="Arial" charset="0"/>
        <a:ea typeface="+mn-ea"/>
        <a:cs typeface="+mn-cs"/>
      </a:defRPr>
    </a:lvl3pPr>
    <a:lvl4pPr marL="1371600" algn="l" rtl="0" fontAlgn="base">
      <a:spcBef>
        <a:spcPct val="0"/>
      </a:spcBef>
      <a:spcAft>
        <a:spcPct val="0"/>
      </a:spcAft>
      <a:defRPr sz="7400" kern="1200">
        <a:solidFill>
          <a:schemeClr val="tx1"/>
        </a:solidFill>
        <a:latin typeface="Arial" charset="0"/>
        <a:ea typeface="+mn-ea"/>
        <a:cs typeface="+mn-cs"/>
      </a:defRPr>
    </a:lvl4pPr>
    <a:lvl5pPr marL="1828800" algn="l" rtl="0" fontAlgn="base">
      <a:spcBef>
        <a:spcPct val="0"/>
      </a:spcBef>
      <a:spcAft>
        <a:spcPct val="0"/>
      </a:spcAft>
      <a:defRPr sz="7400" kern="1200">
        <a:solidFill>
          <a:schemeClr val="tx1"/>
        </a:solidFill>
        <a:latin typeface="Arial" charset="0"/>
        <a:ea typeface="+mn-ea"/>
        <a:cs typeface="+mn-cs"/>
      </a:defRPr>
    </a:lvl5pPr>
    <a:lvl6pPr marL="2286000" algn="l" defTabSz="914400" rtl="0" eaLnBrk="1" latinLnBrk="0" hangingPunct="1">
      <a:defRPr sz="7400" kern="1200">
        <a:solidFill>
          <a:schemeClr val="tx1"/>
        </a:solidFill>
        <a:latin typeface="Arial" charset="0"/>
        <a:ea typeface="+mn-ea"/>
        <a:cs typeface="+mn-cs"/>
      </a:defRPr>
    </a:lvl6pPr>
    <a:lvl7pPr marL="2743200" algn="l" defTabSz="914400" rtl="0" eaLnBrk="1" latinLnBrk="0" hangingPunct="1">
      <a:defRPr sz="7400" kern="1200">
        <a:solidFill>
          <a:schemeClr val="tx1"/>
        </a:solidFill>
        <a:latin typeface="Arial" charset="0"/>
        <a:ea typeface="+mn-ea"/>
        <a:cs typeface="+mn-cs"/>
      </a:defRPr>
    </a:lvl7pPr>
    <a:lvl8pPr marL="3200400" algn="l" defTabSz="914400" rtl="0" eaLnBrk="1" latinLnBrk="0" hangingPunct="1">
      <a:defRPr sz="7400" kern="1200">
        <a:solidFill>
          <a:schemeClr val="tx1"/>
        </a:solidFill>
        <a:latin typeface="Arial" charset="0"/>
        <a:ea typeface="+mn-ea"/>
        <a:cs typeface="+mn-cs"/>
      </a:defRPr>
    </a:lvl8pPr>
    <a:lvl9pPr marL="3657600" algn="l" defTabSz="914400" rtl="0" eaLnBrk="1" latinLnBrk="0" hangingPunct="1">
      <a:defRPr sz="7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6600"/>
    <a:srgbClr val="66FF66"/>
    <a:srgbClr val="008000"/>
    <a:srgbClr val="CCFF66"/>
    <a:srgbClr val="6699FF"/>
    <a:srgbClr val="99FF99"/>
    <a:srgbClr val="66FFFF"/>
    <a:srgbClr val="DCFF95"/>
  </p:clrMru>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 d="100"/>
          <a:sy n="10" d="100"/>
        </p:scale>
        <p:origin x="-2076" y="-798"/>
      </p:cViewPr>
      <p:guideLst>
        <p:guide orient="horz" pos="10368"/>
        <p:guide pos="10368"/>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0226675"/>
            <a:ext cx="279812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18653125"/>
            <a:ext cx="230441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798A65-B020-4DB5-96F9-0E1A85887D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854CF5B-D9E9-458F-AC4B-F1C34B8D9A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1317625"/>
            <a:ext cx="7405688"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1317625"/>
            <a:ext cx="22067837"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7C29C5-19FB-4A8D-963A-E8DB3D2494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F8B831F-800C-4C37-BF98-9E31FD56F4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1153438"/>
            <a:ext cx="279812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3952538"/>
            <a:ext cx="279812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85E5026-7EC5-48A3-B44C-FAF944A2273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7680325"/>
            <a:ext cx="14736762"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7680325"/>
            <a:ext cx="14736763"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5863E89-AB6C-42BE-8ABD-B25D6BFDB7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7369175"/>
            <a:ext cx="1454467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0439400"/>
            <a:ext cx="1454467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7369175"/>
            <a:ext cx="1454943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0439400"/>
            <a:ext cx="1454943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693B267-997B-44BD-8677-D89F6073CB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9086FCC-83C9-4E40-A2EF-C982837508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D55A7CC-F9CB-4147-993B-D750DFA6862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311275"/>
            <a:ext cx="10829925"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311275"/>
            <a:ext cx="184023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6888163"/>
            <a:ext cx="1082992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4287C9F-29DB-4578-9B1E-161100D684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23042563"/>
            <a:ext cx="197516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2941638"/>
            <a:ext cx="197516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25763538"/>
            <a:ext cx="197516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0A94005-8A43-4B9C-A88E-3FFE3C0666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238" y="1317625"/>
            <a:ext cx="29625925" cy="5486400"/>
          </a:xfrm>
          <a:prstGeom prst="rect">
            <a:avLst/>
          </a:prstGeom>
          <a:noFill/>
          <a:ln w="9525">
            <a:noFill/>
            <a:miter lim="800000"/>
            <a:headEnd/>
            <a:tailEnd/>
          </a:ln>
        </p:spPr>
        <p:txBody>
          <a:bodyPr vert="horz" wrap="square" lIns="376202" tIns="188101" rIns="376202" bIns="18810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46238" y="7680325"/>
            <a:ext cx="29625925" cy="21724938"/>
          </a:xfrm>
          <a:prstGeom prst="rect">
            <a:avLst/>
          </a:prstGeom>
          <a:noFill/>
          <a:ln w="9525">
            <a:noFill/>
            <a:miter lim="800000"/>
            <a:headEnd/>
            <a:tailEnd/>
          </a:ln>
        </p:spPr>
        <p:txBody>
          <a:bodyPr vert="horz" wrap="square" lIns="376202" tIns="188101" rIns="376202" bIns="1881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6238" y="29976763"/>
            <a:ext cx="7680325" cy="2286000"/>
          </a:xfrm>
          <a:prstGeom prst="rect">
            <a:avLst/>
          </a:prstGeom>
          <a:noFill/>
          <a:ln w="9525">
            <a:noFill/>
            <a:miter lim="800000"/>
            <a:headEnd/>
            <a:tailEnd/>
          </a:ln>
          <a:effectLst/>
        </p:spPr>
        <p:txBody>
          <a:bodyPr vert="horz" wrap="square" lIns="376202" tIns="188101" rIns="376202" bIns="188101" numCol="1" anchor="t" anchorCtr="0" compatLnSpc="1">
            <a:prstTxWarp prst="textNoShape">
              <a:avLst/>
            </a:prstTxWarp>
          </a:bodyPr>
          <a:lstStyle>
            <a:lvl1pPr>
              <a:defRPr sz="5800"/>
            </a:lvl1pPr>
          </a:lstStyle>
          <a:p>
            <a:endParaRPr lang="en-US"/>
          </a:p>
        </p:txBody>
      </p:sp>
      <p:sp>
        <p:nvSpPr>
          <p:cNvPr id="1029" name="Rectangle 5"/>
          <p:cNvSpPr>
            <a:spLocks noGrp="1" noChangeArrowheads="1"/>
          </p:cNvSpPr>
          <p:nvPr>
            <p:ph type="ftr" sz="quarter" idx="3"/>
          </p:nvPr>
        </p:nvSpPr>
        <p:spPr bwMode="auto">
          <a:xfrm>
            <a:off x="11247438" y="29976763"/>
            <a:ext cx="10423525" cy="2286000"/>
          </a:xfrm>
          <a:prstGeom prst="rect">
            <a:avLst/>
          </a:prstGeom>
          <a:noFill/>
          <a:ln w="9525">
            <a:noFill/>
            <a:miter lim="800000"/>
            <a:headEnd/>
            <a:tailEnd/>
          </a:ln>
          <a:effectLst/>
        </p:spPr>
        <p:txBody>
          <a:bodyPr vert="horz" wrap="square" lIns="376202" tIns="188101" rIns="376202" bIns="188101" numCol="1" anchor="t" anchorCtr="0" compatLnSpc="1">
            <a:prstTxWarp prst="textNoShape">
              <a:avLst/>
            </a:prstTxWarp>
          </a:bodyPr>
          <a:lstStyle>
            <a:lvl1pPr algn="ctr">
              <a:defRPr sz="5800"/>
            </a:lvl1pPr>
          </a:lstStyle>
          <a:p>
            <a:endParaRPr lang="en-US"/>
          </a:p>
        </p:txBody>
      </p:sp>
      <p:sp>
        <p:nvSpPr>
          <p:cNvPr id="1030" name="Rectangle 6"/>
          <p:cNvSpPr>
            <a:spLocks noGrp="1" noChangeArrowheads="1"/>
          </p:cNvSpPr>
          <p:nvPr>
            <p:ph type="sldNum" sz="quarter" idx="4"/>
          </p:nvPr>
        </p:nvSpPr>
        <p:spPr bwMode="auto">
          <a:xfrm>
            <a:off x="23591838" y="29976763"/>
            <a:ext cx="7680325" cy="2286000"/>
          </a:xfrm>
          <a:prstGeom prst="rect">
            <a:avLst/>
          </a:prstGeom>
          <a:noFill/>
          <a:ln w="9525">
            <a:noFill/>
            <a:miter lim="800000"/>
            <a:headEnd/>
            <a:tailEnd/>
          </a:ln>
          <a:effectLst/>
        </p:spPr>
        <p:txBody>
          <a:bodyPr vert="horz" wrap="square" lIns="376202" tIns="188101" rIns="376202" bIns="188101" numCol="1" anchor="t" anchorCtr="0" compatLnSpc="1">
            <a:prstTxWarp prst="textNoShape">
              <a:avLst/>
            </a:prstTxWarp>
          </a:bodyPr>
          <a:lstStyle>
            <a:lvl1pPr algn="r">
              <a:defRPr sz="5800"/>
            </a:lvl1pPr>
          </a:lstStyle>
          <a:p>
            <a:fld id="{17965AF2-C0C0-4E84-87B4-4934C458F0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375" rtl="0" eaLnBrk="0" fontAlgn="base" hangingPunct="0">
        <a:spcBef>
          <a:spcPct val="0"/>
        </a:spcBef>
        <a:spcAft>
          <a:spcPct val="0"/>
        </a:spcAft>
        <a:defRPr sz="18100">
          <a:solidFill>
            <a:schemeClr val="tx2"/>
          </a:solidFill>
          <a:latin typeface="+mj-lt"/>
          <a:ea typeface="+mj-ea"/>
          <a:cs typeface="+mj-cs"/>
        </a:defRPr>
      </a:lvl1pPr>
      <a:lvl2pPr algn="ctr" defTabSz="3762375" rtl="0" eaLnBrk="0" fontAlgn="base" hangingPunct="0">
        <a:spcBef>
          <a:spcPct val="0"/>
        </a:spcBef>
        <a:spcAft>
          <a:spcPct val="0"/>
        </a:spcAft>
        <a:defRPr sz="18100">
          <a:solidFill>
            <a:schemeClr val="tx2"/>
          </a:solidFill>
          <a:latin typeface="Arial" charset="0"/>
        </a:defRPr>
      </a:lvl2pPr>
      <a:lvl3pPr algn="ctr" defTabSz="3762375" rtl="0" eaLnBrk="0" fontAlgn="base" hangingPunct="0">
        <a:spcBef>
          <a:spcPct val="0"/>
        </a:spcBef>
        <a:spcAft>
          <a:spcPct val="0"/>
        </a:spcAft>
        <a:defRPr sz="18100">
          <a:solidFill>
            <a:schemeClr val="tx2"/>
          </a:solidFill>
          <a:latin typeface="Arial" charset="0"/>
        </a:defRPr>
      </a:lvl3pPr>
      <a:lvl4pPr algn="ctr" defTabSz="3762375" rtl="0" eaLnBrk="0" fontAlgn="base" hangingPunct="0">
        <a:spcBef>
          <a:spcPct val="0"/>
        </a:spcBef>
        <a:spcAft>
          <a:spcPct val="0"/>
        </a:spcAft>
        <a:defRPr sz="18100">
          <a:solidFill>
            <a:schemeClr val="tx2"/>
          </a:solidFill>
          <a:latin typeface="Arial" charset="0"/>
        </a:defRPr>
      </a:lvl4pPr>
      <a:lvl5pPr algn="ctr" defTabSz="3762375" rtl="0" eaLnBrk="0" fontAlgn="base" hangingPunct="0">
        <a:spcBef>
          <a:spcPct val="0"/>
        </a:spcBef>
        <a:spcAft>
          <a:spcPct val="0"/>
        </a:spcAft>
        <a:defRPr sz="18100">
          <a:solidFill>
            <a:schemeClr val="tx2"/>
          </a:solidFill>
          <a:latin typeface="Arial" charset="0"/>
        </a:defRPr>
      </a:lvl5pPr>
      <a:lvl6pPr marL="457200" algn="ctr" defTabSz="3762375" rtl="0" fontAlgn="base">
        <a:spcBef>
          <a:spcPct val="0"/>
        </a:spcBef>
        <a:spcAft>
          <a:spcPct val="0"/>
        </a:spcAft>
        <a:defRPr sz="18100">
          <a:solidFill>
            <a:schemeClr val="tx2"/>
          </a:solidFill>
          <a:latin typeface="Arial" charset="0"/>
        </a:defRPr>
      </a:lvl6pPr>
      <a:lvl7pPr marL="914400" algn="ctr" defTabSz="3762375" rtl="0" fontAlgn="base">
        <a:spcBef>
          <a:spcPct val="0"/>
        </a:spcBef>
        <a:spcAft>
          <a:spcPct val="0"/>
        </a:spcAft>
        <a:defRPr sz="18100">
          <a:solidFill>
            <a:schemeClr val="tx2"/>
          </a:solidFill>
          <a:latin typeface="Arial" charset="0"/>
        </a:defRPr>
      </a:lvl7pPr>
      <a:lvl8pPr marL="1371600" algn="ctr" defTabSz="3762375" rtl="0" fontAlgn="base">
        <a:spcBef>
          <a:spcPct val="0"/>
        </a:spcBef>
        <a:spcAft>
          <a:spcPct val="0"/>
        </a:spcAft>
        <a:defRPr sz="18100">
          <a:solidFill>
            <a:schemeClr val="tx2"/>
          </a:solidFill>
          <a:latin typeface="Arial" charset="0"/>
        </a:defRPr>
      </a:lvl8pPr>
      <a:lvl9pPr marL="1828800" algn="ctr" defTabSz="3762375" rtl="0" fontAlgn="base">
        <a:spcBef>
          <a:spcPct val="0"/>
        </a:spcBef>
        <a:spcAft>
          <a:spcPct val="0"/>
        </a:spcAft>
        <a:defRPr sz="18100">
          <a:solidFill>
            <a:schemeClr val="tx2"/>
          </a:solidFill>
          <a:latin typeface="Arial" charset="0"/>
        </a:defRPr>
      </a:lvl9pPr>
    </p:titleStyle>
    <p:bodyStyle>
      <a:lvl1pPr marL="1411288" indent="-1411288"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5938" indent="-1174750"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4550" indent="-939800" algn="l" defTabSz="3762375" rtl="0" eaLnBrk="0" fontAlgn="base" hangingPunct="0">
        <a:spcBef>
          <a:spcPct val="20000"/>
        </a:spcBef>
        <a:spcAft>
          <a:spcPct val="0"/>
        </a:spcAft>
        <a:buChar char="»"/>
        <a:defRPr sz="8200">
          <a:solidFill>
            <a:schemeClr val="tx1"/>
          </a:solidFill>
          <a:latin typeface="+mn-lt"/>
        </a:defRPr>
      </a:lvl5pPr>
      <a:lvl6pPr marL="8921750" indent="-939800" algn="l" defTabSz="3762375" rtl="0" fontAlgn="base">
        <a:spcBef>
          <a:spcPct val="20000"/>
        </a:spcBef>
        <a:spcAft>
          <a:spcPct val="0"/>
        </a:spcAft>
        <a:buChar char="»"/>
        <a:defRPr sz="8200">
          <a:solidFill>
            <a:schemeClr val="tx1"/>
          </a:solidFill>
          <a:latin typeface="+mn-lt"/>
        </a:defRPr>
      </a:lvl6pPr>
      <a:lvl7pPr marL="9378950" indent="-939800" algn="l" defTabSz="3762375" rtl="0" fontAlgn="base">
        <a:spcBef>
          <a:spcPct val="20000"/>
        </a:spcBef>
        <a:spcAft>
          <a:spcPct val="0"/>
        </a:spcAft>
        <a:buChar char="»"/>
        <a:defRPr sz="8200">
          <a:solidFill>
            <a:schemeClr val="tx1"/>
          </a:solidFill>
          <a:latin typeface="+mn-lt"/>
        </a:defRPr>
      </a:lvl7pPr>
      <a:lvl8pPr marL="9836150" indent="-939800" algn="l" defTabSz="3762375" rtl="0" fontAlgn="base">
        <a:spcBef>
          <a:spcPct val="20000"/>
        </a:spcBef>
        <a:spcAft>
          <a:spcPct val="0"/>
        </a:spcAft>
        <a:buChar char="»"/>
        <a:defRPr sz="8200">
          <a:solidFill>
            <a:schemeClr val="tx1"/>
          </a:solidFill>
          <a:latin typeface="+mn-lt"/>
        </a:defRPr>
      </a:lvl8pPr>
      <a:lvl9pPr marL="10293350" indent="-939800"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FF95"/>
        </a:solidFill>
        <a:effectLst/>
      </p:bgPr>
    </p:bg>
    <p:spTree>
      <p:nvGrpSpPr>
        <p:cNvPr id="1" name=""/>
        <p:cNvGrpSpPr/>
        <p:nvPr/>
      </p:nvGrpSpPr>
      <p:grpSpPr>
        <a:xfrm>
          <a:off x="0" y="0"/>
          <a:ext cx="0" cy="0"/>
          <a:chOff x="0" y="0"/>
          <a:chExt cx="0" cy="0"/>
        </a:xfrm>
      </p:grpSpPr>
      <p:sp>
        <p:nvSpPr>
          <p:cNvPr id="33" name="TextBox 32"/>
          <p:cNvSpPr txBox="1"/>
          <p:nvPr/>
        </p:nvSpPr>
        <p:spPr>
          <a:xfrm>
            <a:off x="9525000" y="11277600"/>
            <a:ext cx="7696200" cy="13757612"/>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5" name="Picture 24" descr="Aug18 047.jpg"/>
          <p:cNvPicPr>
            <a:picLocks noChangeAspect="1"/>
          </p:cNvPicPr>
          <p:nvPr/>
        </p:nvPicPr>
        <p:blipFill>
          <a:blip r:embed="rId2"/>
          <a:stretch>
            <a:fillRect/>
          </a:stretch>
        </p:blipFill>
        <p:spPr>
          <a:xfrm>
            <a:off x="0" y="1600200"/>
            <a:ext cx="32918400" cy="3291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58" name="Rectangle 14"/>
          <p:cNvSpPr>
            <a:spLocks noGrp="1" noChangeArrowheads="1"/>
          </p:cNvSpPr>
          <p:nvPr>
            <p:ph type="title" idx="4294967295"/>
          </p:nvPr>
        </p:nvSpPr>
        <p:spPr>
          <a:xfrm>
            <a:off x="1600200" y="533400"/>
            <a:ext cx="29625925" cy="5638800"/>
          </a:xfrm>
          <a:solidFill>
            <a:srgbClr val="660033"/>
          </a:solidFill>
          <a:ln>
            <a:solidFill>
              <a:schemeClr val="bg1"/>
            </a:solidFill>
          </a:ln>
        </p:spPr>
        <p:txBody>
          <a:bodyPr/>
          <a:lstStyle/>
          <a:p>
            <a:pPr eaLnBrk="1" hangingPunct="1">
              <a:defRPr/>
            </a:pPr>
            <a:r>
              <a:rPr lang="en-US" sz="9600" b="1" dirty="0" smtClean="0">
                <a:solidFill>
                  <a:schemeClr val="bg1"/>
                </a:solidFill>
                <a:effectLst>
                  <a:outerShdw blurRad="38100" dist="38100" dir="2700000" algn="tl">
                    <a:srgbClr val="000000">
                      <a:alpha val="43137"/>
                    </a:srgbClr>
                  </a:outerShdw>
                </a:effectLst>
              </a:rPr>
              <a:t>Agronomic and Grade Characteristics of the Virginia Market Type Peanut Grown in Virginia and Carolina Region</a:t>
            </a:r>
            <a:br>
              <a:rPr lang="en-US" sz="96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Maria Balota and Thomas Isleib</a:t>
            </a:r>
            <a:endParaRPr lang="en-US" sz="4000" b="1" i="1" dirty="0" smtClean="0"/>
          </a:p>
        </p:txBody>
      </p:sp>
      <p:sp>
        <p:nvSpPr>
          <p:cNvPr id="2052" name="Text Box 19"/>
          <p:cNvSpPr txBox="1">
            <a:spLocks noChangeArrowheads="1"/>
          </p:cNvSpPr>
          <p:nvPr/>
        </p:nvSpPr>
        <p:spPr bwMode="auto">
          <a:xfrm>
            <a:off x="3235325" y="8221663"/>
            <a:ext cx="8012113" cy="1501775"/>
          </a:xfrm>
          <a:prstGeom prst="rect">
            <a:avLst/>
          </a:prstGeom>
          <a:noFill/>
          <a:ln w="9525">
            <a:noFill/>
            <a:miter lim="800000"/>
            <a:headEnd/>
            <a:tailEnd/>
          </a:ln>
        </p:spPr>
        <p:txBody>
          <a:bodyPr lIns="376202" tIns="188101" rIns="376202" bIns="188101">
            <a:spAutoFit/>
          </a:bodyPr>
          <a:lstStyle/>
          <a:p>
            <a:pPr defTabSz="3762375"/>
            <a:endParaRPr lang="en-US"/>
          </a:p>
        </p:txBody>
      </p:sp>
      <p:sp>
        <p:nvSpPr>
          <p:cNvPr id="2053" name="Text Box 17"/>
          <p:cNvSpPr txBox="1">
            <a:spLocks noChangeArrowheads="1"/>
          </p:cNvSpPr>
          <p:nvPr/>
        </p:nvSpPr>
        <p:spPr bwMode="auto">
          <a:xfrm>
            <a:off x="1646238" y="8047038"/>
            <a:ext cx="7680325" cy="10972800"/>
          </a:xfrm>
          <a:prstGeom prst="rect">
            <a:avLst/>
          </a:prstGeom>
          <a:noFill/>
          <a:ln w="9525">
            <a:noFill/>
            <a:miter lim="800000"/>
            <a:headEnd/>
            <a:tailEnd/>
          </a:ln>
        </p:spPr>
        <p:txBody>
          <a:bodyPr lIns="376202" tIns="188101" rIns="376202" bIns="188101"/>
          <a:lstStyle/>
          <a:p>
            <a:pPr defTabSz="3762375">
              <a:spcBef>
                <a:spcPct val="50000"/>
              </a:spcBef>
            </a:pPr>
            <a:endParaRPr lang="en-US"/>
          </a:p>
        </p:txBody>
      </p:sp>
      <p:sp>
        <p:nvSpPr>
          <p:cNvPr id="6164" name="Text Box 20"/>
          <p:cNvSpPr txBox="1">
            <a:spLocks noChangeArrowheads="1"/>
          </p:cNvSpPr>
          <p:nvPr/>
        </p:nvSpPr>
        <p:spPr bwMode="auto">
          <a:xfrm>
            <a:off x="685800" y="20990652"/>
            <a:ext cx="8077200" cy="4319416"/>
          </a:xfrm>
          <a:prstGeom prst="rect">
            <a:avLst/>
          </a:prstGeom>
          <a:solidFill>
            <a:srgbClr val="660033"/>
          </a:solidFill>
          <a:ln w="9525">
            <a:solidFill>
              <a:schemeClr val="bg1"/>
            </a:solidFill>
            <a:miter lim="800000"/>
            <a:headEnd/>
            <a:tailEnd/>
          </a:ln>
          <a:effectLst/>
        </p:spPr>
        <p:txBody>
          <a:bodyPr wrap="square" lIns="376202" tIns="188101" rIns="376202" bIns="188101">
            <a:spAutoFit/>
          </a:bodyPr>
          <a:lstStyle/>
          <a:p>
            <a:pPr algn="just" defTabSz="3762375">
              <a:defRPr/>
            </a:pPr>
            <a:r>
              <a:rPr lang="en-US" sz="4000" b="1" dirty="0" smtClean="0">
                <a:solidFill>
                  <a:schemeClr val="bg1"/>
                </a:solidFill>
                <a:effectLst>
                  <a:outerShdw blurRad="38100" dist="38100" dir="2700000" algn="tl">
                    <a:srgbClr val="000000">
                      <a:alpha val="43137"/>
                    </a:srgbClr>
                  </a:outerShdw>
                </a:effectLst>
              </a:rPr>
              <a:t>Objectives</a:t>
            </a:r>
            <a:r>
              <a:rPr lang="en-US" sz="3600" b="1" dirty="0" smtClean="0">
                <a:solidFill>
                  <a:schemeClr val="bg1"/>
                </a:solidFill>
                <a:effectLst>
                  <a:outerShdw blurRad="38100" dist="38100" dir="2700000" algn="tl">
                    <a:srgbClr val="000000">
                      <a:alpha val="43137"/>
                    </a:srgbClr>
                  </a:outerShdw>
                </a:effectLst>
              </a:rPr>
              <a:t> were to 1) examine the genotype </a:t>
            </a:r>
            <a:r>
              <a:rPr lang="en-US" sz="3600" b="1" dirty="0" smtClean="0">
                <a:solidFill>
                  <a:schemeClr val="bg1"/>
                </a:solidFill>
                <a:effectLst>
                  <a:outerShdw blurRad="38100" dist="38100" dir="2700000" algn="tl">
                    <a:srgbClr val="000000">
                      <a:alpha val="43137"/>
                    </a:srgbClr>
                  </a:outerShdw>
                </a:effectLst>
                <a:latin typeface="Times New Roman"/>
                <a:cs typeface="Times New Roman"/>
              </a:rPr>
              <a:t>× </a:t>
            </a: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location interaction </a:t>
            </a:r>
            <a:r>
              <a:rPr lang="en-US" sz="3600" b="1" dirty="0" smtClean="0">
                <a:solidFill>
                  <a:schemeClr val="bg1"/>
                </a:solidFill>
                <a:effectLst>
                  <a:outerShdw blurRad="38100" dist="38100" dir="2700000" algn="tl">
                    <a:srgbClr val="000000">
                      <a:alpha val="43137"/>
                    </a:srgbClr>
                  </a:outerShdw>
                </a:effectLst>
                <a:latin typeface="+mn-lt"/>
                <a:cs typeface="Times New Roman"/>
              </a:rPr>
              <a:t>for  pod yield, value, and grade characteristics, and 2) compare commercial cultivars with advanced breeding lines for value, yield and grade factors.</a:t>
            </a:r>
            <a:endParaRPr lang="en-US" sz="3600" b="1" dirty="0" smtClean="0">
              <a:solidFill>
                <a:schemeClr val="bg1"/>
              </a:solidFill>
              <a:effectLst>
                <a:outerShdw blurRad="38100" dist="38100" dir="2700000" algn="tl">
                  <a:srgbClr val="000000">
                    <a:alpha val="43137"/>
                  </a:srgbClr>
                </a:outerShdw>
              </a:effectLst>
              <a:latin typeface="+mn-lt"/>
            </a:endParaRPr>
          </a:p>
        </p:txBody>
      </p:sp>
      <p:sp>
        <p:nvSpPr>
          <p:cNvPr id="6182" name="Rectangle 38"/>
          <p:cNvSpPr>
            <a:spLocks noChangeArrowheads="1"/>
          </p:cNvSpPr>
          <p:nvPr/>
        </p:nvSpPr>
        <p:spPr bwMode="auto">
          <a:xfrm>
            <a:off x="23317200" y="30708600"/>
            <a:ext cx="6934200" cy="1303206"/>
          </a:xfrm>
          <a:prstGeom prst="rect">
            <a:avLst/>
          </a:prstGeom>
          <a:noFill/>
          <a:ln w="9525">
            <a:noFill/>
            <a:miter lim="800000"/>
            <a:headEnd/>
            <a:tailEnd/>
          </a:ln>
          <a:effectLst/>
        </p:spPr>
        <p:txBody>
          <a:bodyPr wrap="square" lIns="376202" tIns="188101" rIns="376202" bIns="188101">
            <a:spAutoFit/>
          </a:bodyPr>
          <a:lstStyle/>
          <a:p>
            <a:pPr defTabSz="3762375">
              <a:defRPr/>
            </a:pPr>
            <a:r>
              <a:rPr lang="en-US" sz="2000" b="1" dirty="0">
                <a:solidFill>
                  <a:schemeClr val="bg1"/>
                </a:solidFill>
                <a:effectLst>
                  <a:outerShdw blurRad="38100" dist="38100" dir="2700000" algn="tl">
                    <a:srgbClr val="FFFFFF"/>
                  </a:outerShdw>
                </a:effectLst>
              </a:rPr>
              <a:t>References:</a:t>
            </a:r>
          </a:p>
          <a:p>
            <a:pPr defTabSz="3762375">
              <a:defRPr/>
            </a:pPr>
            <a:endParaRPr lang="en-US" sz="2000" b="1" dirty="0">
              <a:solidFill>
                <a:schemeClr val="bg1"/>
              </a:solidFill>
              <a:effectLst>
                <a:outerShdw blurRad="38100" dist="38100" dir="2700000" algn="tl">
                  <a:srgbClr val="FFFFFF"/>
                </a:outerShdw>
              </a:effectLst>
            </a:endParaRPr>
          </a:p>
          <a:p>
            <a:pPr defTabSz="3762375">
              <a:defRPr/>
            </a:pPr>
            <a:r>
              <a:rPr lang="en-US" sz="2000" b="1" dirty="0" smtClean="0">
                <a:solidFill>
                  <a:schemeClr val="bg1"/>
                </a:solidFill>
                <a:effectLst>
                  <a:outerShdw blurRad="38100" dist="38100" dir="2700000" algn="tl">
                    <a:srgbClr val="FFFFFF"/>
                  </a:outerShdw>
                </a:effectLst>
              </a:rPr>
              <a:t>1.  http://www.ext.vt.edu/pubs/np/2812-1030.pdf</a:t>
            </a:r>
            <a:endParaRPr lang="en-US" sz="2000" b="1" dirty="0">
              <a:solidFill>
                <a:schemeClr val="bg1"/>
              </a:solidFill>
              <a:effectLst>
                <a:outerShdw blurRad="38100" dist="38100" dir="2700000" algn="tl">
                  <a:srgbClr val="FFFFFF"/>
                </a:outerShdw>
              </a:effectLst>
            </a:endParaRPr>
          </a:p>
        </p:txBody>
      </p:sp>
      <p:sp>
        <p:nvSpPr>
          <p:cNvPr id="2059" name="Text Box 39"/>
          <p:cNvSpPr txBox="1">
            <a:spLocks noChangeArrowheads="1"/>
          </p:cNvSpPr>
          <p:nvPr/>
        </p:nvSpPr>
        <p:spPr bwMode="auto">
          <a:xfrm>
            <a:off x="12069763" y="16094075"/>
            <a:ext cx="8229600" cy="1501775"/>
          </a:xfrm>
          <a:prstGeom prst="rect">
            <a:avLst/>
          </a:prstGeom>
          <a:noFill/>
          <a:ln w="9525">
            <a:noFill/>
            <a:miter lim="800000"/>
            <a:headEnd/>
            <a:tailEnd/>
          </a:ln>
        </p:spPr>
        <p:txBody>
          <a:bodyPr lIns="376202" tIns="188101" rIns="376202" bIns="188101">
            <a:spAutoFit/>
          </a:bodyPr>
          <a:lstStyle/>
          <a:p>
            <a:pPr defTabSz="3762375">
              <a:spcBef>
                <a:spcPct val="50000"/>
              </a:spcBef>
            </a:pPr>
            <a:endParaRPr lang="en-US"/>
          </a:p>
        </p:txBody>
      </p:sp>
      <p:sp>
        <p:nvSpPr>
          <p:cNvPr id="6185" name="Text Box 41"/>
          <p:cNvSpPr txBox="1">
            <a:spLocks noChangeArrowheads="1"/>
          </p:cNvSpPr>
          <p:nvPr/>
        </p:nvSpPr>
        <p:spPr bwMode="auto">
          <a:xfrm>
            <a:off x="685800" y="7924800"/>
            <a:ext cx="8229600" cy="11726287"/>
          </a:xfrm>
          <a:prstGeom prst="rect">
            <a:avLst/>
          </a:prstGeom>
          <a:solidFill>
            <a:srgbClr val="660033"/>
          </a:solidFill>
          <a:ln w="9525">
            <a:solidFill>
              <a:schemeClr val="bg1"/>
            </a:solidFill>
            <a:miter lim="800000"/>
            <a:headEnd/>
            <a:tailEnd/>
          </a:ln>
          <a:effectLst/>
        </p:spPr>
        <p:txBody>
          <a:bodyPr wrap="square">
            <a:spAutoFit/>
          </a:bodyPr>
          <a:lstStyle/>
          <a:p>
            <a:pPr algn="just" defTabSz="3762375">
              <a:defRPr/>
            </a:pPr>
            <a:r>
              <a:rPr lang="en-US" sz="3600" b="1" dirty="0" smtClean="0">
                <a:solidFill>
                  <a:schemeClr val="bg1"/>
                </a:solidFill>
                <a:effectLst>
                  <a:outerShdw blurRad="38100" dist="38100" dir="2700000" algn="tl">
                    <a:srgbClr val="000000">
                      <a:alpha val="43137"/>
                    </a:srgbClr>
                  </a:outerShdw>
                </a:effectLst>
              </a:rPr>
              <a:t>Virginia market type peanut is </a:t>
            </a:r>
            <a:r>
              <a:rPr lang="en-US" sz="3600" b="1" dirty="0">
                <a:solidFill>
                  <a:schemeClr val="bg1"/>
                </a:solidFill>
                <a:effectLst>
                  <a:outerShdw blurRad="38100" dist="38100" dir="2700000" algn="tl">
                    <a:srgbClr val="000000">
                      <a:alpha val="43137"/>
                    </a:srgbClr>
                  </a:outerShdw>
                </a:effectLst>
              </a:rPr>
              <a:t>an important </a:t>
            </a:r>
            <a:r>
              <a:rPr lang="en-US" sz="3600" b="1" dirty="0" smtClean="0">
                <a:solidFill>
                  <a:schemeClr val="bg1"/>
                </a:solidFill>
                <a:effectLst>
                  <a:outerShdw blurRad="38100" dist="38100" dir="2700000" algn="tl">
                    <a:srgbClr val="000000">
                      <a:alpha val="43137"/>
                    </a:srgbClr>
                  </a:outerShdw>
                </a:effectLst>
              </a:rPr>
              <a:t>cash crop </a:t>
            </a:r>
            <a:r>
              <a:rPr lang="en-US" sz="3600" b="1" dirty="0">
                <a:solidFill>
                  <a:schemeClr val="bg1"/>
                </a:solidFill>
                <a:effectLst>
                  <a:outerShdw blurRad="38100" dist="38100" dir="2700000" algn="tl">
                    <a:srgbClr val="000000">
                      <a:alpha val="43137"/>
                    </a:srgbClr>
                  </a:outerShdw>
                </a:effectLst>
              </a:rPr>
              <a:t>for </a:t>
            </a:r>
            <a:r>
              <a:rPr lang="en-US" sz="3600" b="1" dirty="0" smtClean="0">
                <a:solidFill>
                  <a:schemeClr val="bg1"/>
                </a:solidFill>
                <a:effectLst>
                  <a:outerShdw blurRad="38100" dist="38100" dir="2700000" algn="tl">
                    <a:srgbClr val="000000">
                      <a:alpha val="43137"/>
                    </a:srgbClr>
                  </a:outerShdw>
                </a:effectLst>
              </a:rPr>
              <a:t>VA, NC, and SC. </a:t>
            </a:r>
            <a:r>
              <a:rPr lang="en-US" sz="3600" b="1" dirty="0">
                <a:solidFill>
                  <a:schemeClr val="bg1"/>
                </a:solidFill>
                <a:effectLst>
                  <a:outerShdw blurRad="38100" dist="38100" dir="2700000" algn="tl">
                    <a:srgbClr val="000000">
                      <a:alpha val="43137"/>
                    </a:srgbClr>
                  </a:outerShdw>
                </a:effectLst>
              </a:rPr>
              <a:t>It annually brings over $90 million to the economies of this region from approximately 160,000 acres planted every year. </a:t>
            </a:r>
            <a:r>
              <a:rPr lang="en-US" sz="3600" b="1" dirty="0" smtClean="0">
                <a:solidFill>
                  <a:schemeClr val="bg1"/>
                </a:solidFill>
                <a:effectLst>
                  <a:outerShdw blurRad="38100" dist="38100" dir="2700000" algn="tl">
                    <a:srgbClr val="000000">
                      <a:alpha val="43137"/>
                    </a:srgbClr>
                  </a:outerShdw>
                </a:effectLst>
              </a:rPr>
              <a:t>For over 35 years, cultivars from VT and NCSU breeding programs are released based upon  a m</a:t>
            </a: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ulti</a:t>
            </a:r>
            <a:r>
              <a:rPr lang="en-US" sz="3600" b="1" dirty="0" smtClean="0">
                <a:solidFill>
                  <a:schemeClr val="bg1"/>
                </a:solidFill>
                <a:effectLst>
                  <a:outerShdw blurRad="38100" dist="38100" dir="2700000" algn="tl">
                    <a:srgbClr val="000000">
                      <a:alpha val="43137"/>
                    </a:srgbClr>
                  </a:outerShdw>
                </a:effectLst>
              </a:rPr>
              <a:t>- year and location selection test as part of a joint research project entitled Peanut Variety and Quality Evaluation (PVQE)</a:t>
            </a:r>
            <a:r>
              <a:rPr lang="en-US" sz="3600" b="1" baseline="30000" dirty="0" smtClean="0">
                <a:solidFill>
                  <a:schemeClr val="bg1"/>
                </a:solidFill>
                <a:effectLst>
                  <a:outerShdw blurRad="38100" dist="38100" dir="2700000" algn="tl">
                    <a:srgbClr val="000000">
                      <a:alpha val="43137"/>
                    </a:srgbClr>
                  </a:outerShdw>
                </a:effectLst>
              </a:rPr>
              <a:t>1</a:t>
            </a:r>
            <a:r>
              <a:rPr lang="en-US" sz="3600" b="1" dirty="0" smtClean="0">
                <a:solidFill>
                  <a:schemeClr val="bg1"/>
                </a:solidFill>
                <a:effectLst>
                  <a:outerShdw blurRad="38100" dist="38100" dir="2700000" algn="tl">
                    <a:srgbClr val="000000">
                      <a:alpha val="43137"/>
                    </a:srgbClr>
                  </a:outerShdw>
                </a:effectLst>
              </a:rPr>
              <a:t>. Every year, PVQE replicated field plots are conducted at various locations in VA, NC, and SC to determine the potential for yield and grade characteristics of the Virginia market type peanut genotypes. Yield and grade factors are equally important for this crop’s profitability.</a:t>
            </a:r>
            <a:endParaRPr lang="en-US" sz="3600" dirty="0"/>
          </a:p>
        </p:txBody>
      </p:sp>
      <p:sp>
        <p:nvSpPr>
          <p:cNvPr id="2061" name="Text Box 49"/>
          <p:cNvSpPr txBox="1">
            <a:spLocks noChangeArrowheads="1"/>
          </p:cNvSpPr>
          <p:nvPr/>
        </p:nvSpPr>
        <p:spPr bwMode="auto">
          <a:xfrm>
            <a:off x="11049000" y="19126200"/>
            <a:ext cx="9296400" cy="701675"/>
          </a:xfrm>
          <a:prstGeom prst="rect">
            <a:avLst/>
          </a:prstGeom>
          <a:noFill/>
          <a:ln w="9525">
            <a:noFill/>
            <a:miter lim="800000"/>
            <a:headEnd/>
            <a:tailEnd/>
          </a:ln>
        </p:spPr>
        <p:txBody>
          <a:bodyPr>
            <a:spAutoFit/>
          </a:bodyPr>
          <a:lstStyle/>
          <a:p>
            <a:pPr defTabSz="3762375"/>
            <a:endParaRPr lang="en-US" sz="4000"/>
          </a:p>
        </p:txBody>
      </p:sp>
      <p:pic>
        <p:nvPicPr>
          <p:cNvPr id="27" name="Picture 26" descr="vt_shield"/>
          <p:cNvPicPr/>
          <p:nvPr/>
        </p:nvPicPr>
        <p:blipFill>
          <a:blip r:embed="rId3"/>
          <a:srcRect/>
          <a:stretch>
            <a:fillRect/>
          </a:stretch>
        </p:blipFill>
        <p:spPr bwMode="auto">
          <a:xfrm>
            <a:off x="1828800" y="4038600"/>
            <a:ext cx="1257300" cy="1905000"/>
          </a:xfrm>
          <a:prstGeom prst="rect">
            <a:avLst/>
          </a:prstGeom>
          <a:noFill/>
          <a:ln w="9525">
            <a:noFill/>
            <a:miter lim="800000"/>
            <a:headEnd/>
            <a:tailEnd/>
          </a:ln>
        </p:spPr>
      </p:pic>
      <p:pic>
        <p:nvPicPr>
          <p:cNvPr id="28" name="Picture 27" descr="vt_logotype"/>
          <p:cNvPicPr/>
          <p:nvPr/>
        </p:nvPicPr>
        <p:blipFill>
          <a:blip r:embed="rId4"/>
          <a:srcRect/>
          <a:stretch>
            <a:fillRect/>
          </a:stretch>
        </p:blipFill>
        <p:spPr bwMode="auto">
          <a:xfrm>
            <a:off x="3200400" y="4724400"/>
            <a:ext cx="2928938" cy="1143000"/>
          </a:xfrm>
          <a:prstGeom prst="rect">
            <a:avLst/>
          </a:prstGeom>
          <a:noFill/>
          <a:ln w="9525">
            <a:noFill/>
            <a:miter lim="800000"/>
            <a:headEnd/>
            <a:tailEnd/>
          </a:ln>
        </p:spPr>
      </p:pic>
      <p:sp>
        <p:nvSpPr>
          <p:cNvPr id="29" name="Text Box 20"/>
          <p:cNvSpPr txBox="1">
            <a:spLocks noChangeArrowheads="1"/>
          </p:cNvSpPr>
          <p:nvPr/>
        </p:nvSpPr>
        <p:spPr bwMode="auto">
          <a:xfrm>
            <a:off x="609600" y="25831800"/>
            <a:ext cx="9144000" cy="995429"/>
          </a:xfrm>
          <a:prstGeom prst="rect">
            <a:avLst/>
          </a:prstGeom>
          <a:solidFill>
            <a:srgbClr val="660033"/>
          </a:solidFill>
          <a:ln w="9525">
            <a:solidFill>
              <a:schemeClr val="bg1"/>
            </a:solidFill>
            <a:miter lim="800000"/>
            <a:headEnd/>
            <a:tailEnd/>
          </a:ln>
          <a:effectLst/>
        </p:spPr>
        <p:txBody>
          <a:bodyPr wrap="square" lIns="376202" tIns="188101" rIns="376202" bIns="188101">
            <a:spAutoFit/>
          </a:bodyPr>
          <a:lstStyle/>
          <a:p>
            <a:pPr algn="just" defTabSz="3762375">
              <a:defRPr/>
            </a:pPr>
            <a:r>
              <a:rPr lang="en-US" sz="4000" b="1" dirty="0" smtClean="0">
                <a:solidFill>
                  <a:schemeClr val="bg1"/>
                </a:solidFill>
                <a:effectLst>
                  <a:outerShdw blurRad="38100" dist="38100" dir="2700000" algn="tl">
                    <a:srgbClr val="000000">
                      <a:alpha val="43137"/>
                    </a:srgbClr>
                  </a:outerShdw>
                </a:effectLst>
              </a:rPr>
              <a:t>Materials &amp; Methods:</a:t>
            </a:r>
          </a:p>
        </p:txBody>
      </p:sp>
      <p:graphicFrame>
        <p:nvGraphicFramePr>
          <p:cNvPr id="30" name="Table 29"/>
          <p:cNvGraphicFramePr>
            <a:graphicFrameLocks noGrp="1"/>
          </p:cNvGraphicFramePr>
          <p:nvPr/>
        </p:nvGraphicFramePr>
        <p:xfrm>
          <a:off x="609600" y="26822400"/>
          <a:ext cx="9144000" cy="5486272"/>
        </p:xfrm>
        <a:graphic>
          <a:graphicData uri="http://schemas.openxmlformats.org/drawingml/2006/table">
            <a:tbl>
              <a:tblPr firstRow="1" bandRow="1">
                <a:tableStyleId>{125E5076-3810-47DD-B79F-674D7AD40C01}</a:tableStyleId>
              </a:tblPr>
              <a:tblGrid>
                <a:gridCol w="9144000"/>
              </a:tblGrid>
              <a:tr h="1574991">
                <a:tc>
                  <a:txBody>
                    <a:bodyPr/>
                    <a:lstStyle/>
                    <a:p>
                      <a:endParaRPr lang="en-US" dirty="0" smtClean="0"/>
                    </a:p>
                    <a:p>
                      <a:pPr>
                        <a:buFont typeface="Arial" pitchFamily="34" charset="0"/>
                        <a:buChar char="•"/>
                      </a:pPr>
                      <a:r>
                        <a:rPr lang="en-US" sz="2800" baseline="0" dirty="0" smtClean="0"/>
                        <a:t>47 genotypes: 12 commercial varieties</a:t>
                      </a:r>
                    </a:p>
                    <a:p>
                      <a:pPr>
                        <a:buFont typeface="Arial" pitchFamily="34" charset="0"/>
                        <a:buNone/>
                      </a:pPr>
                      <a:r>
                        <a:rPr lang="en-US" sz="2800" dirty="0" smtClean="0"/>
                        <a:t>                          26</a:t>
                      </a:r>
                      <a:r>
                        <a:rPr lang="en-US" sz="2800" baseline="0" dirty="0" smtClean="0"/>
                        <a:t> NCSU advanced breeding lines</a:t>
                      </a:r>
                    </a:p>
                    <a:p>
                      <a:pPr>
                        <a:buFont typeface="Arial" pitchFamily="34" charset="0"/>
                        <a:buNone/>
                      </a:pPr>
                      <a:r>
                        <a:rPr lang="en-US" sz="2800" dirty="0" smtClean="0"/>
                        <a:t>                          9 VT advanced breeding lines</a:t>
                      </a:r>
                    </a:p>
                    <a:p>
                      <a:endParaRPr lang="en-US" dirty="0" smtClean="0"/>
                    </a:p>
                  </a:txBody>
                  <a:tcPr/>
                </a:tc>
              </a:tr>
              <a:tr h="109721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solidFill>
                            <a:schemeClr val="tx1"/>
                          </a:solidFill>
                          <a:effectLst>
                            <a:outerShdw blurRad="38100" dist="38100" dir="2700000" algn="tl">
                              <a:srgbClr val="000000">
                                <a:alpha val="43137"/>
                              </a:srgbClr>
                            </a:outerShdw>
                          </a:effectLst>
                        </a:rPr>
                        <a:t> </a:t>
                      </a:r>
                      <a:r>
                        <a:rPr lang="en-US" sz="2800" baseline="0" dirty="0" smtClean="0">
                          <a:solidFill>
                            <a:schemeClr val="tx1"/>
                          </a:solidFill>
                          <a:effectLst>
                            <a:outerShdw blurRad="38100" dist="38100" dir="2700000" algn="tl">
                              <a:srgbClr val="000000">
                                <a:alpha val="43137"/>
                              </a:srgbClr>
                            </a:outerShdw>
                          </a:effectLst>
                        </a:rPr>
                        <a:t>5 locations: VA (2), NC (2), and SC (1)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solidFill>
                            <a:schemeClr val="tx1"/>
                          </a:solidFill>
                          <a:effectLst>
                            <a:outerShdw blurRad="38100" dist="38100" dir="2700000" algn="tl">
                              <a:srgbClr val="000000">
                                <a:alpha val="43137"/>
                              </a:srgbClr>
                            </a:outerShdw>
                          </a:effectLst>
                        </a:rPr>
                        <a:t>3 replications in a RCB design</a:t>
                      </a:r>
                    </a:p>
                    <a:p>
                      <a:pPr>
                        <a:buFont typeface="Arial" pitchFamily="34" charset="0"/>
                        <a:buNone/>
                      </a:pPr>
                      <a:endPar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r h="109721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solidFill>
                            <a:schemeClr val="tx1"/>
                          </a:solidFill>
                          <a:effectLst>
                            <a:outerShdw blurRad="38100" dist="38100" dir="2700000" algn="tl">
                              <a:srgbClr val="000000">
                                <a:alpha val="43137"/>
                              </a:srgbClr>
                            </a:outerShdw>
                          </a:effectLst>
                        </a:rPr>
                        <a:t> Pod yield and crop value</a:t>
                      </a:r>
                    </a:p>
                    <a:p>
                      <a:pPr>
                        <a:buFont typeface="Arial" pitchFamily="34" charset="0"/>
                        <a:buNone/>
                      </a:pPr>
                      <a:endParaRPr lang="en-US" sz="28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r h="1097216">
                <a:tc>
                  <a:txBody>
                    <a:bodyPr/>
                    <a:lstStyle/>
                    <a:p>
                      <a:pPr>
                        <a:buFont typeface="Arial" pitchFamily="34" charset="0"/>
                        <a:buChar char="•"/>
                      </a:pPr>
                      <a:r>
                        <a:rPr lang="en-US" sz="2800" baseline="0" dirty="0" smtClean="0">
                          <a:solidFill>
                            <a:schemeClr val="tx1"/>
                          </a:solidFill>
                          <a:effectLst>
                            <a:outerShdw blurRad="38100" dist="38100" dir="2700000" algn="tl">
                              <a:srgbClr val="000000">
                                <a:alpha val="43137"/>
                              </a:srgbClr>
                            </a:outerShdw>
                          </a:effectLst>
                        </a:rPr>
                        <a:t> Grade characteristics: fancy pods, extra large kernels (ELK), sound mature kernels, and total meat</a:t>
                      </a:r>
                      <a:r>
                        <a:rPr lang="en-US" sz="2800" baseline="30000" dirty="0" smtClean="0">
                          <a:solidFill>
                            <a:schemeClr val="tx1"/>
                          </a:solidFill>
                          <a:effectLst>
                            <a:outerShdw blurRad="38100" dist="38100" dir="2700000" algn="tl">
                              <a:srgbClr val="000000">
                                <a:alpha val="43137"/>
                              </a:srgbClr>
                            </a:outerShdw>
                          </a:effectLst>
                        </a:rPr>
                        <a:t>1</a:t>
                      </a:r>
                      <a:r>
                        <a:rPr lang="en-US" sz="2800" baseline="0" dirty="0" smtClean="0">
                          <a:solidFill>
                            <a:schemeClr val="tx1"/>
                          </a:solidFill>
                          <a:effectLst>
                            <a:outerShdw blurRad="38100" dist="38100" dir="2700000" algn="tl">
                              <a:srgbClr val="000000">
                                <a:alpha val="43137"/>
                              </a:srgbClr>
                            </a:outerShdw>
                          </a:effectLst>
                        </a:rPr>
                        <a:t>.</a:t>
                      </a:r>
                      <a:endParaRPr lang="en-US" sz="28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bl>
          </a:graphicData>
        </a:graphic>
      </p:graphicFrame>
      <p:sp>
        <p:nvSpPr>
          <p:cNvPr id="31" name="Text Box 41"/>
          <p:cNvSpPr txBox="1">
            <a:spLocks noChangeArrowheads="1"/>
          </p:cNvSpPr>
          <p:nvPr/>
        </p:nvSpPr>
        <p:spPr bwMode="auto">
          <a:xfrm>
            <a:off x="9220200" y="6553200"/>
            <a:ext cx="8839200" cy="3477875"/>
          </a:xfrm>
          <a:prstGeom prst="rect">
            <a:avLst/>
          </a:prstGeom>
          <a:solidFill>
            <a:srgbClr val="660033"/>
          </a:solidFill>
          <a:ln w="9525">
            <a:solidFill>
              <a:schemeClr val="bg1"/>
            </a:solidFill>
            <a:miter lim="800000"/>
            <a:headEnd/>
            <a:tailEnd/>
          </a:ln>
          <a:effectLst/>
        </p:spPr>
        <p:txBody>
          <a:bodyPr wrap="square">
            <a:spAutoFit/>
          </a:bodyPr>
          <a:lstStyle/>
          <a:p>
            <a:pPr algn="just" defTabSz="3762375">
              <a:defRPr/>
            </a:pPr>
            <a:r>
              <a:rPr lang="en-US" sz="4000" b="1" dirty="0" smtClean="0">
                <a:solidFill>
                  <a:schemeClr val="bg1"/>
                </a:solidFill>
                <a:effectLst>
                  <a:outerShdw blurRad="38100" dist="38100" dir="2700000" algn="tl">
                    <a:srgbClr val="000000">
                      <a:alpha val="43137"/>
                    </a:srgbClr>
                  </a:outerShdw>
                </a:effectLst>
              </a:rPr>
              <a:t>Results:</a:t>
            </a:r>
          </a:p>
          <a:p>
            <a:pPr algn="just" defTabSz="3762375">
              <a:defRPr/>
            </a:pPr>
            <a:r>
              <a:rPr lang="en-US" sz="3600" b="1" dirty="0" smtClean="0">
                <a:solidFill>
                  <a:schemeClr val="bg1"/>
                </a:solidFill>
                <a:latin typeface="Arial" pitchFamily="34" charset="0"/>
                <a:cs typeface="Arial" pitchFamily="34" charset="0"/>
              </a:rPr>
              <a:t>Location, genotype, and location  × genotype interaction had a significant effect on yield, crop value and the grade characteristics of the peanut genotypes (Table 1). </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5" name="Picture 34" descr="StackedBarsYield.wmf"/>
          <p:cNvPicPr>
            <a:picLocks noChangeAspect="1"/>
          </p:cNvPicPr>
          <p:nvPr/>
        </p:nvPicPr>
        <p:blipFill>
          <a:blip r:embed="rId5"/>
          <a:stretch>
            <a:fillRect/>
          </a:stretch>
        </p:blipFill>
        <p:spPr>
          <a:xfrm>
            <a:off x="10134600" y="18440400"/>
            <a:ext cx="5791200" cy="12780966"/>
          </a:xfrm>
          <a:prstGeom prst="rect">
            <a:avLst/>
          </a:prstGeom>
          <a:solidFill>
            <a:schemeClr val="bg1"/>
          </a:solidFill>
          <a:ln w="76200">
            <a:solidFill>
              <a:srgbClr val="660033"/>
            </a:solidFill>
          </a:ln>
        </p:spPr>
      </p:pic>
      <p:pic>
        <p:nvPicPr>
          <p:cNvPr id="36" name="Picture 35" descr="StackedBarsELK.wmf"/>
          <p:cNvPicPr>
            <a:picLocks noChangeAspect="1"/>
          </p:cNvPicPr>
          <p:nvPr/>
        </p:nvPicPr>
        <p:blipFill>
          <a:blip r:embed="rId6"/>
          <a:stretch>
            <a:fillRect/>
          </a:stretch>
        </p:blipFill>
        <p:spPr>
          <a:xfrm>
            <a:off x="16154400" y="18364200"/>
            <a:ext cx="5892256" cy="12877800"/>
          </a:xfrm>
          <a:prstGeom prst="rect">
            <a:avLst/>
          </a:prstGeom>
          <a:solidFill>
            <a:schemeClr val="bg1"/>
          </a:solidFill>
          <a:ln w="76200">
            <a:solidFill>
              <a:srgbClr val="660033"/>
            </a:solidFill>
          </a:ln>
        </p:spPr>
      </p:pic>
      <p:pic>
        <p:nvPicPr>
          <p:cNvPr id="37" name="Picture 36" descr="GenosbyLoc.wmf"/>
          <p:cNvPicPr>
            <a:picLocks noChangeAspect="1"/>
          </p:cNvPicPr>
          <p:nvPr/>
        </p:nvPicPr>
        <p:blipFill>
          <a:blip r:embed="rId7"/>
          <a:stretch>
            <a:fillRect/>
          </a:stretch>
        </p:blipFill>
        <p:spPr>
          <a:xfrm>
            <a:off x="27813000" y="12801600"/>
            <a:ext cx="4331250" cy="13747501"/>
          </a:xfrm>
          <a:prstGeom prst="rect">
            <a:avLst/>
          </a:prstGeom>
          <a:solidFill>
            <a:schemeClr val="bg1"/>
          </a:solidFill>
          <a:ln w="76200">
            <a:solidFill>
              <a:srgbClr val="660033"/>
            </a:solidFill>
          </a:ln>
        </p:spPr>
      </p:pic>
      <p:graphicFrame>
        <p:nvGraphicFramePr>
          <p:cNvPr id="41" name="Table 40"/>
          <p:cNvGraphicFramePr>
            <a:graphicFrameLocks noGrp="1"/>
          </p:cNvGraphicFramePr>
          <p:nvPr/>
        </p:nvGraphicFramePr>
        <p:xfrm>
          <a:off x="9220200" y="13335000"/>
          <a:ext cx="8991600" cy="4907280"/>
        </p:xfrm>
        <a:graphic>
          <a:graphicData uri="http://schemas.openxmlformats.org/drawingml/2006/table">
            <a:tbl>
              <a:tblPr/>
              <a:tblGrid>
                <a:gridCol w="2133600"/>
                <a:gridCol w="721453"/>
                <a:gridCol w="1115736"/>
                <a:gridCol w="1115736"/>
                <a:gridCol w="1036040"/>
                <a:gridCol w="876650"/>
                <a:gridCol w="956345"/>
                <a:gridCol w="1036040"/>
              </a:tblGrid>
              <a:tr h="662994">
                <a:tc>
                  <a:txBody>
                    <a:bodyPr/>
                    <a:lstStyle/>
                    <a:p>
                      <a:pPr marL="0" marR="0">
                        <a:lnSpc>
                          <a:spcPct val="115000"/>
                        </a:lnSpc>
                        <a:spcBef>
                          <a:spcPts val="0"/>
                        </a:spcBef>
                        <a:spcAft>
                          <a:spcPts val="0"/>
                        </a:spcAft>
                      </a:pP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33"/>
                    </a:solidFill>
                  </a:tcPr>
                </a:tc>
                <a:tc>
                  <a:txBody>
                    <a:bodyPr/>
                    <a:lstStyle/>
                    <a:p>
                      <a:pPr marL="0" marR="0">
                        <a:lnSpc>
                          <a:spcPct val="115000"/>
                        </a:lnSpc>
                        <a:spcBef>
                          <a:spcPts val="0"/>
                        </a:spcBef>
                        <a:spcAft>
                          <a:spcPts val="0"/>
                        </a:spcAft>
                      </a:pPr>
                      <a:r>
                        <a:rPr lang="en-US" sz="2000" dirty="0" smtClean="0">
                          <a:solidFill>
                            <a:schemeClr val="bg1"/>
                          </a:solidFill>
                          <a:latin typeface="Times New Roman" pitchFamily="18" charset="0"/>
                          <a:ea typeface="Calibri"/>
                          <a:cs typeface="Times New Roman" pitchFamily="18" charset="0"/>
                        </a:rPr>
                        <a:t>df</a:t>
                      </a:r>
                      <a:endParaRPr lang="en-US" sz="2000" dirty="0">
                        <a:solidFill>
                          <a:schemeClr val="bg1"/>
                        </a:solidFill>
                        <a:latin typeface="Times New Roman" pitchFamily="18" charset="0"/>
                        <a:ea typeface="Calibri"/>
                        <a:cs typeface="Times New Roman" pitchFamily="18" charset="0"/>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Extra large kernels</a:t>
                      </a: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Sound mature kernels</a:t>
                      </a: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Meat content</a:t>
                      </a: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a:txBody>
                    <a:bodyPr/>
                    <a:lstStyle/>
                    <a:p>
                      <a:pPr marL="0" marR="0">
                        <a:lnSpc>
                          <a:spcPct val="115000"/>
                        </a:lnSpc>
                        <a:spcBef>
                          <a:spcPts val="0"/>
                        </a:spcBef>
                        <a:spcAft>
                          <a:spcPts val="0"/>
                        </a:spcAft>
                      </a:pPr>
                      <a:r>
                        <a:rPr lang="en-US" sz="2000" b="1" dirty="0" smtClean="0">
                          <a:solidFill>
                            <a:schemeClr val="bg1"/>
                          </a:solidFill>
                          <a:latin typeface="Times New Roman"/>
                          <a:ea typeface="Calibri"/>
                          <a:cs typeface="Times New Roman"/>
                        </a:rPr>
                        <a:t>Fancy pods</a:t>
                      </a: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Pod Yield</a:t>
                      </a: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a:txBody>
                    <a:bodyPr/>
                    <a:lstStyle/>
                    <a:p>
                      <a:pPr marL="0" marR="0">
                        <a:lnSpc>
                          <a:spcPct val="115000"/>
                        </a:lnSpc>
                        <a:spcBef>
                          <a:spcPts val="0"/>
                        </a:spcBef>
                        <a:spcAft>
                          <a:spcPts val="0"/>
                        </a:spcAft>
                      </a:pPr>
                      <a:r>
                        <a:rPr lang="en-US" sz="2000" b="1" dirty="0">
                          <a:solidFill>
                            <a:schemeClr val="bg1"/>
                          </a:solidFill>
                          <a:latin typeface="Times New Roman"/>
                          <a:ea typeface="Calibri"/>
                          <a:cs typeface="Times New Roman"/>
                        </a:rPr>
                        <a:t>Crop value</a:t>
                      </a: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r>
              <a:tr h="190051">
                <a:tc>
                  <a:txBody>
                    <a:bodyPr/>
                    <a:lstStyle/>
                    <a:p>
                      <a:pPr marL="0" marR="0">
                        <a:lnSpc>
                          <a:spcPct val="115000"/>
                        </a:lnSpc>
                        <a:spcBef>
                          <a:spcPts val="0"/>
                        </a:spcBef>
                        <a:spcAft>
                          <a:spcPts val="0"/>
                        </a:spcAft>
                      </a:pPr>
                      <a:endParaRPr lang="en-US" sz="2000" dirty="0">
                        <a:solidFill>
                          <a:schemeClr val="bg1"/>
                        </a:solidFill>
                        <a:latin typeface="Times New Roman"/>
                        <a:ea typeface="Calibri"/>
                        <a:cs typeface="Times New Roman"/>
                      </a:endParaRPr>
                    </a:p>
                  </a:txBody>
                  <a:tcPr marL="63866" marR="63866"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dirty="0">
                        <a:solidFill>
                          <a:schemeClr val="bg1"/>
                        </a:solidFill>
                        <a:latin typeface="Calibri"/>
                        <a:ea typeface="Calibri"/>
                        <a:cs typeface="Times New Roman"/>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gridSpan="6">
                  <a:txBody>
                    <a:bodyPr/>
                    <a:lstStyle/>
                    <a:p>
                      <a:pPr algn="ctr"/>
                      <a:r>
                        <a:rPr lang="en-US" dirty="0" smtClean="0">
                          <a:solidFill>
                            <a:schemeClr val="bg1"/>
                          </a:solidFill>
                        </a:rPr>
                        <a:t>P  value</a:t>
                      </a:r>
                      <a:endParaRPr lang="en-US" dirty="0">
                        <a:solidFill>
                          <a:schemeClr val="bg1"/>
                        </a:solidFill>
                      </a:endParaRPr>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hMerge="1">
                  <a:txBody>
                    <a:bodyPr/>
                    <a:lstStyle/>
                    <a:p>
                      <a:endParaRPr lang="en-US" dirty="0"/>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hMerge="1">
                  <a:txBody>
                    <a:bodyPr/>
                    <a:lstStyle/>
                    <a:p>
                      <a:endParaRPr lang="en-US" dirty="0"/>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hMerge="1">
                  <a:txBody>
                    <a:bodyPr/>
                    <a:lstStyle/>
                    <a:p>
                      <a:endParaRPr lang="en-US" dirty="0"/>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hMerge="1">
                  <a:txBody>
                    <a:bodyPr/>
                    <a:lstStyle/>
                    <a:p>
                      <a:endParaRPr lang="en-US" dirty="0"/>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c hMerge="1">
                  <a:txBody>
                    <a:bodyPr/>
                    <a:lstStyle/>
                    <a:p>
                      <a:endParaRPr lang="en-US" dirty="0"/>
                    </a:p>
                  </a:txBody>
                  <a:tcPr marL="63866" marR="6386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33"/>
                    </a:solidFill>
                  </a:tcPr>
                </a:tc>
              </a:tr>
              <a:tr h="202581">
                <a:tc>
                  <a:txBody>
                    <a:bodyPr/>
                    <a:lstStyle/>
                    <a:p>
                      <a:pPr marL="0" marR="0">
                        <a:lnSpc>
                          <a:spcPct val="115000"/>
                        </a:lnSpc>
                        <a:spcBef>
                          <a:spcPts val="0"/>
                        </a:spcBef>
                        <a:spcAft>
                          <a:spcPts val="0"/>
                        </a:spcAft>
                      </a:pPr>
                      <a:r>
                        <a:rPr lang="en-US" sz="2000" b="1" u="none" dirty="0" smtClean="0">
                          <a:solidFill>
                            <a:schemeClr val="bg1"/>
                          </a:solidFill>
                          <a:latin typeface="Times New Roman" pitchFamily="18" charset="0"/>
                          <a:ea typeface="Calibri"/>
                          <a:cs typeface="Times New Roman" pitchFamily="18" charset="0"/>
                        </a:rPr>
                        <a:t>Location (L)</a:t>
                      </a:r>
                      <a:endParaRPr lang="en-US" sz="2000" b="1"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4</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0.0001</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w="12700" cap="flat" cmpd="sng" algn="ctr">
                      <a:solidFill>
                        <a:srgbClr val="000000"/>
                      </a:solidFill>
                      <a:prstDash val="solid"/>
                      <a:round/>
                      <a:headEnd type="none" w="med" len="med"/>
                      <a:tailEnd type="none" w="med" len="med"/>
                    </a:lnT>
                    <a:lnB>
                      <a:noFill/>
                    </a:lnB>
                    <a:solidFill>
                      <a:srgbClr val="660033"/>
                    </a:solidFill>
                  </a:tcPr>
                </a:tc>
              </a:tr>
              <a:tr h="202581">
                <a:tc>
                  <a:txBody>
                    <a:bodyPr/>
                    <a:lstStyle/>
                    <a:p>
                      <a:pPr marL="0" marR="0">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Genotype (G)</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46</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r>
              <a:tr h="202581">
                <a:tc>
                  <a:txBody>
                    <a:bodyPr/>
                    <a:lstStyle/>
                    <a:p>
                      <a:pPr marL="0" marR="0">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L × G</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184</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0.05</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smtClean="0">
                          <a:solidFill>
                            <a:schemeClr val="bg1"/>
                          </a:solidFill>
                          <a:latin typeface="Times New Roman" pitchFamily="18" charset="0"/>
                          <a:ea typeface="Calibri"/>
                          <a:cs typeface="Times New Roman" pitchFamily="18" charset="0"/>
                        </a:rPr>
                        <a:t>0.0001</a:t>
                      </a: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0.005</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r>
              <a:tr h="202581">
                <a:tc>
                  <a:txBody>
                    <a:bodyPr/>
                    <a:lstStyle/>
                    <a:p>
                      <a:pPr marL="0" marR="0">
                        <a:lnSpc>
                          <a:spcPct val="115000"/>
                        </a:lnSpc>
                        <a:spcBef>
                          <a:spcPts val="0"/>
                        </a:spcBef>
                        <a:spcAft>
                          <a:spcPts val="0"/>
                        </a:spcAft>
                      </a:pPr>
                      <a:r>
                        <a:rPr lang="en-US" sz="2000" b="1" u="none" dirty="0" smtClean="0">
                          <a:solidFill>
                            <a:schemeClr val="bg1"/>
                          </a:solidFill>
                          <a:latin typeface="Times New Roman" pitchFamily="18" charset="0"/>
                          <a:ea typeface="Calibri"/>
                          <a:cs typeface="Times New Roman" pitchFamily="18" charset="0"/>
                        </a:rPr>
                        <a:t>Error</a:t>
                      </a:r>
                      <a:endParaRPr lang="en-US" sz="2000" b="1"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368</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r>
              <a:tr h="202581">
                <a:tc>
                  <a:txBody>
                    <a:bodyPr/>
                    <a:lstStyle/>
                    <a:p>
                      <a:pPr marL="0" marR="0">
                        <a:lnSpc>
                          <a:spcPct val="115000"/>
                        </a:lnSpc>
                        <a:spcBef>
                          <a:spcPts val="0"/>
                        </a:spcBef>
                        <a:spcAft>
                          <a:spcPts val="0"/>
                        </a:spcAft>
                      </a:pPr>
                      <a:endParaRPr lang="en-US" sz="2000" b="1" i="0"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a:solidFill>
                            <a:schemeClr val="bg1"/>
                          </a:solidFill>
                          <a:latin typeface="Times New Roman" pitchFamily="18" charset="0"/>
                          <a:ea typeface="Calibri"/>
                          <a:cs typeface="Times New Roman" pitchFamily="18" charset="0"/>
                        </a:rPr>
                        <a:t>%</a:t>
                      </a:r>
                    </a:p>
                  </a:txBody>
                  <a:tcPr marL="63866" marR="6386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a:solidFill>
                            <a:schemeClr val="bg1"/>
                          </a:solidFill>
                          <a:latin typeface="Times New Roman" pitchFamily="18" charset="0"/>
                          <a:ea typeface="Calibri"/>
                          <a:cs typeface="Times New Roman" pitchFamily="18" charset="0"/>
                        </a:rPr>
                        <a:t>%</a:t>
                      </a:r>
                    </a:p>
                  </a:txBody>
                  <a:tcPr marL="63866" marR="6386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a:solidFill>
                            <a:schemeClr val="bg1"/>
                          </a:solidFill>
                          <a:latin typeface="Times New Roman" pitchFamily="18" charset="0"/>
                          <a:ea typeface="Calibri"/>
                          <a:cs typeface="Times New Roman" pitchFamily="18" charset="0"/>
                        </a:rPr>
                        <a:t>%</a:t>
                      </a:r>
                    </a:p>
                  </a:txBody>
                  <a:tcPr marL="63866" marR="6386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a:t>
                      </a:r>
                      <a:endParaRPr lang="en-US" sz="2000" b="1" dirty="0">
                        <a:solidFill>
                          <a:schemeClr val="bg1"/>
                        </a:solidFill>
                        <a:latin typeface="Times New Roman" pitchFamily="18" charset="0"/>
                        <a:ea typeface="Calibri"/>
                        <a:cs typeface="Times New Roman" pitchFamily="18" charset="0"/>
                      </a:endParaRPr>
                    </a:p>
                  </a:txBody>
                  <a:tcPr marL="63866" marR="6386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Kg ha</a:t>
                      </a:r>
                      <a:r>
                        <a:rPr lang="en-US" sz="2000" b="1" baseline="30000" dirty="0" smtClean="0">
                          <a:solidFill>
                            <a:schemeClr val="bg1"/>
                          </a:solidFill>
                          <a:latin typeface="Times New Roman" pitchFamily="18" charset="0"/>
                          <a:ea typeface="Calibri"/>
                          <a:cs typeface="Times New Roman" pitchFamily="18" charset="0"/>
                        </a:rPr>
                        <a:t>-1</a:t>
                      </a:r>
                      <a:endParaRPr lang="en-US" sz="2000" b="1" baseline="30000" dirty="0">
                        <a:solidFill>
                          <a:schemeClr val="bg1"/>
                        </a:solidFill>
                        <a:latin typeface="Times New Roman" pitchFamily="18" charset="0"/>
                        <a:ea typeface="Calibri"/>
                        <a:cs typeface="Times New Roman" pitchFamily="18" charset="0"/>
                      </a:endParaRPr>
                    </a:p>
                  </a:txBody>
                  <a:tcPr marL="63866" marR="6386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$/ha</a:t>
                      </a:r>
                      <a:endParaRPr lang="en-US" sz="2000" b="1" dirty="0">
                        <a:solidFill>
                          <a:schemeClr val="bg1"/>
                        </a:solidFill>
                        <a:latin typeface="Times New Roman" pitchFamily="18" charset="0"/>
                        <a:ea typeface="Calibri"/>
                        <a:cs typeface="Times New Roman" pitchFamily="18" charset="0"/>
                      </a:endParaRPr>
                    </a:p>
                  </a:txBody>
                  <a:tcPr marL="63866" marR="6386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tr>
              <a:tr h="202581">
                <a:tc>
                  <a:txBody>
                    <a:bodyPr/>
                    <a:lstStyle/>
                    <a:p>
                      <a:pPr marL="0" marR="0">
                        <a:lnSpc>
                          <a:spcPct val="115000"/>
                        </a:lnSpc>
                        <a:spcBef>
                          <a:spcPts val="0"/>
                        </a:spcBef>
                        <a:spcAft>
                          <a:spcPts val="0"/>
                        </a:spcAft>
                      </a:pPr>
                      <a:r>
                        <a:rPr lang="en-US" sz="2000" b="1" i="0" u="none" dirty="0" smtClean="0">
                          <a:solidFill>
                            <a:schemeClr val="bg1"/>
                          </a:solidFill>
                          <a:latin typeface="Times New Roman" pitchFamily="18" charset="0"/>
                          <a:ea typeface="Calibri"/>
                          <a:cs typeface="Times New Roman" pitchFamily="18" charset="0"/>
                        </a:rPr>
                        <a:t>Bladen, NC</a:t>
                      </a:r>
                      <a:endParaRPr lang="en-US" sz="2000" b="1" i="0"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44 a</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67 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74 c</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91 c</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6099 c</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2471 c</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w="12700" cap="flat" cmpd="sng" algn="ctr">
                      <a:solidFill>
                        <a:schemeClr val="tx1"/>
                      </a:solidFill>
                      <a:prstDash val="solid"/>
                      <a:round/>
                      <a:headEnd type="none" w="med" len="med"/>
                      <a:tailEnd type="none" w="med" len="med"/>
                    </a:lnT>
                    <a:lnB>
                      <a:noFill/>
                    </a:lnB>
                    <a:solidFill>
                      <a:srgbClr val="660033"/>
                    </a:solidFill>
                  </a:tcPr>
                </a:tc>
              </a:tr>
              <a:tr h="202581">
                <a:tc>
                  <a:txBody>
                    <a:bodyPr/>
                    <a:lstStyle/>
                    <a:p>
                      <a:pPr marL="0" marR="0">
                        <a:lnSpc>
                          <a:spcPct val="115000"/>
                        </a:lnSpc>
                        <a:spcBef>
                          <a:spcPts val="0"/>
                        </a:spcBef>
                        <a:spcAft>
                          <a:spcPts val="0"/>
                        </a:spcAft>
                      </a:pPr>
                      <a:r>
                        <a:rPr lang="en-US" sz="2000" b="1" i="0" u="none" dirty="0" smtClean="0">
                          <a:solidFill>
                            <a:schemeClr val="bg1"/>
                          </a:solidFill>
                          <a:latin typeface="Times New Roman" pitchFamily="18" charset="0"/>
                          <a:ea typeface="Calibri"/>
                          <a:cs typeface="Times New Roman" pitchFamily="18" charset="0"/>
                        </a:rPr>
                        <a:t>Florence, SC</a:t>
                      </a:r>
                      <a:endParaRPr lang="en-US" sz="2000" b="1" i="0"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endParaRPr lang="en-US" sz="2000" b="1">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44 a</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57 a</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73 ab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89 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5802 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algn="ctr"/>
                      <a:r>
                        <a:rPr lang="en-US" sz="2000" b="1" dirty="0" smtClean="0">
                          <a:solidFill>
                            <a:schemeClr val="bg1"/>
                          </a:solidFill>
                          <a:latin typeface="Times New Roman" pitchFamily="18" charset="0"/>
                          <a:cs typeface="Times New Roman" pitchFamily="18" charset="0"/>
                        </a:rPr>
                        <a:t>2004 a</a:t>
                      </a:r>
                      <a:endParaRPr lang="en-US" sz="2000" b="1" dirty="0">
                        <a:solidFill>
                          <a:schemeClr val="bg1"/>
                        </a:solidFill>
                        <a:latin typeface="Times New Roman" pitchFamily="18" charset="0"/>
                        <a:cs typeface="Times New Roman" pitchFamily="18" charset="0"/>
                      </a:endParaRPr>
                    </a:p>
                  </a:txBody>
                  <a:tcPr marL="63866" marR="63866" marT="0" marB="0" anchor="b">
                    <a:lnL>
                      <a:noFill/>
                    </a:lnL>
                    <a:lnR>
                      <a:noFill/>
                    </a:lnR>
                    <a:lnT>
                      <a:noFill/>
                    </a:lnT>
                    <a:lnB>
                      <a:noFill/>
                    </a:lnB>
                    <a:solidFill>
                      <a:srgbClr val="660033"/>
                    </a:solidFill>
                  </a:tcPr>
                </a:tc>
              </a:tr>
              <a:tr h="202581">
                <a:tc>
                  <a:txBody>
                    <a:bodyPr/>
                    <a:lstStyle/>
                    <a:p>
                      <a:pPr marL="0" marR="0">
                        <a:lnSpc>
                          <a:spcPct val="115000"/>
                        </a:lnSpc>
                        <a:spcBef>
                          <a:spcPts val="0"/>
                        </a:spcBef>
                        <a:spcAft>
                          <a:spcPts val="0"/>
                        </a:spcAft>
                      </a:pPr>
                      <a:r>
                        <a:rPr lang="en-US" sz="2000" b="1" i="0" u="none" dirty="0" smtClean="0">
                          <a:solidFill>
                            <a:schemeClr val="bg1"/>
                          </a:solidFill>
                          <a:latin typeface="Times New Roman" pitchFamily="18" charset="0"/>
                          <a:ea typeface="Calibri"/>
                          <a:cs typeface="Times New Roman" pitchFamily="18" charset="0"/>
                        </a:rPr>
                        <a:t>Martin, NC</a:t>
                      </a:r>
                      <a:endParaRPr lang="en-US" sz="2000" b="1" i="0"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48 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67 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72 a </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87 a</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5518 a</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2114 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r>
              <a:tr h="202581">
                <a:tc>
                  <a:txBody>
                    <a:bodyPr/>
                    <a:lstStyle/>
                    <a:p>
                      <a:pPr marL="0" marR="0">
                        <a:lnSpc>
                          <a:spcPct val="115000"/>
                        </a:lnSpc>
                        <a:spcBef>
                          <a:spcPts val="0"/>
                        </a:spcBef>
                        <a:spcAft>
                          <a:spcPts val="0"/>
                        </a:spcAft>
                      </a:pPr>
                      <a:r>
                        <a:rPr lang="en-US" sz="2000" b="1" i="0" u="none" dirty="0" smtClean="0">
                          <a:solidFill>
                            <a:schemeClr val="bg1"/>
                          </a:solidFill>
                          <a:latin typeface="Times New Roman" pitchFamily="18" charset="0"/>
                          <a:ea typeface="Calibri"/>
                          <a:cs typeface="Times New Roman" pitchFamily="18" charset="0"/>
                        </a:rPr>
                        <a:t>Southampton, VA</a:t>
                      </a:r>
                      <a:endParaRPr lang="en-US" sz="2000" b="1" i="0"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51 c</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68 c</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73 ab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95 d</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6706 d</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2661 d</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a:noFill/>
                    </a:lnB>
                    <a:solidFill>
                      <a:srgbClr val="660033"/>
                    </a:solidFill>
                  </a:tcPr>
                </a:tc>
              </a:tr>
              <a:tr h="202581">
                <a:tc>
                  <a:txBody>
                    <a:bodyPr/>
                    <a:lstStyle/>
                    <a:p>
                      <a:pPr marL="0" marR="0">
                        <a:lnSpc>
                          <a:spcPct val="115000"/>
                        </a:lnSpc>
                        <a:spcBef>
                          <a:spcPts val="0"/>
                        </a:spcBef>
                        <a:spcAft>
                          <a:spcPts val="0"/>
                        </a:spcAft>
                      </a:pPr>
                      <a:r>
                        <a:rPr lang="en-US" sz="2000" b="1" i="0" u="none" dirty="0" smtClean="0">
                          <a:solidFill>
                            <a:schemeClr val="bg1"/>
                          </a:solidFill>
                          <a:latin typeface="Times New Roman" pitchFamily="18" charset="0"/>
                          <a:ea typeface="Calibri"/>
                          <a:cs typeface="Times New Roman" pitchFamily="18" charset="0"/>
                        </a:rPr>
                        <a:t>Suffolk, VA</a:t>
                      </a:r>
                      <a:endParaRPr lang="en-US" sz="2000" b="1" i="0" u="none"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48 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69 c</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73 ab</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93 e</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6634 d</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c>
                  <a:txBody>
                    <a:bodyPr/>
                    <a:lstStyle/>
                    <a:p>
                      <a:pPr marL="0" marR="0" algn="ctr">
                        <a:lnSpc>
                          <a:spcPct val="115000"/>
                        </a:lnSpc>
                        <a:spcBef>
                          <a:spcPts val="0"/>
                        </a:spcBef>
                        <a:spcAft>
                          <a:spcPts val="0"/>
                        </a:spcAft>
                      </a:pPr>
                      <a:r>
                        <a:rPr lang="en-US" sz="2000" b="1" dirty="0" smtClean="0">
                          <a:solidFill>
                            <a:schemeClr val="bg1"/>
                          </a:solidFill>
                          <a:latin typeface="Times New Roman" pitchFamily="18" charset="0"/>
                          <a:ea typeface="Calibri"/>
                          <a:cs typeface="Times New Roman" pitchFamily="18" charset="0"/>
                        </a:rPr>
                        <a:t>2622 d</a:t>
                      </a:r>
                      <a:endParaRPr lang="en-US" sz="2000" b="1" dirty="0">
                        <a:solidFill>
                          <a:schemeClr val="bg1"/>
                        </a:solidFill>
                        <a:latin typeface="Times New Roman" pitchFamily="18" charset="0"/>
                        <a:ea typeface="Calibri"/>
                        <a:cs typeface="Times New Roman" pitchFamily="18" charset="0"/>
                      </a:endParaRPr>
                    </a:p>
                  </a:txBody>
                  <a:tcPr marL="63866" marR="63866" marT="0" marB="0" anchor="b">
                    <a:lnL>
                      <a:noFill/>
                    </a:lnL>
                    <a:lnR>
                      <a:noFill/>
                    </a:lnR>
                    <a:lnT>
                      <a:noFill/>
                    </a:lnT>
                    <a:lnB w="12700" cap="flat" cmpd="sng" algn="ctr">
                      <a:solidFill>
                        <a:schemeClr val="tx1"/>
                      </a:solidFill>
                      <a:prstDash val="solid"/>
                      <a:round/>
                      <a:headEnd type="none" w="med" len="med"/>
                      <a:tailEnd type="none" w="med" len="med"/>
                    </a:lnB>
                    <a:solidFill>
                      <a:srgbClr val="660033"/>
                    </a:solidFill>
                  </a:tcPr>
                </a:tc>
              </a:tr>
            </a:tbl>
          </a:graphicData>
        </a:graphic>
      </p:graphicFrame>
      <p:sp>
        <p:nvSpPr>
          <p:cNvPr id="42" name="TextBox 41"/>
          <p:cNvSpPr txBox="1"/>
          <p:nvPr/>
        </p:nvSpPr>
        <p:spPr>
          <a:xfrm>
            <a:off x="9220200" y="10515600"/>
            <a:ext cx="8991600" cy="2554545"/>
          </a:xfrm>
          <a:prstGeom prst="rect">
            <a:avLst/>
          </a:prstGeom>
          <a:solidFill>
            <a:srgbClr val="660033"/>
          </a:solidFill>
          <a:ln w="76200">
            <a:solidFill>
              <a:schemeClr val="bg1"/>
            </a:solidFill>
          </a:ln>
        </p:spPr>
        <p:txBody>
          <a:bodyPr wrap="square" rtlCol="0">
            <a:spAutoFit/>
          </a:bodyPr>
          <a:lstStyle/>
          <a:p>
            <a:pPr algn="just"/>
            <a:r>
              <a:rPr lang="en-US" sz="3200" b="1" dirty="0" smtClean="0">
                <a:solidFill>
                  <a:schemeClr val="bg1"/>
                </a:solidFill>
                <a:effectLst>
                  <a:outerShdw blurRad="38100" dist="38100" dir="2700000" algn="tl">
                    <a:srgbClr val="000000">
                      <a:alpha val="43137"/>
                    </a:srgbClr>
                  </a:outerShdw>
                </a:effectLst>
              </a:rPr>
              <a:t>Table 1. ANOVA results and averages by location  for 47 peanut genotypes. Within each column, values with the same letter are not significantly different based on Tukey’s HSD test. </a:t>
            </a:r>
            <a:endParaRPr lang="en-US" sz="3200" b="1" dirty="0">
              <a:solidFill>
                <a:schemeClr val="bg1"/>
              </a:solidFill>
              <a:effectLst>
                <a:outerShdw blurRad="38100" dist="38100" dir="2700000" algn="tl">
                  <a:srgbClr val="000000">
                    <a:alpha val="43137"/>
                  </a:srgbClr>
                </a:outerShdw>
              </a:effectLst>
            </a:endParaRPr>
          </a:p>
        </p:txBody>
      </p:sp>
      <p:sp>
        <p:nvSpPr>
          <p:cNvPr id="44" name="Text Box 41"/>
          <p:cNvSpPr txBox="1">
            <a:spLocks noChangeArrowheads="1"/>
          </p:cNvSpPr>
          <p:nvPr/>
        </p:nvSpPr>
        <p:spPr bwMode="auto">
          <a:xfrm>
            <a:off x="18440400" y="6553200"/>
            <a:ext cx="8839200" cy="3970318"/>
          </a:xfrm>
          <a:prstGeom prst="rect">
            <a:avLst/>
          </a:prstGeom>
          <a:solidFill>
            <a:srgbClr val="660033"/>
          </a:solidFill>
          <a:ln w="9525">
            <a:solidFill>
              <a:schemeClr val="bg1"/>
            </a:solidFill>
            <a:miter lim="800000"/>
            <a:headEnd/>
            <a:tailEnd/>
          </a:ln>
          <a:effectLst/>
        </p:spPr>
        <p:txBody>
          <a:bodyPr wrap="square">
            <a:spAutoFit/>
          </a:bodyPr>
          <a:lstStyle/>
          <a:p>
            <a:pPr algn="just" defTabSz="3762375">
              <a:defRPr/>
            </a:pPr>
            <a:r>
              <a:rPr lang="en-US" sz="3600" b="1" dirty="0" smtClean="0">
                <a:solidFill>
                  <a:schemeClr val="bg1"/>
                </a:solidFill>
                <a:latin typeface="Arial" pitchFamily="34" charset="0"/>
                <a:cs typeface="Arial" pitchFamily="34" charset="0"/>
              </a:rPr>
              <a:t>Genotypes with less content of grade characteristics had less crop value although yields were high.  For example, Wilson had high yield but less content of ELK and VA 98-R had less yield and high ELK content; they had similar crop value (Figs. 1&amp;2).</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TextBox 44"/>
          <p:cNvSpPr txBox="1"/>
          <p:nvPr/>
        </p:nvSpPr>
        <p:spPr>
          <a:xfrm>
            <a:off x="10134600" y="31641127"/>
            <a:ext cx="12039600" cy="1077218"/>
          </a:xfrm>
          <a:prstGeom prst="rect">
            <a:avLst/>
          </a:prstGeom>
          <a:solidFill>
            <a:srgbClr val="660033"/>
          </a:solidFill>
          <a:ln w="76200">
            <a:solidFill>
              <a:schemeClr val="bg1"/>
            </a:solidFill>
          </a:ln>
        </p:spPr>
        <p:txBody>
          <a:bodyPr wrap="square" rtlCol="0">
            <a:spAutoFit/>
          </a:bodyPr>
          <a:lstStyle/>
          <a:p>
            <a:pPr algn="just"/>
            <a:r>
              <a:rPr lang="en-US" sz="3200" b="1" dirty="0" smtClean="0">
                <a:solidFill>
                  <a:schemeClr val="bg1"/>
                </a:solidFill>
                <a:effectLst>
                  <a:outerShdw blurRad="38100" dist="38100" dir="2700000" algn="tl">
                    <a:srgbClr val="000000">
                      <a:alpha val="43137"/>
                    </a:srgbClr>
                  </a:outerShdw>
                </a:effectLst>
              </a:rPr>
              <a:t>Figure 1. Average pod yield and extra large kernel content of 47 Virginia market type peanut grown at 5 locations in 2008.</a:t>
            </a:r>
            <a:endParaRPr lang="en-US" sz="3200" b="1" dirty="0">
              <a:solidFill>
                <a:schemeClr val="bg1"/>
              </a:solidFill>
              <a:effectLst>
                <a:outerShdw blurRad="38100" dist="38100" dir="2700000" algn="tl">
                  <a:srgbClr val="000000">
                    <a:alpha val="43137"/>
                  </a:srgbClr>
                </a:outerShdw>
              </a:effectLst>
            </a:endParaRPr>
          </a:p>
        </p:txBody>
      </p:sp>
      <p:pic>
        <p:nvPicPr>
          <p:cNvPr id="46" name="Picture 45" descr="ValuebyLocationGeno2.wmf"/>
          <p:cNvPicPr>
            <a:picLocks noChangeAspect="1"/>
          </p:cNvPicPr>
          <p:nvPr/>
        </p:nvPicPr>
        <p:blipFill>
          <a:blip r:embed="rId8"/>
          <a:stretch>
            <a:fillRect/>
          </a:stretch>
        </p:blipFill>
        <p:spPr>
          <a:xfrm>
            <a:off x="18364200" y="10439400"/>
            <a:ext cx="8847916" cy="7723181"/>
          </a:xfrm>
          <a:prstGeom prst="rect">
            <a:avLst/>
          </a:prstGeom>
          <a:solidFill>
            <a:schemeClr val="bg1"/>
          </a:solidFill>
          <a:ln w="57150">
            <a:solidFill>
              <a:srgbClr val="660033"/>
            </a:solidFill>
          </a:ln>
        </p:spPr>
      </p:pic>
      <p:sp>
        <p:nvSpPr>
          <p:cNvPr id="47" name="TextBox 46"/>
          <p:cNvSpPr txBox="1"/>
          <p:nvPr/>
        </p:nvSpPr>
        <p:spPr>
          <a:xfrm>
            <a:off x="22250400" y="18211800"/>
            <a:ext cx="4953000" cy="2062103"/>
          </a:xfrm>
          <a:prstGeom prst="rect">
            <a:avLst/>
          </a:prstGeom>
          <a:solidFill>
            <a:srgbClr val="660033"/>
          </a:solidFill>
          <a:ln w="76200">
            <a:solidFill>
              <a:schemeClr val="bg1"/>
            </a:solidFill>
          </a:ln>
        </p:spPr>
        <p:txBody>
          <a:bodyPr wrap="square" rtlCol="0">
            <a:spAutoFit/>
          </a:bodyPr>
          <a:lstStyle/>
          <a:p>
            <a:pPr algn="just"/>
            <a:r>
              <a:rPr lang="en-US" sz="3200" b="1" dirty="0" smtClean="0">
                <a:solidFill>
                  <a:schemeClr val="bg1"/>
                </a:solidFill>
                <a:effectLst>
                  <a:outerShdw blurRad="38100" dist="38100" dir="2700000" algn="tl">
                    <a:srgbClr val="000000">
                      <a:alpha val="43137"/>
                    </a:srgbClr>
                  </a:outerShdw>
                </a:effectLst>
              </a:rPr>
              <a:t>Figure 2. Average crop value of 12 commercial Virginia peanut cultivars in 2008.</a:t>
            </a:r>
            <a:endParaRPr lang="en-US" sz="3200" b="1" dirty="0">
              <a:solidFill>
                <a:schemeClr val="bg1"/>
              </a:solidFill>
              <a:effectLst>
                <a:outerShdw blurRad="38100" dist="38100" dir="2700000" algn="tl">
                  <a:srgbClr val="000000">
                    <a:alpha val="43137"/>
                  </a:srgbClr>
                </a:outerShdw>
              </a:effectLst>
            </a:endParaRPr>
          </a:p>
        </p:txBody>
      </p:sp>
      <p:sp>
        <p:nvSpPr>
          <p:cNvPr id="48" name="TextBox 47"/>
          <p:cNvSpPr txBox="1"/>
          <p:nvPr/>
        </p:nvSpPr>
        <p:spPr>
          <a:xfrm>
            <a:off x="27813000" y="26898600"/>
            <a:ext cx="4343400" cy="2062103"/>
          </a:xfrm>
          <a:prstGeom prst="rect">
            <a:avLst/>
          </a:prstGeom>
          <a:solidFill>
            <a:srgbClr val="660033"/>
          </a:solidFill>
          <a:ln w="76200">
            <a:solidFill>
              <a:schemeClr val="bg1"/>
            </a:solidFill>
          </a:ln>
        </p:spPr>
        <p:txBody>
          <a:bodyPr wrap="square" rtlCol="0">
            <a:spAutoFit/>
          </a:bodyPr>
          <a:lstStyle/>
          <a:p>
            <a:pPr algn="just"/>
            <a:r>
              <a:rPr lang="en-US" sz="3200" b="1" dirty="0" smtClean="0">
                <a:solidFill>
                  <a:schemeClr val="bg1"/>
                </a:solidFill>
                <a:effectLst>
                  <a:outerShdw blurRad="38100" dist="38100" dir="2700000" algn="tl">
                    <a:srgbClr val="000000">
                      <a:alpha val="43137"/>
                    </a:srgbClr>
                  </a:outerShdw>
                </a:effectLst>
              </a:rPr>
              <a:t>Figure 3. Pod yield of three Virginia type peanut genotypes at 5 locations in 2008.</a:t>
            </a:r>
            <a:endParaRPr lang="en-US" sz="3200" b="1" dirty="0">
              <a:solidFill>
                <a:schemeClr val="bg1"/>
              </a:solidFill>
              <a:effectLst>
                <a:outerShdw blurRad="38100" dist="38100" dir="2700000" algn="tl">
                  <a:srgbClr val="000000">
                    <a:alpha val="43137"/>
                  </a:srgbClr>
                </a:outerShdw>
              </a:effectLst>
            </a:endParaRPr>
          </a:p>
        </p:txBody>
      </p:sp>
      <p:sp>
        <p:nvSpPr>
          <p:cNvPr id="49" name="Text Box 41"/>
          <p:cNvSpPr txBox="1">
            <a:spLocks noChangeArrowheads="1"/>
          </p:cNvSpPr>
          <p:nvPr/>
        </p:nvSpPr>
        <p:spPr bwMode="auto">
          <a:xfrm rot="10800000" flipV="1">
            <a:off x="22250400" y="21722952"/>
            <a:ext cx="5410200" cy="6247864"/>
          </a:xfrm>
          <a:prstGeom prst="rect">
            <a:avLst/>
          </a:prstGeom>
          <a:solidFill>
            <a:srgbClr val="660033"/>
          </a:solidFill>
          <a:ln w="9525">
            <a:solidFill>
              <a:schemeClr val="bg1"/>
            </a:solidFill>
            <a:miter lim="800000"/>
            <a:headEnd/>
            <a:tailEnd/>
          </a:ln>
          <a:effectLst/>
        </p:spPr>
        <p:txBody>
          <a:bodyPr wrap="square">
            <a:spAutoFit/>
          </a:bodyPr>
          <a:lstStyle/>
          <a:p>
            <a:pPr algn="just" defTabSz="3762375">
              <a:defRPr/>
            </a:pPr>
            <a:r>
              <a:rPr lang="en-US" sz="4000" b="1" dirty="0" smtClean="0">
                <a:solidFill>
                  <a:schemeClr val="bg1"/>
                </a:solidFill>
                <a:latin typeface="Arial" pitchFamily="34" charset="0"/>
                <a:cs typeface="Arial" pitchFamily="34" charset="0"/>
              </a:rPr>
              <a:t> </a:t>
            </a:r>
            <a:r>
              <a:rPr lang="en-US" sz="3600" b="1" dirty="0" smtClean="0">
                <a:solidFill>
                  <a:schemeClr val="bg1"/>
                </a:solidFill>
                <a:latin typeface="Arial" pitchFamily="34" charset="0"/>
                <a:cs typeface="Arial" pitchFamily="34" charset="0"/>
              </a:rPr>
              <a:t>For some cultivars and advanced lines, genotype × location interaction was not significant for yield (Fig. 3) and grade characteristics, showing  that some genotypes may grow with good net returns in all three states.</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0" name="Picture 2" descr="peanut flower"/>
          <p:cNvPicPr>
            <a:picLocks noChangeAspect="1" noChangeArrowheads="1"/>
          </p:cNvPicPr>
          <p:nvPr/>
        </p:nvPicPr>
        <p:blipFill>
          <a:blip r:embed="rId9"/>
          <a:srcRect/>
          <a:stretch>
            <a:fillRect/>
          </a:stretch>
        </p:blipFill>
        <p:spPr bwMode="auto">
          <a:xfrm>
            <a:off x="27660600" y="6705600"/>
            <a:ext cx="4612412" cy="3054350"/>
          </a:xfrm>
          <a:prstGeom prst="rect">
            <a:avLst/>
          </a:prstGeom>
          <a:noFill/>
          <a:ln w="63500">
            <a:solidFill>
              <a:srgbClr val="FFFF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953</TotalTime>
  <Words>604</Words>
  <Application>Microsoft Office PowerPoint</Application>
  <PresentationFormat>Custom</PresentationFormat>
  <Paragraphs>108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Agronomic and Grade Characteristics of the Virginia Market Type Peanut Grown in Virginia and Carolina Region Maria Balota and Thomas Isleib</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srinivas veeragoni</dc:creator>
  <cp:lastModifiedBy>xxxx</cp:lastModifiedBy>
  <cp:revision>107</cp:revision>
  <dcterms:created xsi:type="dcterms:W3CDTF">2006-11-26T06:01:01Z</dcterms:created>
  <dcterms:modified xsi:type="dcterms:W3CDTF">2009-10-30T18:01:03Z</dcterms:modified>
</cp:coreProperties>
</file>