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rawings/drawing3.xml" ContentType="application/vnd.openxmlformats-officedocument.drawingml.chartshape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1089600" cy="14630400"/>
  <p:notesSz cx="9144000" cy="6858000"/>
  <p:custDataLst>
    <p:tags r:id="rId3"/>
  </p:custDataLst>
  <p:defaultTextStyle>
    <a:defPPr>
      <a:defRPr lang="en-US"/>
    </a:defPPr>
    <a:lvl1pPr marL="0" algn="l" defTabSz="2612273" rtl="0" eaLnBrk="1" latinLnBrk="0" hangingPunct="1">
      <a:defRPr sz="5100" kern="1200">
        <a:solidFill>
          <a:schemeClr val="tx1"/>
        </a:solidFill>
        <a:latin typeface="+mn-lt"/>
        <a:ea typeface="+mn-ea"/>
        <a:cs typeface="+mn-cs"/>
      </a:defRPr>
    </a:lvl1pPr>
    <a:lvl2pPr marL="1306137" algn="l" defTabSz="2612273" rtl="0" eaLnBrk="1" latinLnBrk="0" hangingPunct="1">
      <a:defRPr sz="5100" kern="1200">
        <a:solidFill>
          <a:schemeClr val="tx1"/>
        </a:solidFill>
        <a:latin typeface="+mn-lt"/>
        <a:ea typeface="+mn-ea"/>
        <a:cs typeface="+mn-cs"/>
      </a:defRPr>
    </a:lvl2pPr>
    <a:lvl3pPr marL="2612273" algn="l" defTabSz="2612273" rtl="0" eaLnBrk="1" latinLnBrk="0" hangingPunct="1">
      <a:defRPr sz="5100" kern="1200">
        <a:solidFill>
          <a:schemeClr val="tx1"/>
        </a:solidFill>
        <a:latin typeface="+mn-lt"/>
        <a:ea typeface="+mn-ea"/>
        <a:cs typeface="+mn-cs"/>
      </a:defRPr>
    </a:lvl3pPr>
    <a:lvl4pPr marL="3918411" algn="l" defTabSz="2612273" rtl="0" eaLnBrk="1" latinLnBrk="0" hangingPunct="1">
      <a:defRPr sz="5100" kern="1200">
        <a:solidFill>
          <a:schemeClr val="tx1"/>
        </a:solidFill>
        <a:latin typeface="+mn-lt"/>
        <a:ea typeface="+mn-ea"/>
        <a:cs typeface="+mn-cs"/>
      </a:defRPr>
    </a:lvl4pPr>
    <a:lvl5pPr marL="5224547" algn="l" defTabSz="2612273" rtl="0" eaLnBrk="1" latinLnBrk="0" hangingPunct="1">
      <a:defRPr sz="5100" kern="1200">
        <a:solidFill>
          <a:schemeClr val="tx1"/>
        </a:solidFill>
        <a:latin typeface="+mn-lt"/>
        <a:ea typeface="+mn-ea"/>
        <a:cs typeface="+mn-cs"/>
      </a:defRPr>
    </a:lvl5pPr>
    <a:lvl6pPr marL="6530684" algn="l" defTabSz="2612273" rtl="0" eaLnBrk="1" latinLnBrk="0" hangingPunct="1">
      <a:defRPr sz="5100" kern="1200">
        <a:solidFill>
          <a:schemeClr val="tx1"/>
        </a:solidFill>
        <a:latin typeface="+mn-lt"/>
        <a:ea typeface="+mn-ea"/>
        <a:cs typeface="+mn-cs"/>
      </a:defRPr>
    </a:lvl6pPr>
    <a:lvl7pPr marL="7836821" algn="l" defTabSz="2612273" rtl="0" eaLnBrk="1" latinLnBrk="0" hangingPunct="1">
      <a:defRPr sz="5100" kern="1200">
        <a:solidFill>
          <a:schemeClr val="tx1"/>
        </a:solidFill>
        <a:latin typeface="+mn-lt"/>
        <a:ea typeface="+mn-ea"/>
        <a:cs typeface="+mn-cs"/>
      </a:defRPr>
    </a:lvl7pPr>
    <a:lvl8pPr marL="9142958" algn="l" defTabSz="2612273" rtl="0" eaLnBrk="1" latinLnBrk="0" hangingPunct="1">
      <a:defRPr sz="5100" kern="1200">
        <a:solidFill>
          <a:schemeClr val="tx1"/>
        </a:solidFill>
        <a:latin typeface="+mn-lt"/>
        <a:ea typeface="+mn-ea"/>
        <a:cs typeface="+mn-cs"/>
      </a:defRPr>
    </a:lvl8pPr>
    <a:lvl9pPr marL="10449094" algn="l" defTabSz="2612273" rtl="0" eaLnBrk="1" latinLnBrk="0" hangingPunct="1">
      <a:defRPr sz="5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4A4"/>
    <a:srgbClr val="3F7F25"/>
    <a:srgbClr val="DEFFC5"/>
    <a:srgbClr val="F5002F"/>
    <a:srgbClr val="EC9C9C"/>
    <a:srgbClr val="F9B277"/>
    <a:srgbClr val="C80013"/>
    <a:srgbClr val="C800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251" autoAdjust="0"/>
  </p:normalViewPr>
  <p:slideViewPr>
    <p:cSldViewPr>
      <p:cViewPr>
        <p:scale>
          <a:sx n="70" d="100"/>
          <a:sy n="70" d="100"/>
        </p:scale>
        <p:origin x="3966" y="1716"/>
      </p:cViewPr>
      <p:guideLst>
        <p:guide orient="horz" pos="4608"/>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cott-laptop\Hard%20Drive\Documents%20and%20Settings\Scott%20Dworak\My%20Documents\Dissertation%20Research\Biostimulant%20study\Biostimulant%20Chlorophyll%20Quality%20Index%20-%20rearranged%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cott-laptop\Hard%20Drive\Documents%20and%20Settings\Scott%20Dworak\My%20Documents\Dissertation%20Research\Biostimulant%20study\Biostimulant%20Chlorophyll%20Quality%20Index%20-%20rearranged%20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cott-laptop\Hard%20Drive\Documents%20and%20Settings\Scott%20Dworak\My%20Documents\Dissertation%20Research\Biostimulant%20study\Biostimulant%20Chlorophyll%20Quality%20Index%20-%20rearranged%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1728542924314"/>
          <c:y val="9.1185961610923502E-2"/>
          <c:w val="0.78400796918517179"/>
          <c:h val="0.72384567638504982"/>
        </c:manualLayout>
      </c:layout>
      <c:scatterChart>
        <c:scatterStyle val="lineMarker"/>
        <c:ser>
          <c:idx val="1"/>
          <c:order val="0"/>
          <c:tx>
            <c:v>50/50 Lys/Thr 0.5X</c:v>
          </c:tx>
          <c:spPr>
            <a:ln w="19050">
              <a:solidFill>
                <a:srgbClr val="7030A0"/>
              </a:solidFill>
            </a:ln>
          </c:spPr>
          <c:marker>
            <c:symbol val="square"/>
            <c:size val="3"/>
            <c:spPr>
              <a:solidFill>
                <a:srgbClr val="7030A0"/>
              </a:solidFill>
              <a:ln>
                <a:solidFill>
                  <a:srgbClr val="7030A0"/>
                </a:solidFill>
              </a:ln>
            </c:spPr>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Tables'!$M$14,'ANOVA Tables'!$M$62,'ANOVA Tables'!$M$110,'ANOVA Tables'!$M$158,'ANOVA Tables'!$M$206,'ANOVA Tables'!$M$254,'ANOVA Tables'!$M$302,'ANOVA Tables'!$M$350,'ANOVA Tables'!$M$398,'ANOVA Tables'!$M$446,'ANOVA Tables'!$M$494,'ANOVA Tables'!$M$542,'ANOVA Tables'!$M$590,'ANOVA Tables'!$M$638,'ANOVA Tables'!$M$686)</c:f>
              <c:numCache>
                <c:formatCode>General</c:formatCode>
                <c:ptCount val="15"/>
                <c:pt idx="0">
                  <c:v>8</c:v>
                </c:pt>
                <c:pt idx="1">
                  <c:v>8</c:v>
                </c:pt>
                <c:pt idx="2">
                  <c:v>8</c:v>
                </c:pt>
                <c:pt idx="3">
                  <c:v>8</c:v>
                </c:pt>
                <c:pt idx="4">
                  <c:v>8</c:v>
                </c:pt>
                <c:pt idx="5">
                  <c:v>7</c:v>
                </c:pt>
                <c:pt idx="6">
                  <c:v>5.666666666666667</c:v>
                </c:pt>
                <c:pt idx="7">
                  <c:v>5.666666666666667</c:v>
                </c:pt>
                <c:pt idx="8">
                  <c:v>5</c:v>
                </c:pt>
                <c:pt idx="9">
                  <c:v>4.666666666666667</c:v>
                </c:pt>
                <c:pt idx="10">
                  <c:v>3.6666666666666665</c:v>
                </c:pt>
                <c:pt idx="11">
                  <c:v>4</c:v>
                </c:pt>
                <c:pt idx="12">
                  <c:v>3.3333333333333335</c:v>
                </c:pt>
                <c:pt idx="13">
                  <c:v>1.6666666666666667</c:v>
                </c:pt>
                <c:pt idx="14">
                  <c:v>1</c:v>
                </c:pt>
              </c:numCache>
            </c:numRef>
          </c:yVal>
        </c:ser>
        <c:ser>
          <c:idx val="2"/>
          <c:order val="1"/>
          <c:tx>
            <c:v>Lys ML 0.5X</c:v>
          </c:tx>
          <c:spPr>
            <a:ln w="19050">
              <a:solidFill>
                <a:srgbClr val="C0504D">
                  <a:lumMod val="60000"/>
                  <a:lumOff val="40000"/>
                </a:srgbClr>
              </a:solidFill>
            </a:ln>
          </c:spPr>
          <c:marker>
            <c:symbol val="square"/>
            <c:size val="3"/>
            <c:spPr>
              <a:solidFill>
                <a:srgbClr val="C0504D">
                  <a:lumMod val="60000"/>
                  <a:lumOff val="40000"/>
                </a:srgbClr>
              </a:solidFill>
              <a:ln>
                <a:solidFill>
                  <a:srgbClr val="C0504D">
                    <a:lumMod val="60000"/>
                    <a:lumOff val="40000"/>
                  </a:srgbClr>
                </a:solidFill>
              </a:ln>
            </c:spPr>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Tables'!$M$17,'ANOVA Tables'!$M$65,'ANOVA Tables'!$M$113,'ANOVA Tables'!$M$161,'ANOVA Tables'!$M$209,'ANOVA Tables'!$M$257,'ANOVA Tables'!$M$305,'ANOVA Tables'!$M$353,'ANOVA Tables'!$M$401,'ANOVA Tables'!$M$449,'ANOVA Tables'!$M$497,'ANOVA Tables'!$M$545,'ANOVA Tables'!$M$593,'ANOVA Tables'!$M$641,'ANOVA Tables'!$M$689)</c:f>
              <c:numCache>
                <c:formatCode>General</c:formatCode>
                <c:ptCount val="15"/>
                <c:pt idx="0">
                  <c:v>8</c:v>
                </c:pt>
                <c:pt idx="1">
                  <c:v>8</c:v>
                </c:pt>
                <c:pt idx="2">
                  <c:v>8</c:v>
                </c:pt>
                <c:pt idx="3">
                  <c:v>8</c:v>
                </c:pt>
                <c:pt idx="4">
                  <c:v>8</c:v>
                </c:pt>
                <c:pt idx="5">
                  <c:v>7.333333333333341</c:v>
                </c:pt>
                <c:pt idx="6">
                  <c:v>6</c:v>
                </c:pt>
                <c:pt idx="7">
                  <c:v>6</c:v>
                </c:pt>
                <c:pt idx="8">
                  <c:v>5</c:v>
                </c:pt>
                <c:pt idx="9">
                  <c:v>5.333333333333341</c:v>
                </c:pt>
                <c:pt idx="10">
                  <c:v>4.333333333333341</c:v>
                </c:pt>
                <c:pt idx="11">
                  <c:v>4</c:v>
                </c:pt>
                <c:pt idx="12">
                  <c:v>3.3333333333333335</c:v>
                </c:pt>
                <c:pt idx="13">
                  <c:v>1.6666666666666667</c:v>
                </c:pt>
                <c:pt idx="14">
                  <c:v>1</c:v>
                </c:pt>
              </c:numCache>
            </c:numRef>
          </c:yVal>
        </c:ser>
        <c:ser>
          <c:idx val="5"/>
          <c:order val="2"/>
          <c:tx>
            <c:v>Lys ML (CM) 2X</c:v>
          </c:tx>
          <c:spPr>
            <a:ln w="19050"/>
          </c:spPr>
          <c:marker>
            <c:symbol val="square"/>
            <c:size val="3"/>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Tables'!$M$19,'ANOVA Tables'!$M$67,'ANOVA Tables'!$M$115,'ANOVA Tables'!$M$163,'ANOVA Tables'!$M$211,'ANOVA Tables'!$M$259,'ANOVA Tables'!$M$307,'ANOVA Tables'!$M$355,'ANOVA Tables'!$M$403,'ANOVA Tables'!$M$451,'ANOVA Tables'!$M$499,'ANOVA Tables'!$M$547,'ANOVA Tables'!$M$595,'ANOVA Tables'!$M$643,'ANOVA Tables'!$M$691)</c:f>
              <c:numCache>
                <c:formatCode>General</c:formatCode>
                <c:ptCount val="15"/>
                <c:pt idx="0">
                  <c:v>8</c:v>
                </c:pt>
                <c:pt idx="1">
                  <c:v>8</c:v>
                </c:pt>
                <c:pt idx="2">
                  <c:v>8</c:v>
                </c:pt>
                <c:pt idx="3">
                  <c:v>8</c:v>
                </c:pt>
                <c:pt idx="4">
                  <c:v>8</c:v>
                </c:pt>
                <c:pt idx="5">
                  <c:v>7.333333333333341</c:v>
                </c:pt>
                <c:pt idx="6">
                  <c:v>5.333333333333341</c:v>
                </c:pt>
                <c:pt idx="7">
                  <c:v>6</c:v>
                </c:pt>
                <c:pt idx="8">
                  <c:v>5.666666666666667</c:v>
                </c:pt>
                <c:pt idx="9">
                  <c:v>4.333333333333341</c:v>
                </c:pt>
                <c:pt idx="10">
                  <c:v>3.3333333333333335</c:v>
                </c:pt>
                <c:pt idx="11">
                  <c:v>3.3333333333333335</c:v>
                </c:pt>
                <c:pt idx="12">
                  <c:v>2.6666666666666665</c:v>
                </c:pt>
                <c:pt idx="13">
                  <c:v>1.3333333333333333</c:v>
                </c:pt>
                <c:pt idx="14">
                  <c:v>1</c:v>
                </c:pt>
              </c:numCache>
            </c:numRef>
          </c:yVal>
        </c:ser>
        <c:ser>
          <c:idx val="0"/>
          <c:order val="3"/>
          <c:tx>
            <c:v>Lys ML (CM) 0.5X</c:v>
          </c:tx>
          <c:spPr>
            <a:ln w="19050"/>
          </c:spPr>
          <c:marker>
            <c:symbol val="square"/>
            <c:size val="3"/>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Tables'!$M$20,'ANOVA Tables'!$M$68,'ANOVA Tables'!$M$116,'ANOVA Tables'!$M$164,'ANOVA Tables'!$M$212,'ANOVA Tables'!$M$260,'ANOVA Tables'!$M$308,'ANOVA Tables'!$M$356,'ANOVA Tables'!$M$404,'ANOVA Tables'!$M$452,'ANOVA Tables'!$M$500,'ANOVA Tables'!$M$548,'ANOVA Tables'!$M$596,'ANOVA Tables'!$M$644,'ANOVA Tables'!$M$692)</c:f>
              <c:numCache>
                <c:formatCode>General</c:formatCode>
                <c:ptCount val="15"/>
                <c:pt idx="0">
                  <c:v>8</c:v>
                </c:pt>
                <c:pt idx="1">
                  <c:v>8</c:v>
                </c:pt>
                <c:pt idx="2">
                  <c:v>7.5</c:v>
                </c:pt>
                <c:pt idx="3">
                  <c:v>7.333333333333341</c:v>
                </c:pt>
                <c:pt idx="4">
                  <c:v>7.333333333333341</c:v>
                </c:pt>
                <c:pt idx="5">
                  <c:v>7.333333333333341</c:v>
                </c:pt>
                <c:pt idx="6">
                  <c:v>5.666666666666667</c:v>
                </c:pt>
                <c:pt idx="7">
                  <c:v>6.333333333333341</c:v>
                </c:pt>
                <c:pt idx="8">
                  <c:v>5.666666666666667</c:v>
                </c:pt>
                <c:pt idx="9">
                  <c:v>4.666666666666667</c:v>
                </c:pt>
                <c:pt idx="10">
                  <c:v>4.333333333333341</c:v>
                </c:pt>
                <c:pt idx="11">
                  <c:v>4</c:v>
                </c:pt>
                <c:pt idx="12">
                  <c:v>3.6666666666666665</c:v>
                </c:pt>
                <c:pt idx="13">
                  <c:v>1.3333333333333333</c:v>
                </c:pt>
                <c:pt idx="14">
                  <c:v>1</c:v>
                </c:pt>
              </c:numCache>
            </c:numRef>
          </c:yVal>
        </c:ser>
        <c:ser>
          <c:idx val="4"/>
          <c:order val="4"/>
          <c:tx>
            <c:v>Control</c:v>
          </c:tx>
          <c:spPr>
            <a:ln w="19050">
              <a:solidFill>
                <a:sysClr val="windowText" lastClr="000000"/>
              </a:solidFill>
              <a:prstDash val="sysDot"/>
            </a:ln>
          </c:spPr>
          <c:marker>
            <c:symbol val="square"/>
            <c:size val="3"/>
            <c:spPr>
              <a:solidFill>
                <a:sysClr val="windowText" lastClr="000000"/>
              </a:solidFill>
              <a:ln>
                <a:solidFill>
                  <a:sysClr val="windowText" lastClr="000000"/>
                </a:solidFill>
              </a:ln>
            </c:spPr>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Tables'!$M$8,'ANOVA Tables'!$M$56,'ANOVA Tables'!$M$104,'ANOVA Tables'!$M$152,'ANOVA Tables'!$M$200,'ANOVA Tables'!$M$248,'ANOVA Tables'!$M$296,'ANOVA Tables'!$M$344,'ANOVA Tables'!$M$392,'ANOVA Tables'!$M$440,'ANOVA Tables'!$M$488,'ANOVA Tables'!$M$536,'ANOVA Tables'!$M$584,'ANOVA Tables'!$M$632,'ANOVA Tables'!$M$680)</c:f>
              <c:numCache>
                <c:formatCode>General</c:formatCode>
                <c:ptCount val="15"/>
                <c:pt idx="0">
                  <c:v>8</c:v>
                </c:pt>
                <c:pt idx="1">
                  <c:v>8</c:v>
                </c:pt>
                <c:pt idx="2">
                  <c:v>8</c:v>
                </c:pt>
                <c:pt idx="3">
                  <c:v>7.333333333333341</c:v>
                </c:pt>
                <c:pt idx="4">
                  <c:v>7.333333333333341</c:v>
                </c:pt>
                <c:pt idx="5">
                  <c:v>6.333333333333341</c:v>
                </c:pt>
                <c:pt idx="6">
                  <c:v>5.333333333333341</c:v>
                </c:pt>
                <c:pt idx="7">
                  <c:v>4.666666666666667</c:v>
                </c:pt>
                <c:pt idx="8">
                  <c:v>4.333333333333341</c:v>
                </c:pt>
                <c:pt idx="9">
                  <c:v>4.333333333333341</c:v>
                </c:pt>
                <c:pt idx="10">
                  <c:v>4.333333333333341</c:v>
                </c:pt>
                <c:pt idx="11">
                  <c:v>3.6666666666666665</c:v>
                </c:pt>
                <c:pt idx="12">
                  <c:v>2.6666666666666665</c:v>
                </c:pt>
                <c:pt idx="13">
                  <c:v>1</c:v>
                </c:pt>
                <c:pt idx="14">
                  <c:v>1</c:v>
                </c:pt>
              </c:numCache>
            </c:numRef>
          </c:yVal>
        </c:ser>
        <c:axId val="48987520"/>
        <c:axId val="48997888"/>
      </c:scatterChart>
      <c:valAx>
        <c:axId val="48987520"/>
        <c:scaling>
          <c:orientation val="minMax"/>
        </c:scaling>
        <c:delete val="1"/>
        <c:axPos val="b"/>
        <c:numFmt formatCode="#,##0" sourceLinked="0"/>
        <c:tickLblPos val="none"/>
        <c:crossAx val="48997888"/>
        <c:crosses val="autoZero"/>
        <c:crossBetween val="midCat"/>
        <c:majorUnit val="5"/>
      </c:valAx>
      <c:valAx>
        <c:axId val="48997888"/>
        <c:scaling>
          <c:orientation val="minMax"/>
        </c:scaling>
        <c:axPos val="l"/>
        <c:title>
          <c:tx>
            <c:rich>
              <a:bodyPr rot="-5400000" vert="horz"/>
              <a:lstStyle/>
              <a:p>
                <a:pPr>
                  <a:defRPr/>
                </a:pPr>
                <a:r>
                  <a:rPr lang="en-US" sz="1200" dirty="0">
                    <a:latin typeface="Arial" pitchFamily="34" charset="0"/>
                    <a:cs typeface="Arial" pitchFamily="34" charset="0"/>
                  </a:rPr>
                  <a:t>Visual Quality </a:t>
                </a:r>
                <a:r>
                  <a:rPr lang="en-US" sz="1200" dirty="0" smtClean="0">
                    <a:latin typeface="Arial" pitchFamily="34" charset="0"/>
                    <a:cs typeface="Arial" pitchFamily="34" charset="0"/>
                  </a:rPr>
                  <a:t>(1-9</a:t>
                </a:r>
                <a:r>
                  <a:rPr lang="en-US" sz="1200" baseline="0" dirty="0" smtClean="0">
                    <a:latin typeface="Arial" pitchFamily="34" charset="0"/>
                    <a:cs typeface="Arial" pitchFamily="34" charset="0"/>
                  </a:rPr>
                  <a:t>)</a:t>
                </a:r>
                <a:endParaRPr lang="en-US" sz="1200" dirty="0">
                  <a:latin typeface="Arial" pitchFamily="34" charset="0"/>
                  <a:cs typeface="Arial" pitchFamily="34" charset="0"/>
                </a:endParaRPr>
              </a:p>
            </c:rich>
          </c:tx>
          <c:layout>
            <c:manualLayout>
              <c:xMode val="edge"/>
              <c:yMode val="edge"/>
              <c:x val="3.8941757105775701E-2"/>
              <c:y val="0.24598654958854091"/>
            </c:manualLayout>
          </c:layout>
        </c:title>
        <c:numFmt formatCode="0" sourceLinked="0"/>
        <c:tickLblPos val="nextTo"/>
        <c:txPr>
          <a:bodyPr/>
          <a:lstStyle/>
          <a:p>
            <a:pPr>
              <a:defRPr sz="800" b="1">
                <a:latin typeface="Arial" pitchFamily="34" charset="0"/>
                <a:cs typeface="Arial" pitchFamily="34" charset="0"/>
              </a:defRPr>
            </a:pPr>
            <a:endParaRPr lang="en-US"/>
          </a:p>
        </c:txPr>
        <c:crossAx val="48987520"/>
        <c:crosses val="autoZero"/>
        <c:crossBetween val="midCat"/>
      </c:valAx>
    </c:plotArea>
    <c:legend>
      <c:legendPos val="r"/>
      <c:layout>
        <c:manualLayout>
          <c:xMode val="edge"/>
          <c:yMode val="edge"/>
          <c:x val="0.70937375845385575"/>
          <c:y val="8.9321765629207406E-2"/>
          <c:w val="0.19946576755738907"/>
          <c:h val="0.21432260464569253"/>
        </c:manualLayout>
      </c:layout>
      <c:txPr>
        <a:bodyPr/>
        <a:lstStyle/>
        <a:p>
          <a:pPr>
            <a:defRPr sz="800" b="1">
              <a:latin typeface="Arial" pitchFamily="34" charset="0"/>
              <a:cs typeface="Arial" pitchFamily="34" charset="0"/>
            </a:defRPr>
          </a:pPr>
          <a:endParaRPr lang="en-US"/>
        </a:p>
      </c:txPr>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1728542924336"/>
          <c:y val="9.1185961610923488E-2"/>
          <c:w val="0.78400796918517179"/>
          <c:h val="0.72384567638505082"/>
        </c:manualLayout>
      </c:layout>
      <c:scatterChart>
        <c:scatterStyle val="lineMarker"/>
        <c:ser>
          <c:idx val="1"/>
          <c:order val="0"/>
          <c:tx>
            <c:v>50/50 Lys/Thr 0.5X</c:v>
          </c:tx>
          <c:spPr>
            <a:ln w="19050">
              <a:solidFill>
                <a:srgbClr val="7030A0"/>
              </a:solidFill>
            </a:ln>
          </c:spPr>
          <c:marker>
            <c:symbol val="square"/>
            <c:size val="3"/>
            <c:spPr>
              <a:solidFill>
                <a:srgbClr val="7030A0"/>
              </a:solidFill>
              <a:ln>
                <a:solidFill>
                  <a:srgbClr val="7030A0"/>
                </a:solidFill>
              </a:ln>
            </c:spPr>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Tables'!$U$14,'ANOVA Tables'!$U$62,'ANOVA Tables'!$U$110,'ANOVA Tables'!$U$158,'ANOVA Tables'!$U$206,'ANOVA Tables'!$U$254,'ANOVA Tables'!$U$302,'ANOVA Tables'!$U$350,'ANOVA Tables'!$U$398,'ANOVA Tables'!$U$446,'ANOVA Tables'!$U$494,'ANOVA Tables'!$U$542,'ANOVA Tables'!$U$590,'ANOVA Tables'!$U$638,'ANOVA Tables'!$U$686)</c:f>
              <c:numCache>
                <c:formatCode>General</c:formatCode>
                <c:ptCount val="15"/>
                <c:pt idx="0">
                  <c:v>1.0000000000000027E-6</c:v>
                </c:pt>
                <c:pt idx="1">
                  <c:v>1.0000000000000027E-6</c:v>
                </c:pt>
                <c:pt idx="2">
                  <c:v>1.0000000000000027E-6</c:v>
                </c:pt>
                <c:pt idx="3">
                  <c:v>1.0000000000000027E-6</c:v>
                </c:pt>
                <c:pt idx="4">
                  <c:v>1.0000000000000027E-6</c:v>
                </c:pt>
                <c:pt idx="5">
                  <c:v>10</c:v>
                </c:pt>
                <c:pt idx="6">
                  <c:v>21.666666666666668</c:v>
                </c:pt>
                <c:pt idx="7">
                  <c:v>35</c:v>
                </c:pt>
                <c:pt idx="8">
                  <c:v>33.333333333333336</c:v>
                </c:pt>
                <c:pt idx="9">
                  <c:v>31.666666666666668</c:v>
                </c:pt>
                <c:pt idx="10">
                  <c:v>56.666666666666565</c:v>
                </c:pt>
                <c:pt idx="11">
                  <c:v>66.666666666666671</c:v>
                </c:pt>
                <c:pt idx="12">
                  <c:v>71.666666666666671</c:v>
                </c:pt>
                <c:pt idx="13">
                  <c:v>83.333333333333258</c:v>
                </c:pt>
                <c:pt idx="14">
                  <c:v>91.666666666666671</c:v>
                </c:pt>
              </c:numCache>
            </c:numRef>
          </c:yVal>
        </c:ser>
        <c:ser>
          <c:idx val="3"/>
          <c:order val="1"/>
          <c:tx>
            <c:v>Lys ML (CM) 1X (2 app)</c:v>
          </c:tx>
          <c:spPr>
            <a:ln w="19050">
              <a:solidFill>
                <a:srgbClr val="C00000"/>
              </a:solidFill>
            </a:ln>
          </c:spPr>
          <c:marker>
            <c:symbol val="square"/>
            <c:size val="3"/>
            <c:spPr>
              <a:solidFill>
                <a:srgbClr val="C00000"/>
              </a:solidFill>
              <a:ln>
                <a:solidFill>
                  <a:srgbClr val="C00000"/>
                </a:solidFill>
              </a:ln>
            </c:spPr>
          </c:marker>
          <c:xVal>
            <c:numRef>
              <c:f>'Leaf Firing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Tables'!$U$27,'ANOVA Tables'!$U$75,'ANOVA Tables'!$U$123,'ANOVA Tables'!$U$171,'ANOVA Tables'!$U$219,'ANOVA Tables'!$U$267,'ANOVA Tables'!$U$315,'ANOVA Tables'!$U$363,'ANOVA Tables'!$U$411,'ANOVA Tables'!$U$459,'ANOVA Tables'!$U$507,'ANOVA Tables'!$U$555,'ANOVA Tables'!$U$603,'ANOVA Tables'!$U$651,'ANOVA Tables'!$U$699)</c:f>
              <c:numCache>
                <c:formatCode>General</c:formatCode>
                <c:ptCount val="15"/>
                <c:pt idx="0">
                  <c:v>1.0000000000000027E-6</c:v>
                </c:pt>
                <c:pt idx="1">
                  <c:v>1.0000000000000027E-6</c:v>
                </c:pt>
                <c:pt idx="2">
                  <c:v>1.0000000000000027E-6</c:v>
                </c:pt>
                <c:pt idx="3">
                  <c:v>1.0000000000000027E-6</c:v>
                </c:pt>
                <c:pt idx="4">
                  <c:v>1.0000000000000027E-6</c:v>
                </c:pt>
                <c:pt idx="5">
                  <c:v>10</c:v>
                </c:pt>
                <c:pt idx="6">
                  <c:v>16.666666666666668</c:v>
                </c:pt>
                <c:pt idx="7">
                  <c:v>28.333333333333282</c:v>
                </c:pt>
                <c:pt idx="8">
                  <c:v>30</c:v>
                </c:pt>
                <c:pt idx="9">
                  <c:v>38.333333333333336</c:v>
                </c:pt>
                <c:pt idx="10">
                  <c:v>56.666666666666565</c:v>
                </c:pt>
                <c:pt idx="11">
                  <c:v>66.666666666666671</c:v>
                </c:pt>
                <c:pt idx="12">
                  <c:v>70</c:v>
                </c:pt>
                <c:pt idx="13">
                  <c:v>86.666666666666671</c:v>
                </c:pt>
                <c:pt idx="14">
                  <c:v>95</c:v>
                </c:pt>
              </c:numCache>
            </c:numRef>
          </c:yVal>
        </c:ser>
        <c:ser>
          <c:idx val="2"/>
          <c:order val="2"/>
          <c:tx>
            <c:v>Lys ML 0.5X</c:v>
          </c:tx>
          <c:spPr>
            <a:ln w="19050">
              <a:solidFill>
                <a:srgbClr val="C0504D">
                  <a:lumMod val="60000"/>
                  <a:lumOff val="40000"/>
                </a:srgbClr>
              </a:solidFill>
            </a:ln>
          </c:spPr>
          <c:marker>
            <c:symbol val="square"/>
            <c:size val="3"/>
            <c:spPr>
              <a:solidFill>
                <a:srgbClr val="C0504D">
                  <a:lumMod val="60000"/>
                  <a:lumOff val="40000"/>
                </a:srgbClr>
              </a:solidFill>
              <a:ln>
                <a:solidFill>
                  <a:srgbClr val="C0504D">
                    <a:lumMod val="60000"/>
                    <a:lumOff val="40000"/>
                  </a:srgbClr>
                </a:solidFill>
              </a:ln>
            </c:spPr>
          </c:marker>
          <c:xVal>
            <c:numRef>
              <c:f>'Leaf Firing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Tables'!$U$17,'ANOVA Tables'!$U$65,'ANOVA Tables'!$U$113,'ANOVA Tables'!$U$161,'ANOVA Tables'!$U$209,'ANOVA Tables'!$U$257,'ANOVA Tables'!$U$305,'ANOVA Tables'!$U$353,'ANOVA Tables'!$U$401,'ANOVA Tables'!$U$449,'ANOVA Tables'!$U$497,'ANOVA Tables'!$U$545,'ANOVA Tables'!$U$593,'ANOVA Tables'!$U$641,'ANOVA Tables'!$U$689)</c:f>
              <c:numCache>
                <c:formatCode>General</c:formatCode>
                <c:ptCount val="15"/>
                <c:pt idx="0">
                  <c:v>1.0000000000000027E-6</c:v>
                </c:pt>
                <c:pt idx="1">
                  <c:v>1.0000000000000027E-6</c:v>
                </c:pt>
                <c:pt idx="2">
                  <c:v>1.0000000000000027E-6</c:v>
                </c:pt>
                <c:pt idx="3">
                  <c:v>1.0000000000000027E-6</c:v>
                </c:pt>
                <c:pt idx="4">
                  <c:v>1.0000000000000027E-6</c:v>
                </c:pt>
                <c:pt idx="5">
                  <c:v>6.666666666666667</c:v>
                </c:pt>
                <c:pt idx="6">
                  <c:v>20</c:v>
                </c:pt>
                <c:pt idx="7">
                  <c:v>33.333333333333336</c:v>
                </c:pt>
                <c:pt idx="8">
                  <c:v>31.666666666666668</c:v>
                </c:pt>
                <c:pt idx="9">
                  <c:v>33.333333333333336</c:v>
                </c:pt>
                <c:pt idx="10">
                  <c:v>53.333333333333336</c:v>
                </c:pt>
                <c:pt idx="11">
                  <c:v>60</c:v>
                </c:pt>
                <c:pt idx="12">
                  <c:v>63.333333333333336</c:v>
                </c:pt>
                <c:pt idx="13">
                  <c:v>83.333333333333258</c:v>
                </c:pt>
                <c:pt idx="14">
                  <c:v>90</c:v>
                </c:pt>
              </c:numCache>
            </c:numRef>
          </c:yVal>
        </c:ser>
        <c:ser>
          <c:idx val="5"/>
          <c:order val="3"/>
          <c:tx>
            <c:v>Lys ML (CM) 1X</c:v>
          </c:tx>
          <c:spPr>
            <a:ln w="19050">
              <a:solidFill>
                <a:srgbClr val="EEECE1">
                  <a:lumMod val="50000"/>
                </a:srgbClr>
              </a:solidFill>
            </a:ln>
          </c:spPr>
          <c:marker>
            <c:symbol val="square"/>
            <c:size val="3"/>
            <c:spPr>
              <a:solidFill>
                <a:srgbClr val="EEECE1">
                  <a:lumMod val="50000"/>
                </a:srgbClr>
              </a:solidFill>
              <a:ln>
                <a:solidFill>
                  <a:srgbClr val="EEECE1">
                    <a:lumMod val="50000"/>
                  </a:srgbClr>
                </a:solidFill>
              </a:ln>
            </c:spPr>
          </c:marker>
          <c:xVal>
            <c:numRef>
              <c:f>'Leaf Firing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Tables'!$U$18,'ANOVA Tables'!$U$66,'ANOVA Tables'!$U$114,'ANOVA Tables'!$U$162,'ANOVA Tables'!$U$210,'ANOVA Tables'!$U$258,'ANOVA Tables'!$U$306,'ANOVA Tables'!$U$354,'ANOVA Tables'!$U$402,'ANOVA Tables'!$U$450,'ANOVA Tables'!$U$498,'ANOVA Tables'!$U$546,'ANOVA Tables'!$U$594,'ANOVA Tables'!$U$642,'ANOVA Tables'!$U$690)</c:f>
              <c:numCache>
                <c:formatCode>General</c:formatCode>
                <c:ptCount val="15"/>
                <c:pt idx="0">
                  <c:v>1.0000000000000027E-6</c:v>
                </c:pt>
                <c:pt idx="1">
                  <c:v>1.0000000000000027E-6</c:v>
                </c:pt>
                <c:pt idx="2">
                  <c:v>1.0000000000000027E-6</c:v>
                </c:pt>
                <c:pt idx="3">
                  <c:v>1.0000000000000027E-6</c:v>
                </c:pt>
                <c:pt idx="4">
                  <c:v>1.0000000000000027E-6</c:v>
                </c:pt>
                <c:pt idx="5">
                  <c:v>13.333333333333334</c:v>
                </c:pt>
                <c:pt idx="6">
                  <c:v>23.333333333333282</c:v>
                </c:pt>
                <c:pt idx="7">
                  <c:v>36.666666666666565</c:v>
                </c:pt>
                <c:pt idx="8">
                  <c:v>43.333333333333336</c:v>
                </c:pt>
                <c:pt idx="9">
                  <c:v>43.333333333333336</c:v>
                </c:pt>
                <c:pt idx="10">
                  <c:v>56.666666666666565</c:v>
                </c:pt>
                <c:pt idx="11">
                  <c:v>65</c:v>
                </c:pt>
                <c:pt idx="12">
                  <c:v>73.333333333333258</c:v>
                </c:pt>
                <c:pt idx="13">
                  <c:v>90</c:v>
                </c:pt>
                <c:pt idx="14">
                  <c:v>93.333333333333258</c:v>
                </c:pt>
              </c:numCache>
            </c:numRef>
          </c:yVal>
        </c:ser>
        <c:ser>
          <c:idx val="4"/>
          <c:order val="4"/>
          <c:tx>
            <c:v>Control</c:v>
          </c:tx>
          <c:spPr>
            <a:ln w="19050">
              <a:solidFill>
                <a:sysClr val="windowText" lastClr="000000"/>
              </a:solidFill>
              <a:prstDash val="sysDot"/>
            </a:ln>
          </c:spPr>
          <c:marker>
            <c:symbol val="square"/>
            <c:size val="3"/>
            <c:spPr>
              <a:solidFill>
                <a:sysClr val="windowText" lastClr="000000"/>
              </a:solidFill>
              <a:ln>
                <a:solidFill>
                  <a:sysClr val="windowText" lastClr="000000"/>
                </a:solidFill>
              </a:ln>
            </c:spPr>
          </c:marker>
          <c:xVal>
            <c:numRef>
              <c:f>'Visual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('ANOVA Tables'!$U$8,'ANOVA Tables'!$U$56,'ANOVA Tables'!$U$104,'ANOVA Tables'!$U$152,'ANOVA Tables'!$U$200,'ANOVA Tables'!$U$248,'ANOVA Tables'!$U$296,'ANOVA Tables'!$U$344,'ANOVA Tables'!$U$392,'ANOVA Tables'!$U$440,'ANOVA Tables'!$U$488,'ANOVA Tables'!$U$536,'ANOVA Tables'!$U$584,'ANOVA Tables'!$U$632,'ANOVA Tables'!$U$680)</c:f>
              <c:numCache>
                <c:formatCode>General</c:formatCode>
                <c:ptCount val="15"/>
                <c:pt idx="0">
                  <c:v>1.0000000000000027E-6</c:v>
                </c:pt>
                <c:pt idx="1">
                  <c:v>1.0000000000000027E-6</c:v>
                </c:pt>
                <c:pt idx="2">
                  <c:v>1.0000000000000027E-6</c:v>
                </c:pt>
                <c:pt idx="3">
                  <c:v>1.0000000000000027E-6</c:v>
                </c:pt>
                <c:pt idx="4">
                  <c:v>1.0000000000000027E-6</c:v>
                </c:pt>
                <c:pt idx="5">
                  <c:v>16.666666666666668</c:v>
                </c:pt>
                <c:pt idx="6">
                  <c:v>30</c:v>
                </c:pt>
                <c:pt idx="7">
                  <c:v>45</c:v>
                </c:pt>
                <c:pt idx="8">
                  <c:v>43.333333333333336</c:v>
                </c:pt>
                <c:pt idx="9">
                  <c:v>45</c:v>
                </c:pt>
                <c:pt idx="10">
                  <c:v>51.666666666666565</c:v>
                </c:pt>
                <c:pt idx="11">
                  <c:v>66.666666666666671</c:v>
                </c:pt>
                <c:pt idx="12">
                  <c:v>73.333333333333258</c:v>
                </c:pt>
                <c:pt idx="13">
                  <c:v>88.333333333333258</c:v>
                </c:pt>
                <c:pt idx="14">
                  <c:v>93.333333333333258</c:v>
                </c:pt>
              </c:numCache>
            </c:numRef>
          </c:yVal>
        </c:ser>
        <c:axId val="49099136"/>
        <c:axId val="49101056"/>
      </c:scatterChart>
      <c:valAx>
        <c:axId val="49099136"/>
        <c:scaling>
          <c:orientation val="minMax"/>
        </c:scaling>
        <c:delete val="1"/>
        <c:axPos val="b"/>
        <c:numFmt formatCode="#,##0" sourceLinked="0"/>
        <c:tickLblPos val="none"/>
        <c:crossAx val="49101056"/>
        <c:crosses val="max"/>
        <c:crossBetween val="midCat"/>
        <c:majorUnit val="5"/>
      </c:valAx>
      <c:valAx>
        <c:axId val="49101056"/>
        <c:scaling>
          <c:orientation val="maxMin"/>
        </c:scaling>
        <c:axPos val="l"/>
        <c:title>
          <c:tx>
            <c:rich>
              <a:bodyPr rot="-5400000" vert="horz"/>
              <a:lstStyle/>
              <a:p>
                <a:pPr>
                  <a:defRPr/>
                </a:pPr>
                <a:r>
                  <a:rPr lang="en-US" sz="1200" dirty="0">
                    <a:latin typeface="Arial" pitchFamily="34" charset="0"/>
                    <a:cs typeface="Arial" pitchFamily="34" charset="0"/>
                  </a:rPr>
                  <a:t>Leaf firing (%)</a:t>
                </a:r>
              </a:p>
            </c:rich>
          </c:tx>
          <c:layout>
            <c:manualLayout>
              <c:xMode val="edge"/>
              <c:yMode val="edge"/>
              <c:x val="3.6817456641449232E-2"/>
              <c:y val="0.32772111412490251"/>
            </c:manualLayout>
          </c:layout>
        </c:title>
        <c:numFmt formatCode="0" sourceLinked="0"/>
        <c:tickLblPos val="nextTo"/>
        <c:txPr>
          <a:bodyPr/>
          <a:lstStyle/>
          <a:p>
            <a:pPr>
              <a:defRPr sz="800" b="1">
                <a:latin typeface="Arial" pitchFamily="34" charset="0"/>
                <a:cs typeface="Arial" pitchFamily="34" charset="0"/>
              </a:defRPr>
            </a:pPr>
            <a:endParaRPr lang="en-US"/>
          </a:p>
        </c:txPr>
        <c:crossAx val="49099136"/>
        <c:crosses val="autoZero"/>
        <c:crossBetween val="midCat"/>
      </c:valAx>
    </c:plotArea>
    <c:legend>
      <c:legendPos val="r"/>
      <c:layout>
        <c:manualLayout>
          <c:xMode val="edge"/>
          <c:yMode val="edge"/>
          <c:x val="0.70124401729195651"/>
          <c:y val="7.3198019216749982E-2"/>
          <c:w val="0.23693747772269241"/>
          <c:h val="0.2100171846071692"/>
        </c:manualLayout>
      </c:layout>
      <c:txPr>
        <a:bodyPr/>
        <a:lstStyle/>
        <a:p>
          <a:pPr>
            <a:defRPr sz="800" b="1">
              <a:latin typeface="Arial" pitchFamily="34" charset="0"/>
              <a:cs typeface="Arial" pitchFamily="34" charset="0"/>
            </a:defRPr>
          </a:pPr>
          <a:endParaRPr lang="en-US"/>
        </a:p>
      </c:txPr>
    </c:legend>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038112699311667"/>
          <c:y val="7.8364545648010223E-2"/>
          <c:w val="0.78400796918517179"/>
          <c:h val="0.72384567638505004"/>
        </c:manualLayout>
      </c:layout>
      <c:scatterChart>
        <c:scatterStyle val="lineMarker"/>
        <c:ser>
          <c:idx val="3"/>
          <c:order val="0"/>
          <c:tx>
            <c:v>50/50 Lys/Thr 0.5X</c:v>
          </c:tx>
          <c:spPr>
            <a:ln w="19050"/>
          </c:spPr>
          <c:marker>
            <c:symbol val="square"/>
            <c:size val="3"/>
          </c:marker>
          <c:xVal>
            <c:numRef>
              <c:f>'CI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'CI over Time'!$C$12:$Q$12</c:f>
              <c:numCache>
                <c:formatCode>0.00</c:formatCode>
                <c:ptCount val="15"/>
                <c:pt idx="0">
                  <c:v>362.66666666666708</c:v>
                </c:pt>
                <c:pt idx="1">
                  <c:v>456</c:v>
                </c:pt>
                <c:pt idx="2">
                  <c:v>431.66666666666708</c:v>
                </c:pt>
                <c:pt idx="3">
                  <c:v>428.33333333333331</c:v>
                </c:pt>
                <c:pt idx="4">
                  <c:v>338.66666666666708</c:v>
                </c:pt>
                <c:pt idx="5">
                  <c:v>257.33333333333331</c:v>
                </c:pt>
                <c:pt idx="6">
                  <c:v>256</c:v>
                </c:pt>
                <c:pt idx="7">
                  <c:v>287.33333333333331</c:v>
                </c:pt>
                <c:pt idx="8">
                  <c:v>289</c:v>
                </c:pt>
                <c:pt idx="9">
                  <c:v>290.66666666666708</c:v>
                </c:pt>
                <c:pt idx="10">
                  <c:v>233.33333333333354</c:v>
                </c:pt>
                <c:pt idx="11">
                  <c:v>218.66666666666652</c:v>
                </c:pt>
                <c:pt idx="12">
                  <c:v>218.33333333333354</c:v>
                </c:pt>
                <c:pt idx="13">
                  <c:v>145.66666666666652</c:v>
                </c:pt>
                <c:pt idx="14">
                  <c:v>134</c:v>
                </c:pt>
              </c:numCache>
            </c:numRef>
          </c:yVal>
        </c:ser>
        <c:ser>
          <c:idx val="2"/>
          <c:order val="1"/>
          <c:tx>
            <c:v>Lys ML 2X</c:v>
          </c:tx>
          <c:spPr>
            <a:ln w="19050"/>
          </c:spPr>
          <c:marker>
            <c:symbol val="square"/>
            <c:size val="3"/>
          </c:marker>
          <c:xVal>
            <c:numRef>
              <c:f>'CI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'CI over Time'!$C$14:$Q$14</c:f>
              <c:numCache>
                <c:formatCode>0.00</c:formatCode>
                <c:ptCount val="15"/>
                <c:pt idx="0">
                  <c:v>381</c:v>
                </c:pt>
                <c:pt idx="1">
                  <c:v>441</c:v>
                </c:pt>
                <c:pt idx="2">
                  <c:v>382.66666666666708</c:v>
                </c:pt>
                <c:pt idx="3">
                  <c:v>412.66666666666708</c:v>
                </c:pt>
                <c:pt idx="4">
                  <c:v>362</c:v>
                </c:pt>
                <c:pt idx="5">
                  <c:v>267.33333333333331</c:v>
                </c:pt>
                <c:pt idx="6">
                  <c:v>265.66666666666708</c:v>
                </c:pt>
                <c:pt idx="7">
                  <c:v>313.66666666666708</c:v>
                </c:pt>
                <c:pt idx="8">
                  <c:v>310.66666666666708</c:v>
                </c:pt>
                <c:pt idx="9">
                  <c:v>283</c:v>
                </c:pt>
                <c:pt idx="10">
                  <c:v>237.33333333333354</c:v>
                </c:pt>
                <c:pt idx="11">
                  <c:v>207.33333333333354</c:v>
                </c:pt>
                <c:pt idx="12">
                  <c:v>213.66666666666652</c:v>
                </c:pt>
                <c:pt idx="13">
                  <c:v>141.33333333333354</c:v>
                </c:pt>
                <c:pt idx="14">
                  <c:v>131</c:v>
                </c:pt>
              </c:numCache>
            </c:numRef>
          </c:yVal>
        </c:ser>
        <c:ser>
          <c:idx val="0"/>
          <c:order val="2"/>
          <c:tx>
            <c:v>Lys ML (CM) 0.5X</c:v>
          </c:tx>
          <c:spPr>
            <a:ln w="19050"/>
          </c:spPr>
          <c:marker>
            <c:symbol val="square"/>
            <c:size val="3"/>
          </c:marker>
          <c:xVal>
            <c:numRef>
              <c:f>'CI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'CI over Time'!$C$18:$Q$18</c:f>
              <c:numCache>
                <c:formatCode>0.00</c:formatCode>
                <c:ptCount val="15"/>
                <c:pt idx="0">
                  <c:v>335</c:v>
                </c:pt>
                <c:pt idx="1">
                  <c:v>529.66666666666663</c:v>
                </c:pt>
                <c:pt idx="2">
                  <c:v>396.66666666666708</c:v>
                </c:pt>
                <c:pt idx="3">
                  <c:v>409.66666666666708</c:v>
                </c:pt>
                <c:pt idx="4">
                  <c:v>369.66666666666708</c:v>
                </c:pt>
                <c:pt idx="5">
                  <c:v>306.33333333333331</c:v>
                </c:pt>
                <c:pt idx="6">
                  <c:v>332.33333333333331</c:v>
                </c:pt>
                <c:pt idx="7">
                  <c:v>347.66666666666708</c:v>
                </c:pt>
                <c:pt idx="8">
                  <c:v>350.33333333333331</c:v>
                </c:pt>
                <c:pt idx="9">
                  <c:v>358.66666666666708</c:v>
                </c:pt>
                <c:pt idx="10">
                  <c:v>258</c:v>
                </c:pt>
                <c:pt idx="11">
                  <c:v>259</c:v>
                </c:pt>
                <c:pt idx="12">
                  <c:v>261.66666666666708</c:v>
                </c:pt>
                <c:pt idx="13">
                  <c:v>168</c:v>
                </c:pt>
                <c:pt idx="14">
                  <c:v>138</c:v>
                </c:pt>
              </c:numCache>
            </c:numRef>
          </c:yVal>
        </c:ser>
        <c:ser>
          <c:idx val="1"/>
          <c:order val="3"/>
          <c:tx>
            <c:v>Lys ML (CM) 1X (2 app)</c:v>
          </c:tx>
          <c:spPr>
            <a:ln w="19050">
              <a:solidFill>
                <a:srgbClr val="C00000"/>
              </a:solidFill>
            </a:ln>
          </c:spPr>
          <c:marker>
            <c:symbol val="square"/>
            <c:size val="3"/>
            <c:spPr>
              <a:solidFill>
                <a:srgbClr val="C00000"/>
              </a:solidFill>
              <a:ln>
                <a:solidFill>
                  <a:srgbClr val="C00000"/>
                </a:solidFill>
              </a:ln>
            </c:spPr>
          </c:marker>
          <c:xVal>
            <c:numRef>
              <c:f>'CI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'CI over Time'!$C$25:$Q$25</c:f>
              <c:numCache>
                <c:formatCode>0.00</c:formatCode>
                <c:ptCount val="15"/>
                <c:pt idx="0">
                  <c:v>418</c:v>
                </c:pt>
                <c:pt idx="1">
                  <c:v>519.3333333333336</c:v>
                </c:pt>
                <c:pt idx="2">
                  <c:v>417.66666666666708</c:v>
                </c:pt>
                <c:pt idx="3">
                  <c:v>410.33333333333331</c:v>
                </c:pt>
                <c:pt idx="4">
                  <c:v>360.66666666666708</c:v>
                </c:pt>
                <c:pt idx="5">
                  <c:v>261.33333333333331</c:v>
                </c:pt>
                <c:pt idx="6">
                  <c:v>303.66666666666708</c:v>
                </c:pt>
                <c:pt idx="7">
                  <c:v>320.66666666666708</c:v>
                </c:pt>
                <c:pt idx="8">
                  <c:v>322.33333333333331</c:v>
                </c:pt>
                <c:pt idx="9">
                  <c:v>339.33333333333331</c:v>
                </c:pt>
                <c:pt idx="10">
                  <c:v>235</c:v>
                </c:pt>
                <c:pt idx="11">
                  <c:v>234.33333333333354</c:v>
                </c:pt>
                <c:pt idx="12">
                  <c:v>222</c:v>
                </c:pt>
                <c:pt idx="13">
                  <c:v>157</c:v>
                </c:pt>
                <c:pt idx="14">
                  <c:v>124.66666666666667</c:v>
                </c:pt>
              </c:numCache>
            </c:numRef>
          </c:yVal>
        </c:ser>
        <c:ser>
          <c:idx val="4"/>
          <c:order val="4"/>
          <c:tx>
            <c:v>Control</c:v>
          </c:tx>
          <c:spPr>
            <a:ln w="19050">
              <a:solidFill>
                <a:schemeClr val="tx1"/>
              </a:solidFill>
              <a:prstDash val="sysDot"/>
            </a:ln>
          </c:spPr>
          <c:marker>
            <c:symbol val="square"/>
            <c:size val="3"/>
            <c:spPr>
              <a:solidFill>
                <a:sysClr val="windowText" lastClr="000000"/>
              </a:solidFill>
              <a:ln>
                <a:solidFill>
                  <a:sysClr val="windowText" lastClr="000000"/>
                </a:solidFill>
              </a:ln>
            </c:spPr>
          </c:marker>
          <c:xVal>
            <c:numRef>
              <c:f>'CI Graphs'!$B$4:$B$18</c:f>
              <c:numCache>
                <c:formatCode>General</c:formatCode>
                <c:ptCount val="15"/>
                <c:pt idx="0">
                  <c:v>5</c:v>
                </c:pt>
                <c:pt idx="1">
                  <c:v>8</c:v>
                </c:pt>
                <c:pt idx="2">
                  <c:v>12</c:v>
                </c:pt>
                <c:pt idx="3">
                  <c:v>15</c:v>
                </c:pt>
                <c:pt idx="4">
                  <c:v>19</c:v>
                </c:pt>
                <c:pt idx="5">
                  <c:v>22</c:v>
                </c:pt>
                <c:pt idx="6">
                  <c:v>26</c:v>
                </c:pt>
                <c:pt idx="7">
                  <c:v>29</c:v>
                </c:pt>
                <c:pt idx="8">
                  <c:v>33</c:v>
                </c:pt>
                <c:pt idx="9">
                  <c:v>36</c:v>
                </c:pt>
                <c:pt idx="10">
                  <c:v>39</c:v>
                </c:pt>
                <c:pt idx="11">
                  <c:v>40</c:v>
                </c:pt>
                <c:pt idx="12">
                  <c:v>42</c:v>
                </c:pt>
                <c:pt idx="13">
                  <c:v>45</c:v>
                </c:pt>
                <c:pt idx="14">
                  <c:v>47</c:v>
                </c:pt>
              </c:numCache>
            </c:numRef>
          </c:xVal>
          <c:yVal>
            <c:numRef>
              <c:f>'CI over Time'!$C$6:$Q$6</c:f>
              <c:numCache>
                <c:formatCode>0.00</c:formatCode>
                <c:ptCount val="15"/>
                <c:pt idx="0">
                  <c:v>353.33333333333331</c:v>
                </c:pt>
                <c:pt idx="1">
                  <c:v>426.66666666666708</c:v>
                </c:pt>
                <c:pt idx="2">
                  <c:v>362.33333333333331</c:v>
                </c:pt>
                <c:pt idx="3">
                  <c:v>324.33333333333331</c:v>
                </c:pt>
                <c:pt idx="4">
                  <c:v>283.66666666666708</c:v>
                </c:pt>
                <c:pt idx="5">
                  <c:v>219</c:v>
                </c:pt>
                <c:pt idx="6">
                  <c:v>206</c:v>
                </c:pt>
                <c:pt idx="7">
                  <c:v>221</c:v>
                </c:pt>
                <c:pt idx="8">
                  <c:v>235.66666666666652</c:v>
                </c:pt>
                <c:pt idx="9">
                  <c:v>253.33333333333354</c:v>
                </c:pt>
                <c:pt idx="10">
                  <c:v>236</c:v>
                </c:pt>
                <c:pt idx="11">
                  <c:v>183</c:v>
                </c:pt>
                <c:pt idx="12">
                  <c:v>183</c:v>
                </c:pt>
                <c:pt idx="13">
                  <c:v>121.33333333333323</c:v>
                </c:pt>
                <c:pt idx="14">
                  <c:v>119.33333333333323</c:v>
                </c:pt>
              </c:numCache>
            </c:numRef>
          </c:yVal>
        </c:ser>
        <c:axId val="49190016"/>
        <c:axId val="49192320"/>
      </c:scatterChart>
      <c:valAx>
        <c:axId val="49190016"/>
        <c:scaling>
          <c:orientation val="minMax"/>
        </c:scaling>
        <c:axPos val="b"/>
        <c:title>
          <c:tx>
            <c:rich>
              <a:bodyPr/>
              <a:lstStyle/>
              <a:p>
                <a:pPr>
                  <a:defRPr/>
                </a:pPr>
                <a:r>
                  <a:rPr lang="en-US" sz="1200" dirty="0">
                    <a:latin typeface="Arial" pitchFamily="34" charset="0"/>
                    <a:cs typeface="Arial" pitchFamily="34" charset="0"/>
                  </a:rPr>
                  <a:t>Days after (first) treatment</a:t>
                </a:r>
              </a:p>
            </c:rich>
          </c:tx>
          <c:layout/>
        </c:title>
        <c:numFmt formatCode="#,##0" sourceLinked="0"/>
        <c:tickLblPos val="nextTo"/>
        <c:txPr>
          <a:bodyPr/>
          <a:lstStyle/>
          <a:p>
            <a:pPr>
              <a:defRPr sz="800" b="1">
                <a:latin typeface="Arial" pitchFamily="34" charset="0"/>
                <a:cs typeface="Arial" pitchFamily="34" charset="0"/>
              </a:defRPr>
            </a:pPr>
            <a:endParaRPr lang="en-US"/>
          </a:p>
        </c:txPr>
        <c:crossAx val="49192320"/>
        <c:crosses val="autoZero"/>
        <c:crossBetween val="midCat"/>
        <c:majorUnit val="5"/>
      </c:valAx>
      <c:valAx>
        <c:axId val="49192320"/>
        <c:scaling>
          <c:orientation val="minMax"/>
        </c:scaling>
        <c:axPos val="l"/>
        <c:title>
          <c:tx>
            <c:rich>
              <a:bodyPr rot="-5400000" vert="horz"/>
              <a:lstStyle/>
              <a:p>
                <a:pPr>
                  <a:defRPr/>
                </a:pPr>
                <a:r>
                  <a:rPr lang="en-US" sz="1200" dirty="0">
                    <a:latin typeface="Arial" pitchFamily="34" charset="0"/>
                    <a:cs typeface="Arial" pitchFamily="34" charset="0"/>
                  </a:rPr>
                  <a:t>Mean</a:t>
                </a:r>
                <a:r>
                  <a:rPr lang="en-US" sz="1200" baseline="0" dirty="0">
                    <a:latin typeface="Arial" pitchFamily="34" charset="0"/>
                    <a:cs typeface="Arial" pitchFamily="34" charset="0"/>
                  </a:rPr>
                  <a:t> chlorophyll index</a:t>
                </a:r>
                <a:endParaRPr lang="en-US" sz="1200" dirty="0">
                  <a:latin typeface="Arial" pitchFamily="34" charset="0"/>
                  <a:cs typeface="Arial" pitchFamily="34" charset="0"/>
                </a:endParaRPr>
              </a:p>
            </c:rich>
          </c:tx>
          <c:layout>
            <c:manualLayout>
              <c:xMode val="edge"/>
              <c:yMode val="edge"/>
              <c:x val="3.5239514932708743E-2"/>
              <c:y val="0.21367399273984888"/>
            </c:manualLayout>
          </c:layout>
        </c:title>
        <c:numFmt formatCode="0" sourceLinked="0"/>
        <c:tickLblPos val="nextTo"/>
        <c:txPr>
          <a:bodyPr/>
          <a:lstStyle/>
          <a:p>
            <a:pPr>
              <a:defRPr sz="800" b="1">
                <a:latin typeface="Arial" pitchFamily="34" charset="0"/>
                <a:cs typeface="Arial" pitchFamily="34" charset="0"/>
              </a:defRPr>
            </a:pPr>
            <a:endParaRPr lang="en-US"/>
          </a:p>
        </c:txPr>
        <c:crossAx val="49190016"/>
        <c:crosses val="autoZero"/>
        <c:crossBetween val="midCat"/>
      </c:valAx>
    </c:plotArea>
    <c:legend>
      <c:legendPos val="r"/>
      <c:layout>
        <c:manualLayout>
          <c:xMode val="edge"/>
          <c:yMode val="edge"/>
          <c:x val="0.69575535745606609"/>
          <c:y val="6.6653809127654076E-2"/>
          <c:w val="0.24781422689575944"/>
          <c:h val="0.21738884912113299"/>
        </c:manualLayout>
      </c:layout>
      <c:txPr>
        <a:bodyPr/>
        <a:lstStyle/>
        <a:p>
          <a:pPr>
            <a:defRPr sz="800" b="1">
              <a:latin typeface="Arial" pitchFamily="34" charset="0"/>
              <a:cs typeface="Arial" pitchFamily="34" charset="0"/>
            </a:defRPr>
          </a:pPr>
          <a:endParaRPr lang="en-US"/>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0.34917</cdr:x>
      <cdr:y>0.09458</cdr:y>
    </cdr:from>
    <cdr:to>
      <cdr:x>0.40171</cdr:x>
      <cdr:y>0.15306</cdr:y>
    </cdr:to>
    <cdr:sp macro="" textlink="">
      <cdr:nvSpPr>
        <cdr:cNvPr id="2" name="TextBox 1"/>
        <cdr:cNvSpPr txBox="1"/>
      </cdr:nvSpPr>
      <cdr:spPr>
        <a:xfrm xmlns:a="http://schemas.openxmlformats.org/drawingml/2006/main">
          <a:off x="2693733" y="278692"/>
          <a:ext cx="405329" cy="1723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7030A0"/>
              </a:solidFill>
            </a:rPr>
            <a:t>* </a:t>
          </a:r>
          <a:r>
            <a:rPr lang="en-US" sz="1000" b="1" dirty="0">
              <a:solidFill>
                <a:srgbClr val="C0504D">
                  <a:lumMod val="60000"/>
                  <a:lumOff val="40000"/>
                </a:srgbClr>
              </a:solidFill>
            </a:rPr>
            <a:t>* </a:t>
          </a:r>
          <a:r>
            <a:rPr lang="en-US" sz="1000" b="1" dirty="0">
              <a:solidFill>
                <a:srgbClr val="E46C0A"/>
              </a:solidFill>
            </a:rPr>
            <a:t>*</a:t>
          </a:r>
        </a:p>
      </cdr:txBody>
    </cdr:sp>
  </cdr:relSizeAnchor>
  <cdr:relSizeAnchor xmlns:cdr="http://schemas.openxmlformats.org/drawingml/2006/chartDrawing">
    <cdr:from>
      <cdr:x>0.45967</cdr:x>
      <cdr:y>0.1436</cdr:y>
    </cdr:from>
    <cdr:to>
      <cdr:x>0.51221</cdr:x>
      <cdr:y>0.20207</cdr:y>
    </cdr:to>
    <cdr:sp macro="" textlink="">
      <cdr:nvSpPr>
        <cdr:cNvPr id="3" name="TextBox 1"/>
        <cdr:cNvSpPr txBox="1"/>
      </cdr:nvSpPr>
      <cdr:spPr>
        <a:xfrm xmlns:a="http://schemas.openxmlformats.org/drawingml/2006/main">
          <a:off x="3546180" y="437301"/>
          <a:ext cx="405329" cy="1780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C0504D">
                  <a:lumMod val="60000"/>
                  <a:lumOff val="40000"/>
                </a:srgbClr>
              </a:solidFill>
            </a:rPr>
            <a:t>* </a:t>
          </a:r>
          <a:r>
            <a:rPr lang="en-US" sz="1000" b="1" dirty="0">
              <a:solidFill>
                <a:srgbClr val="E46C0A"/>
              </a:solidFill>
            </a:rPr>
            <a:t>* </a:t>
          </a:r>
          <a:r>
            <a:rPr lang="en-US" sz="1000" b="1" dirty="0">
              <a:solidFill>
                <a:schemeClr val="accent1">
                  <a:lumMod val="75000"/>
                </a:schemeClr>
              </a:solidFill>
            </a:rPr>
            <a:t>*</a:t>
          </a:r>
        </a:p>
      </cdr:txBody>
    </cdr:sp>
  </cdr:relSizeAnchor>
  <cdr:relSizeAnchor xmlns:cdr="http://schemas.openxmlformats.org/drawingml/2006/chartDrawing">
    <cdr:from>
      <cdr:x>0.56854</cdr:x>
      <cdr:y>0.22472</cdr:y>
    </cdr:from>
    <cdr:to>
      <cdr:x>0.62108</cdr:x>
      <cdr:y>0.28319</cdr:y>
    </cdr:to>
    <cdr:sp macro="" textlink="">
      <cdr:nvSpPr>
        <cdr:cNvPr id="4" name="TextBox 1"/>
        <cdr:cNvSpPr txBox="1"/>
      </cdr:nvSpPr>
      <cdr:spPr>
        <a:xfrm xmlns:a="http://schemas.openxmlformats.org/drawingml/2006/main">
          <a:off x="4386113" y="684320"/>
          <a:ext cx="405329" cy="1780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C0504D">
                  <a:lumMod val="60000"/>
                  <a:lumOff val="40000"/>
                </a:srgbClr>
              </a:solidFill>
            </a:rPr>
            <a:t>* </a:t>
          </a:r>
          <a:r>
            <a:rPr lang="en-US" sz="1000" b="1" dirty="0">
              <a:solidFill>
                <a:srgbClr val="E46C0A"/>
              </a:solidFill>
            </a:rPr>
            <a:t>* </a:t>
          </a:r>
          <a:r>
            <a:rPr lang="en-US" sz="1000" b="1" dirty="0">
              <a:solidFill>
                <a:srgbClr val="4F81BD">
                  <a:lumMod val="75000"/>
                </a:srgbClr>
              </a:solidFill>
            </a:rPr>
            <a:t>*</a:t>
          </a:r>
        </a:p>
      </cdr:txBody>
    </cdr:sp>
  </cdr:relSizeAnchor>
  <cdr:relSizeAnchor xmlns:cdr="http://schemas.openxmlformats.org/drawingml/2006/chartDrawing">
    <cdr:from>
      <cdr:x>0.63722</cdr:x>
      <cdr:y>0.27649</cdr:y>
    </cdr:from>
    <cdr:to>
      <cdr:x>0.67577</cdr:x>
      <cdr:y>0.33877</cdr:y>
    </cdr:to>
    <cdr:sp macro="" textlink="">
      <cdr:nvSpPr>
        <cdr:cNvPr id="5" name="TextBox 1"/>
        <cdr:cNvSpPr txBox="1"/>
      </cdr:nvSpPr>
      <cdr:spPr>
        <a:xfrm xmlns:a="http://schemas.openxmlformats.org/drawingml/2006/main">
          <a:off x="4915977" y="841969"/>
          <a:ext cx="297401" cy="1896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E46C0A"/>
              </a:solidFill>
            </a:rPr>
            <a:t>* </a:t>
          </a:r>
          <a:r>
            <a:rPr lang="en-US" sz="1000" b="1" dirty="0">
              <a:solidFill>
                <a:srgbClr val="4F81BD">
                  <a:lumMod val="75000"/>
                </a:srgbClr>
              </a:solidFill>
            </a:rPr>
            <a:t>*</a:t>
          </a:r>
        </a:p>
      </cdr:txBody>
    </cdr:sp>
  </cdr:relSizeAnchor>
  <cdr:relSizeAnchor xmlns:cdr="http://schemas.openxmlformats.org/drawingml/2006/chartDrawing">
    <cdr:from>
      <cdr:x>0.02388</cdr:x>
      <cdr:y>0.04871</cdr:y>
    </cdr:from>
    <cdr:to>
      <cdr:x>0.05969</cdr:x>
      <cdr:y>0.14612</cdr:y>
    </cdr:to>
    <cdr:sp macro="" textlink="">
      <cdr:nvSpPr>
        <cdr:cNvPr id="6" name="TextBox 5"/>
        <cdr:cNvSpPr txBox="1"/>
      </cdr:nvSpPr>
      <cdr:spPr>
        <a:xfrm xmlns:a="http://schemas.openxmlformats.org/drawingml/2006/main">
          <a:off x="304800" y="304800"/>
          <a:ext cx="4572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800" b="1" dirty="0" smtClean="0">
              <a:latin typeface="Arial" pitchFamily="34" charset="0"/>
              <a:cs typeface="Arial" pitchFamily="34" charset="0"/>
            </a:rPr>
            <a:t>A</a:t>
          </a:r>
          <a:endParaRPr lang="en-US" sz="28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0.45996</cdr:x>
      <cdr:y>0.05808</cdr:y>
    </cdr:from>
    <cdr:to>
      <cdr:x>0.53106</cdr:x>
      <cdr:y>0.15702</cdr:y>
    </cdr:to>
    <cdr:sp macro="" textlink="">
      <cdr:nvSpPr>
        <cdr:cNvPr id="2" name="TextBox 1"/>
        <cdr:cNvSpPr txBox="1"/>
      </cdr:nvSpPr>
      <cdr:spPr>
        <a:xfrm xmlns:a="http://schemas.openxmlformats.org/drawingml/2006/main">
          <a:off x="3574984" y="176880"/>
          <a:ext cx="552618" cy="30129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b="1" dirty="0">
              <a:solidFill>
                <a:srgbClr val="7030A0"/>
              </a:solidFill>
            </a:rPr>
            <a:t>* </a:t>
          </a:r>
          <a:r>
            <a:rPr lang="en-US" sz="1000" b="1" dirty="0">
              <a:solidFill>
                <a:srgbClr val="C00000"/>
              </a:solidFill>
            </a:rPr>
            <a:t>*</a:t>
          </a:r>
          <a:r>
            <a:rPr lang="en-US" sz="1000" b="1" baseline="0" dirty="0">
              <a:solidFill>
                <a:srgbClr val="C00000"/>
              </a:solidFill>
            </a:rPr>
            <a:t> </a:t>
          </a:r>
          <a:r>
            <a:rPr lang="en-US" sz="1000" b="1" dirty="0">
              <a:solidFill>
                <a:schemeClr val="accent2">
                  <a:lumMod val="60000"/>
                  <a:lumOff val="40000"/>
                </a:schemeClr>
              </a:solidFill>
            </a:rPr>
            <a:t>*</a:t>
          </a:r>
        </a:p>
      </cdr:txBody>
    </cdr:sp>
  </cdr:relSizeAnchor>
  <cdr:relSizeAnchor xmlns:cdr="http://schemas.openxmlformats.org/drawingml/2006/chartDrawing">
    <cdr:from>
      <cdr:x>0.53332</cdr:x>
      <cdr:y>0.12888</cdr:y>
    </cdr:from>
    <cdr:to>
      <cdr:x>0.55739</cdr:x>
      <cdr:y>0.19547</cdr:y>
    </cdr:to>
    <cdr:sp macro="" textlink="">
      <cdr:nvSpPr>
        <cdr:cNvPr id="3" name="TextBox 1"/>
        <cdr:cNvSpPr txBox="1"/>
      </cdr:nvSpPr>
      <cdr:spPr>
        <a:xfrm xmlns:a="http://schemas.openxmlformats.org/drawingml/2006/main">
          <a:off x="4145190" y="379761"/>
          <a:ext cx="187082" cy="1962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C00000"/>
              </a:solidFill>
            </a:rPr>
            <a:t>*</a:t>
          </a:r>
          <a:endParaRPr lang="en-US" sz="1000" b="1" dirty="0">
            <a:solidFill>
              <a:srgbClr val="C0504D">
                <a:lumMod val="60000"/>
                <a:lumOff val="40000"/>
              </a:srgbClr>
            </a:solidFill>
          </a:endParaRPr>
        </a:p>
      </cdr:txBody>
    </cdr:sp>
  </cdr:relSizeAnchor>
  <cdr:relSizeAnchor xmlns:cdr="http://schemas.openxmlformats.org/drawingml/2006/chartDrawing">
    <cdr:from>
      <cdr:x>0.02148</cdr:x>
      <cdr:y>0.04556</cdr:y>
    </cdr:from>
    <cdr:to>
      <cdr:x>0.05703</cdr:x>
      <cdr:y>0.14297</cdr:y>
    </cdr:to>
    <cdr:sp macro="" textlink="">
      <cdr:nvSpPr>
        <cdr:cNvPr id="6" name="TextBox 1"/>
        <cdr:cNvSpPr txBox="1"/>
      </cdr:nvSpPr>
      <cdr:spPr>
        <a:xfrm xmlns:a="http://schemas.openxmlformats.org/drawingml/2006/main">
          <a:off x="276263" y="285124"/>
          <a:ext cx="4572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latin typeface="Arial" pitchFamily="34" charset="0"/>
              <a:cs typeface="Arial" pitchFamily="34" charset="0"/>
            </a:rPr>
            <a:t>B</a:t>
          </a:r>
          <a:endParaRPr lang="en-US" sz="28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0.35935</cdr:x>
      <cdr:y>0.20256</cdr:y>
    </cdr:from>
    <cdr:to>
      <cdr:x>0.3893</cdr:x>
      <cdr:y>0.2556</cdr:y>
    </cdr:to>
    <cdr:sp macro="" textlink="">
      <cdr:nvSpPr>
        <cdr:cNvPr id="3" name="TextBox 1"/>
        <cdr:cNvSpPr txBox="1"/>
      </cdr:nvSpPr>
      <cdr:spPr>
        <a:xfrm xmlns:a="http://schemas.openxmlformats.org/drawingml/2006/main">
          <a:off x="2780224" y="619654"/>
          <a:ext cx="231715" cy="1622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7030A0"/>
              </a:solidFill>
            </a:rPr>
            <a:t>*</a:t>
          </a:r>
          <a:endParaRPr lang="en-US" sz="1000" b="1" dirty="0">
            <a:solidFill>
              <a:srgbClr val="E46C0A"/>
            </a:solidFill>
          </a:endParaRPr>
        </a:p>
      </cdr:txBody>
    </cdr:sp>
  </cdr:relSizeAnchor>
  <cdr:relSizeAnchor xmlns:cdr="http://schemas.openxmlformats.org/drawingml/2006/chartDrawing">
    <cdr:from>
      <cdr:x>0.52673</cdr:x>
      <cdr:y>0.31499</cdr:y>
    </cdr:from>
    <cdr:to>
      <cdr:x>0.56467</cdr:x>
      <cdr:y>0.36802</cdr:y>
    </cdr:to>
    <cdr:sp macro="" textlink="">
      <cdr:nvSpPr>
        <cdr:cNvPr id="4" name="TextBox 1"/>
        <cdr:cNvSpPr txBox="1"/>
      </cdr:nvSpPr>
      <cdr:spPr>
        <a:xfrm xmlns:a="http://schemas.openxmlformats.org/drawingml/2006/main">
          <a:off x="4075137" y="963593"/>
          <a:ext cx="293532" cy="1622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0070C0"/>
              </a:solidFill>
            </a:rPr>
            <a:t>* </a:t>
          </a:r>
          <a:r>
            <a:rPr lang="en-US" sz="1000" b="1" dirty="0">
              <a:solidFill>
                <a:srgbClr val="C00000"/>
              </a:solidFill>
            </a:rPr>
            <a:t>*</a:t>
          </a:r>
        </a:p>
      </cdr:txBody>
    </cdr:sp>
  </cdr:relSizeAnchor>
  <cdr:relSizeAnchor xmlns:cdr="http://schemas.openxmlformats.org/drawingml/2006/chartDrawing">
    <cdr:from>
      <cdr:x>0.56721</cdr:x>
      <cdr:y>0.29944</cdr:y>
    </cdr:from>
    <cdr:to>
      <cdr:x>0.62312</cdr:x>
      <cdr:y>0.35247</cdr:y>
    </cdr:to>
    <cdr:sp macro="" textlink="">
      <cdr:nvSpPr>
        <cdr:cNvPr id="5" name="TextBox 1"/>
        <cdr:cNvSpPr txBox="1"/>
      </cdr:nvSpPr>
      <cdr:spPr>
        <a:xfrm xmlns:a="http://schemas.openxmlformats.org/drawingml/2006/main">
          <a:off x="4388320" y="916051"/>
          <a:ext cx="432561" cy="1622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chemeClr val="accent3">
                  <a:lumMod val="75000"/>
                </a:schemeClr>
              </a:solidFill>
            </a:rPr>
            <a:t>*</a:t>
          </a:r>
          <a:r>
            <a:rPr lang="en-US" sz="1000" b="1" dirty="0">
              <a:solidFill>
                <a:srgbClr val="0070C0"/>
              </a:solidFill>
            </a:rPr>
            <a:t> * </a:t>
          </a:r>
          <a:r>
            <a:rPr lang="en-US" sz="1000" b="1" dirty="0">
              <a:solidFill>
                <a:srgbClr val="C00000"/>
              </a:solidFill>
            </a:rPr>
            <a:t>*</a:t>
          </a:r>
        </a:p>
      </cdr:txBody>
    </cdr:sp>
  </cdr:relSizeAnchor>
  <cdr:relSizeAnchor xmlns:cdr="http://schemas.openxmlformats.org/drawingml/2006/chartDrawing">
    <cdr:from>
      <cdr:x>0.62951</cdr:x>
      <cdr:y>0.29307</cdr:y>
    </cdr:from>
    <cdr:to>
      <cdr:x>0.68542</cdr:x>
      <cdr:y>0.3461</cdr:y>
    </cdr:to>
    <cdr:sp macro="" textlink="">
      <cdr:nvSpPr>
        <cdr:cNvPr id="6" name="TextBox 1"/>
        <cdr:cNvSpPr txBox="1"/>
      </cdr:nvSpPr>
      <cdr:spPr>
        <a:xfrm xmlns:a="http://schemas.openxmlformats.org/drawingml/2006/main">
          <a:off x="4870389" y="896553"/>
          <a:ext cx="432561" cy="1622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9BBB59">
                  <a:lumMod val="75000"/>
                </a:srgbClr>
              </a:solidFill>
            </a:rPr>
            <a:t>*</a:t>
          </a:r>
          <a:r>
            <a:rPr lang="en-US" sz="1000" b="1" dirty="0">
              <a:solidFill>
                <a:srgbClr val="0070C0"/>
              </a:solidFill>
            </a:rPr>
            <a:t> * </a:t>
          </a:r>
          <a:r>
            <a:rPr lang="en-US" sz="1000" b="1" dirty="0">
              <a:solidFill>
                <a:srgbClr val="C00000"/>
              </a:solidFill>
            </a:rPr>
            <a:t>*</a:t>
          </a:r>
        </a:p>
      </cdr:txBody>
    </cdr:sp>
  </cdr:relSizeAnchor>
  <cdr:relSizeAnchor xmlns:cdr="http://schemas.openxmlformats.org/drawingml/2006/chartDrawing">
    <cdr:from>
      <cdr:x>0.68395</cdr:x>
      <cdr:y>0.2825</cdr:y>
    </cdr:from>
    <cdr:to>
      <cdr:x>0.73187</cdr:x>
      <cdr:y>0.33553</cdr:y>
    </cdr:to>
    <cdr:sp macro="" textlink="">
      <cdr:nvSpPr>
        <cdr:cNvPr id="7" name="TextBox 1"/>
        <cdr:cNvSpPr txBox="1"/>
      </cdr:nvSpPr>
      <cdr:spPr>
        <a:xfrm xmlns:a="http://schemas.openxmlformats.org/drawingml/2006/main">
          <a:off x="5291507" y="864221"/>
          <a:ext cx="370745" cy="1622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solidFill>
                <a:srgbClr val="0070C0"/>
              </a:solidFill>
            </a:rPr>
            <a:t>* </a:t>
          </a:r>
          <a:r>
            <a:rPr lang="en-US" sz="1000" b="1" dirty="0">
              <a:solidFill>
                <a:srgbClr val="C00000"/>
              </a:solidFill>
            </a:rPr>
            <a:t>*</a:t>
          </a:r>
        </a:p>
      </cdr:txBody>
    </cdr:sp>
  </cdr:relSizeAnchor>
  <cdr:relSizeAnchor xmlns:cdr="http://schemas.openxmlformats.org/drawingml/2006/chartDrawing">
    <cdr:from>
      <cdr:x>0.02215</cdr:x>
      <cdr:y>0.03467</cdr:y>
    </cdr:from>
    <cdr:to>
      <cdr:x>0.05786</cdr:x>
      <cdr:y>0.13164</cdr:y>
    </cdr:to>
    <cdr:sp macro="" textlink="">
      <cdr:nvSpPr>
        <cdr:cNvPr id="8" name="TextBox 1"/>
        <cdr:cNvSpPr txBox="1"/>
      </cdr:nvSpPr>
      <cdr:spPr>
        <a:xfrm xmlns:a="http://schemas.openxmlformats.org/drawingml/2006/main">
          <a:off x="283535" y="217968"/>
          <a:ext cx="4572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latin typeface="Arial" pitchFamily="34" charset="0"/>
              <a:cs typeface="Arial" pitchFamily="34" charset="0"/>
            </a:rPr>
            <a:t>C</a:t>
          </a:r>
          <a:endParaRPr lang="en-US" sz="2800" b="1" dirty="0">
            <a:latin typeface="Arial" pitchFamily="34" charset="0"/>
            <a:cs typeface="Arial"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4544908"/>
            <a:ext cx="26426160" cy="3136053"/>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8290560"/>
            <a:ext cx="21762720" cy="3738880"/>
          </a:xfrm>
        </p:spPr>
        <p:txBody>
          <a:bodyPr/>
          <a:lstStyle>
            <a:lvl1pPr marL="0" indent="0" algn="ctr">
              <a:buNone/>
              <a:defRPr>
                <a:solidFill>
                  <a:schemeClr val="tx1">
                    <a:tint val="75000"/>
                  </a:schemeClr>
                </a:solidFill>
              </a:defRPr>
            </a:lvl1pPr>
            <a:lvl2pPr marL="1306137" indent="0" algn="ctr">
              <a:buNone/>
              <a:defRPr>
                <a:solidFill>
                  <a:schemeClr val="tx1">
                    <a:tint val="75000"/>
                  </a:schemeClr>
                </a:solidFill>
              </a:defRPr>
            </a:lvl2pPr>
            <a:lvl3pPr marL="2612273" indent="0" algn="ctr">
              <a:buNone/>
              <a:defRPr>
                <a:solidFill>
                  <a:schemeClr val="tx1">
                    <a:tint val="75000"/>
                  </a:schemeClr>
                </a:solidFill>
              </a:defRPr>
            </a:lvl3pPr>
            <a:lvl4pPr marL="3918411" indent="0" algn="ctr">
              <a:buNone/>
              <a:defRPr>
                <a:solidFill>
                  <a:schemeClr val="tx1">
                    <a:tint val="75000"/>
                  </a:schemeClr>
                </a:solidFill>
              </a:defRPr>
            </a:lvl4pPr>
            <a:lvl5pPr marL="5224547" indent="0" algn="ctr">
              <a:buNone/>
              <a:defRPr>
                <a:solidFill>
                  <a:schemeClr val="tx1">
                    <a:tint val="75000"/>
                  </a:schemeClr>
                </a:solidFill>
              </a:defRPr>
            </a:lvl5pPr>
            <a:lvl6pPr marL="6530684" indent="0" algn="ctr">
              <a:buNone/>
              <a:defRPr>
                <a:solidFill>
                  <a:schemeClr val="tx1">
                    <a:tint val="75000"/>
                  </a:schemeClr>
                </a:solidFill>
              </a:defRPr>
            </a:lvl6pPr>
            <a:lvl7pPr marL="7836821" indent="0" algn="ctr">
              <a:buNone/>
              <a:defRPr>
                <a:solidFill>
                  <a:schemeClr val="tx1">
                    <a:tint val="75000"/>
                  </a:schemeClr>
                </a:solidFill>
              </a:defRPr>
            </a:lvl7pPr>
            <a:lvl8pPr marL="9142958" indent="0" algn="ctr">
              <a:buNone/>
              <a:defRPr>
                <a:solidFill>
                  <a:schemeClr val="tx1">
                    <a:tint val="75000"/>
                  </a:schemeClr>
                </a:solidFill>
              </a:defRPr>
            </a:lvl8pPr>
            <a:lvl9pPr marL="104490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539960" y="585896"/>
            <a:ext cx="6995160" cy="1248325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4480" y="585896"/>
            <a:ext cx="20467320" cy="124832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9401388"/>
            <a:ext cx="26426160" cy="2905760"/>
          </a:xfrm>
        </p:spPr>
        <p:txBody>
          <a:bodyPr anchor="t"/>
          <a:lstStyle>
            <a:lvl1pPr algn="l">
              <a:defRPr sz="114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6200989"/>
            <a:ext cx="26426160" cy="3200399"/>
          </a:xfrm>
        </p:spPr>
        <p:txBody>
          <a:bodyPr anchor="b"/>
          <a:lstStyle>
            <a:lvl1pPr marL="0" indent="0">
              <a:buNone/>
              <a:defRPr sz="5700">
                <a:solidFill>
                  <a:schemeClr val="tx1">
                    <a:tint val="75000"/>
                  </a:schemeClr>
                </a:solidFill>
              </a:defRPr>
            </a:lvl1pPr>
            <a:lvl2pPr marL="1306137" indent="0">
              <a:buNone/>
              <a:defRPr sz="5100">
                <a:solidFill>
                  <a:schemeClr val="tx1">
                    <a:tint val="75000"/>
                  </a:schemeClr>
                </a:solidFill>
              </a:defRPr>
            </a:lvl2pPr>
            <a:lvl3pPr marL="2612273" indent="0">
              <a:buNone/>
              <a:defRPr sz="4600">
                <a:solidFill>
                  <a:schemeClr val="tx1">
                    <a:tint val="75000"/>
                  </a:schemeClr>
                </a:solidFill>
              </a:defRPr>
            </a:lvl3pPr>
            <a:lvl4pPr marL="3918411" indent="0">
              <a:buNone/>
              <a:defRPr sz="4000">
                <a:solidFill>
                  <a:schemeClr val="tx1">
                    <a:tint val="75000"/>
                  </a:schemeClr>
                </a:solidFill>
              </a:defRPr>
            </a:lvl4pPr>
            <a:lvl5pPr marL="5224547" indent="0">
              <a:buNone/>
              <a:defRPr sz="4000">
                <a:solidFill>
                  <a:schemeClr val="tx1">
                    <a:tint val="75000"/>
                  </a:schemeClr>
                </a:solidFill>
              </a:defRPr>
            </a:lvl5pPr>
            <a:lvl6pPr marL="6530684" indent="0">
              <a:buNone/>
              <a:defRPr sz="4000">
                <a:solidFill>
                  <a:schemeClr val="tx1">
                    <a:tint val="75000"/>
                  </a:schemeClr>
                </a:solidFill>
              </a:defRPr>
            </a:lvl6pPr>
            <a:lvl7pPr marL="7836821" indent="0">
              <a:buNone/>
              <a:defRPr sz="4000">
                <a:solidFill>
                  <a:schemeClr val="tx1">
                    <a:tint val="75000"/>
                  </a:schemeClr>
                </a:solidFill>
              </a:defRPr>
            </a:lvl7pPr>
            <a:lvl8pPr marL="9142958" indent="0">
              <a:buNone/>
              <a:defRPr sz="4000">
                <a:solidFill>
                  <a:schemeClr val="tx1">
                    <a:tint val="75000"/>
                  </a:schemeClr>
                </a:solidFill>
              </a:defRPr>
            </a:lvl8pPr>
            <a:lvl9pPr marL="10449094" indent="0">
              <a:buNone/>
              <a:defRPr sz="4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54480" y="3413762"/>
            <a:ext cx="13731240" cy="9655388"/>
          </a:xfrm>
        </p:spPr>
        <p:txBody>
          <a:bodyPr/>
          <a:lstStyle>
            <a:lvl1pPr>
              <a:defRPr sz="8000"/>
            </a:lvl1pPr>
            <a:lvl2pPr>
              <a:defRPr sz="68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803880" y="3413762"/>
            <a:ext cx="13731240" cy="9655388"/>
          </a:xfrm>
        </p:spPr>
        <p:txBody>
          <a:bodyPr/>
          <a:lstStyle>
            <a:lvl1pPr>
              <a:defRPr sz="8000"/>
            </a:lvl1pPr>
            <a:lvl2pPr>
              <a:defRPr sz="68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0" y="3274907"/>
            <a:ext cx="13736639" cy="1364826"/>
          </a:xfrm>
        </p:spPr>
        <p:txBody>
          <a:bodyPr anchor="b"/>
          <a:lstStyle>
            <a:lvl1pPr marL="0" indent="0">
              <a:buNone/>
              <a:defRPr sz="6800" b="1"/>
            </a:lvl1pPr>
            <a:lvl2pPr marL="1306137" indent="0">
              <a:buNone/>
              <a:defRPr sz="5700" b="1"/>
            </a:lvl2pPr>
            <a:lvl3pPr marL="2612273" indent="0">
              <a:buNone/>
              <a:defRPr sz="5100" b="1"/>
            </a:lvl3pPr>
            <a:lvl4pPr marL="3918411" indent="0">
              <a:buNone/>
              <a:defRPr sz="4600" b="1"/>
            </a:lvl4pPr>
            <a:lvl5pPr marL="5224547" indent="0">
              <a:buNone/>
              <a:defRPr sz="4600" b="1"/>
            </a:lvl5pPr>
            <a:lvl6pPr marL="6530684" indent="0">
              <a:buNone/>
              <a:defRPr sz="4600" b="1"/>
            </a:lvl6pPr>
            <a:lvl7pPr marL="7836821" indent="0">
              <a:buNone/>
              <a:defRPr sz="4600" b="1"/>
            </a:lvl7pPr>
            <a:lvl8pPr marL="9142958" indent="0">
              <a:buNone/>
              <a:defRPr sz="4600" b="1"/>
            </a:lvl8pPr>
            <a:lvl9pPr marL="10449094" indent="0">
              <a:buNone/>
              <a:defRPr sz="4600" b="1"/>
            </a:lvl9pPr>
          </a:lstStyle>
          <a:p>
            <a:pPr lvl="0"/>
            <a:r>
              <a:rPr lang="en-US" smtClean="0"/>
              <a:t>Click to edit Master text styles</a:t>
            </a:r>
          </a:p>
        </p:txBody>
      </p:sp>
      <p:sp>
        <p:nvSpPr>
          <p:cNvPr id="4" name="Content Placeholder 3"/>
          <p:cNvSpPr>
            <a:spLocks noGrp="1"/>
          </p:cNvSpPr>
          <p:nvPr>
            <p:ph sz="half" idx="2"/>
          </p:nvPr>
        </p:nvSpPr>
        <p:spPr>
          <a:xfrm>
            <a:off x="1554480" y="4639733"/>
            <a:ext cx="13736639" cy="8429414"/>
          </a:xfrm>
        </p:spPr>
        <p:txBody>
          <a:bodyPr/>
          <a:lstStyle>
            <a:lvl1pPr>
              <a:defRPr sz="68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87" y="3274907"/>
            <a:ext cx="13742035" cy="1364826"/>
          </a:xfrm>
        </p:spPr>
        <p:txBody>
          <a:bodyPr anchor="b"/>
          <a:lstStyle>
            <a:lvl1pPr marL="0" indent="0">
              <a:buNone/>
              <a:defRPr sz="6800" b="1"/>
            </a:lvl1pPr>
            <a:lvl2pPr marL="1306137" indent="0">
              <a:buNone/>
              <a:defRPr sz="5700" b="1"/>
            </a:lvl2pPr>
            <a:lvl3pPr marL="2612273" indent="0">
              <a:buNone/>
              <a:defRPr sz="5100" b="1"/>
            </a:lvl3pPr>
            <a:lvl4pPr marL="3918411" indent="0">
              <a:buNone/>
              <a:defRPr sz="4600" b="1"/>
            </a:lvl4pPr>
            <a:lvl5pPr marL="5224547" indent="0">
              <a:buNone/>
              <a:defRPr sz="4600" b="1"/>
            </a:lvl5pPr>
            <a:lvl6pPr marL="6530684" indent="0">
              <a:buNone/>
              <a:defRPr sz="4600" b="1"/>
            </a:lvl6pPr>
            <a:lvl7pPr marL="7836821" indent="0">
              <a:buNone/>
              <a:defRPr sz="4600" b="1"/>
            </a:lvl7pPr>
            <a:lvl8pPr marL="9142958" indent="0">
              <a:buNone/>
              <a:defRPr sz="4600" b="1"/>
            </a:lvl8pPr>
            <a:lvl9pPr marL="10449094" indent="0">
              <a:buNone/>
              <a:defRPr sz="4600" b="1"/>
            </a:lvl9pPr>
          </a:lstStyle>
          <a:p>
            <a:pPr lvl="0"/>
            <a:r>
              <a:rPr lang="en-US" smtClean="0"/>
              <a:t>Click to edit Master text styles</a:t>
            </a:r>
          </a:p>
        </p:txBody>
      </p:sp>
      <p:sp>
        <p:nvSpPr>
          <p:cNvPr id="6" name="Content Placeholder 5"/>
          <p:cNvSpPr>
            <a:spLocks noGrp="1"/>
          </p:cNvSpPr>
          <p:nvPr>
            <p:ph sz="quarter" idx="4"/>
          </p:nvPr>
        </p:nvSpPr>
        <p:spPr>
          <a:xfrm>
            <a:off x="15793087" y="4639733"/>
            <a:ext cx="13742035" cy="8429414"/>
          </a:xfrm>
        </p:spPr>
        <p:txBody>
          <a:bodyPr/>
          <a:lstStyle>
            <a:lvl1pPr>
              <a:defRPr sz="68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2" y="582507"/>
            <a:ext cx="10228264" cy="2479040"/>
          </a:xfrm>
        </p:spPr>
        <p:txBody>
          <a:bodyPr anchor="b"/>
          <a:lstStyle>
            <a:lvl1pPr algn="l">
              <a:defRPr sz="5700" b="1"/>
            </a:lvl1pPr>
          </a:lstStyle>
          <a:p>
            <a:r>
              <a:rPr lang="en-US" smtClean="0"/>
              <a:t>Click to edit Master title style</a:t>
            </a:r>
            <a:endParaRPr lang="en-US"/>
          </a:p>
        </p:txBody>
      </p:sp>
      <p:sp>
        <p:nvSpPr>
          <p:cNvPr id="3" name="Content Placeholder 2"/>
          <p:cNvSpPr>
            <a:spLocks noGrp="1"/>
          </p:cNvSpPr>
          <p:nvPr>
            <p:ph idx="1"/>
          </p:nvPr>
        </p:nvSpPr>
        <p:spPr>
          <a:xfrm>
            <a:off x="12155170" y="582508"/>
            <a:ext cx="17379950" cy="12486641"/>
          </a:xfrm>
        </p:spPr>
        <p:txBody>
          <a:bodyPr/>
          <a:lstStyle>
            <a:lvl1pPr>
              <a:defRPr sz="9200"/>
            </a:lvl1pPr>
            <a:lvl2pPr>
              <a:defRPr sz="8000"/>
            </a:lvl2pPr>
            <a:lvl3pPr>
              <a:defRPr sz="68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2" y="3061548"/>
            <a:ext cx="10228264" cy="10007601"/>
          </a:xfrm>
        </p:spPr>
        <p:txBody>
          <a:bodyPr/>
          <a:lstStyle>
            <a:lvl1pPr marL="0" indent="0">
              <a:buNone/>
              <a:defRPr sz="4000"/>
            </a:lvl1pPr>
            <a:lvl2pPr marL="1306137" indent="0">
              <a:buNone/>
              <a:defRPr sz="3400"/>
            </a:lvl2pPr>
            <a:lvl3pPr marL="2612273" indent="0">
              <a:buNone/>
              <a:defRPr sz="2900"/>
            </a:lvl3pPr>
            <a:lvl4pPr marL="3918411" indent="0">
              <a:buNone/>
              <a:defRPr sz="2600"/>
            </a:lvl4pPr>
            <a:lvl5pPr marL="5224547" indent="0">
              <a:buNone/>
              <a:defRPr sz="2600"/>
            </a:lvl5pPr>
            <a:lvl6pPr marL="6530684" indent="0">
              <a:buNone/>
              <a:defRPr sz="2600"/>
            </a:lvl6pPr>
            <a:lvl7pPr marL="7836821" indent="0">
              <a:buNone/>
              <a:defRPr sz="2600"/>
            </a:lvl7pPr>
            <a:lvl8pPr marL="9142958" indent="0">
              <a:buNone/>
              <a:defRPr sz="2600"/>
            </a:lvl8pPr>
            <a:lvl9pPr marL="10449094"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10241280"/>
            <a:ext cx="18653760" cy="1209041"/>
          </a:xfrm>
        </p:spPr>
        <p:txBody>
          <a:bodyPr anchor="b"/>
          <a:lstStyle>
            <a:lvl1pPr algn="l">
              <a:defRPr sz="5700" b="1"/>
            </a:lvl1pPr>
          </a:lstStyle>
          <a:p>
            <a:r>
              <a:rPr lang="en-US" smtClean="0"/>
              <a:t>Click to edit Master title style</a:t>
            </a:r>
            <a:endParaRPr lang="en-US"/>
          </a:p>
        </p:txBody>
      </p:sp>
      <p:sp>
        <p:nvSpPr>
          <p:cNvPr id="3" name="Picture Placeholder 2"/>
          <p:cNvSpPr>
            <a:spLocks noGrp="1"/>
          </p:cNvSpPr>
          <p:nvPr>
            <p:ph type="pic" idx="1"/>
          </p:nvPr>
        </p:nvSpPr>
        <p:spPr>
          <a:xfrm>
            <a:off x="6093779" y="1307253"/>
            <a:ext cx="18653760" cy="8778240"/>
          </a:xfrm>
        </p:spPr>
        <p:txBody>
          <a:bodyPr/>
          <a:lstStyle>
            <a:lvl1pPr marL="0" indent="0">
              <a:buNone/>
              <a:defRPr sz="9200"/>
            </a:lvl1pPr>
            <a:lvl2pPr marL="1306137" indent="0">
              <a:buNone/>
              <a:defRPr sz="8000"/>
            </a:lvl2pPr>
            <a:lvl3pPr marL="2612273" indent="0">
              <a:buNone/>
              <a:defRPr sz="6800"/>
            </a:lvl3pPr>
            <a:lvl4pPr marL="3918411" indent="0">
              <a:buNone/>
              <a:defRPr sz="5700"/>
            </a:lvl4pPr>
            <a:lvl5pPr marL="5224547" indent="0">
              <a:buNone/>
              <a:defRPr sz="5700"/>
            </a:lvl5pPr>
            <a:lvl6pPr marL="6530684" indent="0">
              <a:buNone/>
              <a:defRPr sz="5700"/>
            </a:lvl6pPr>
            <a:lvl7pPr marL="7836821" indent="0">
              <a:buNone/>
              <a:defRPr sz="5700"/>
            </a:lvl7pPr>
            <a:lvl8pPr marL="9142958" indent="0">
              <a:buNone/>
              <a:defRPr sz="5700"/>
            </a:lvl8pPr>
            <a:lvl9pPr marL="10449094" indent="0">
              <a:buNone/>
              <a:defRPr sz="5700"/>
            </a:lvl9pPr>
          </a:lstStyle>
          <a:p>
            <a:endParaRPr lang="en-US"/>
          </a:p>
        </p:txBody>
      </p:sp>
      <p:sp>
        <p:nvSpPr>
          <p:cNvPr id="4" name="Text Placeholder 3"/>
          <p:cNvSpPr>
            <a:spLocks noGrp="1"/>
          </p:cNvSpPr>
          <p:nvPr>
            <p:ph type="body" sz="half" idx="2"/>
          </p:nvPr>
        </p:nvSpPr>
        <p:spPr>
          <a:xfrm>
            <a:off x="6093779" y="11450321"/>
            <a:ext cx="18653760" cy="1717039"/>
          </a:xfrm>
        </p:spPr>
        <p:txBody>
          <a:bodyPr/>
          <a:lstStyle>
            <a:lvl1pPr marL="0" indent="0">
              <a:buNone/>
              <a:defRPr sz="4000"/>
            </a:lvl1pPr>
            <a:lvl2pPr marL="1306137" indent="0">
              <a:buNone/>
              <a:defRPr sz="3400"/>
            </a:lvl2pPr>
            <a:lvl3pPr marL="2612273" indent="0">
              <a:buNone/>
              <a:defRPr sz="2900"/>
            </a:lvl3pPr>
            <a:lvl4pPr marL="3918411" indent="0">
              <a:buNone/>
              <a:defRPr sz="2600"/>
            </a:lvl4pPr>
            <a:lvl5pPr marL="5224547" indent="0">
              <a:buNone/>
              <a:defRPr sz="2600"/>
            </a:lvl5pPr>
            <a:lvl6pPr marL="6530684" indent="0">
              <a:buNone/>
              <a:defRPr sz="2600"/>
            </a:lvl6pPr>
            <a:lvl7pPr marL="7836821" indent="0">
              <a:buNone/>
              <a:defRPr sz="2600"/>
            </a:lvl7pPr>
            <a:lvl8pPr marL="9142958" indent="0">
              <a:buNone/>
              <a:defRPr sz="2600"/>
            </a:lvl8pPr>
            <a:lvl9pPr marL="10449094"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E66DC-6735-43B9-9C00-C855D6245E84}"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D5D-05A4-4D32-9B3D-C5D71ADA7C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585894"/>
            <a:ext cx="27980640" cy="2438400"/>
          </a:xfrm>
          <a:prstGeom prst="rect">
            <a:avLst/>
          </a:prstGeom>
        </p:spPr>
        <p:txBody>
          <a:bodyPr vert="horz" lIns="261228" tIns="130614" rIns="261228" bIns="1306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54480" y="3413762"/>
            <a:ext cx="27980640" cy="9655388"/>
          </a:xfrm>
          <a:prstGeom prst="rect">
            <a:avLst/>
          </a:prstGeom>
        </p:spPr>
        <p:txBody>
          <a:bodyPr vert="horz" lIns="261228" tIns="130614" rIns="261228" bIns="1306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54480" y="13560214"/>
            <a:ext cx="7254240" cy="778933"/>
          </a:xfrm>
          <a:prstGeom prst="rect">
            <a:avLst/>
          </a:prstGeom>
        </p:spPr>
        <p:txBody>
          <a:bodyPr vert="horz" lIns="261228" tIns="130614" rIns="261228" bIns="130614" rtlCol="0" anchor="ctr"/>
          <a:lstStyle>
            <a:lvl1pPr algn="l">
              <a:defRPr sz="3400">
                <a:solidFill>
                  <a:schemeClr val="tx1">
                    <a:tint val="75000"/>
                  </a:schemeClr>
                </a:solidFill>
              </a:defRPr>
            </a:lvl1pPr>
          </a:lstStyle>
          <a:p>
            <a:fld id="{22DE66DC-6735-43B9-9C00-C855D6245E84}" type="datetimeFigureOut">
              <a:rPr lang="en-US" smtClean="0"/>
              <a:pPr/>
              <a:t>10/29/2009</a:t>
            </a:fld>
            <a:endParaRPr lang="en-US"/>
          </a:p>
        </p:txBody>
      </p:sp>
      <p:sp>
        <p:nvSpPr>
          <p:cNvPr id="5" name="Footer Placeholder 4"/>
          <p:cNvSpPr>
            <a:spLocks noGrp="1"/>
          </p:cNvSpPr>
          <p:nvPr>
            <p:ph type="ftr" sz="quarter" idx="3"/>
          </p:nvPr>
        </p:nvSpPr>
        <p:spPr>
          <a:xfrm>
            <a:off x="10622280" y="13560214"/>
            <a:ext cx="9845040" cy="778933"/>
          </a:xfrm>
          <a:prstGeom prst="rect">
            <a:avLst/>
          </a:prstGeom>
        </p:spPr>
        <p:txBody>
          <a:bodyPr vert="horz" lIns="261228" tIns="130614" rIns="261228" bIns="130614" rtlCol="0" anchor="ctr"/>
          <a:lstStyle>
            <a:lvl1pPr algn="ctr">
              <a:defRPr sz="3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280880" y="13560214"/>
            <a:ext cx="7254240" cy="778933"/>
          </a:xfrm>
          <a:prstGeom prst="rect">
            <a:avLst/>
          </a:prstGeom>
        </p:spPr>
        <p:txBody>
          <a:bodyPr vert="horz" lIns="261228" tIns="130614" rIns="261228" bIns="130614" rtlCol="0" anchor="ctr"/>
          <a:lstStyle>
            <a:lvl1pPr algn="r">
              <a:defRPr sz="3400">
                <a:solidFill>
                  <a:schemeClr val="tx1">
                    <a:tint val="75000"/>
                  </a:schemeClr>
                </a:solidFill>
              </a:defRPr>
            </a:lvl1pPr>
          </a:lstStyle>
          <a:p>
            <a:fld id="{EF88AD5D-05A4-4D32-9B3D-C5D71ADA7C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12273" rtl="0" eaLnBrk="1" latinLnBrk="0" hangingPunct="1">
        <a:spcBef>
          <a:spcPct val="0"/>
        </a:spcBef>
        <a:buNone/>
        <a:defRPr sz="12600" kern="1200">
          <a:solidFill>
            <a:schemeClr val="tx1"/>
          </a:solidFill>
          <a:latin typeface="+mj-lt"/>
          <a:ea typeface="+mj-ea"/>
          <a:cs typeface="+mj-cs"/>
        </a:defRPr>
      </a:lvl1pPr>
    </p:titleStyle>
    <p:bodyStyle>
      <a:lvl1pPr marL="979602" indent="-979602" algn="l" defTabSz="2612273" rtl="0" eaLnBrk="1" latinLnBrk="0" hangingPunct="1">
        <a:spcBef>
          <a:spcPct val="20000"/>
        </a:spcBef>
        <a:buFont typeface="Arial" pitchFamily="34" charset="0"/>
        <a:buChar char="•"/>
        <a:defRPr sz="9200" kern="1200">
          <a:solidFill>
            <a:schemeClr val="tx1"/>
          </a:solidFill>
          <a:latin typeface="+mn-lt"/>
          <a:ea typeface="+mn-ea"/>
          <a:cs typeface="+mn-cs"/>
        </a:defRPr>
      </a:lvl1pPr>
      <a:lvl2pPr marL="2122472" indent="-816335" algn="l" defTabSz="2612273" rtl="0" eaLnBrk="1" latinLnBrk="0" hangingPunct="1">
        <a:spcBef>
          <a:spcPct val="20000"/>
        </a:spcBef>
        <a:buFont typeface="Arial" pitchFamily="34" charset="0"/>
        <a:buChar char="–"/>
        <a:defRPr sz="8000" kern="1200">
          <a:solidFill>
            <a:schemeClr val="tx1"/>
          </a:solidFill>
          <a:latin typeface="+mn-lt"/>
          <a:ea typeface="+mn-ea"/>
          <a:cs typeface="+mn-cs"/>
        </a:defRPr>
      </a:lvl2pPr>
      <a:lvl3pPr marL="3265342" indent="-653069" algn="l" defTabSz="2612273" rtl="0" eaLnBrk="1" latinLnBrk="0" hangingPunct="1">
        <a:spcBef>
          <a:spcPct val="20000"/>
        </a:spcBef>
        <a:buFont typeface="Arial" pitchFamily="34" charset="0"/>
        <a:buChar char="•"/>
        <a:defRPr sz="6800" kern="1200">
          <a:solidFill>
            <a:schemeClr val="tx1"/>
          </a:solidFill>
          <a:latin typeface="+mn-lt"/>
          <a:ea typeface="+mn-ea"/>
          <a:cs typeface="+mn-cs"/>
        </a:defRPr>
      </a:lvl3pPr>
      <a:lvl4pPr marL="4571479"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4pPr>
      <a:lvl5pPr marL="5877615"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5pPr>
      <a:lvl6pPr marL="7183752"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6pPr>
      <a:lvl7pPr marL="8489889"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7pPr>
      <a:lvl8pPr marL="9796026"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8pPr>
      <a:lvl9pPr marL="11102163" indent="-653069" algn="l" defTabSz="2612273" rtl="0" eaLnBrk="1" latinLnBrk="0" hangingPunct="1">
        <a:spcBef>
          <a:spcPct val="20000"/>
        </a:spcBef>
        <a:buFont typeface="Arial" pitchFamily="34" charset="0"/>
        <a:buChar char="•"/>
        <a:defRPr sz="5700" kern="1200">
          <a:solidFill>
            <a:schemeClr val="tx1"/>
          </a:solidFill>
          <a:latin typeface="+mn-lt"/>
          <a:ea typeface="+mn-ea"/>
          <a:cs typeface="+mn-cs"/>
        </a:defRPr>
      </a:lvl9pPr>
    </p:bodyStyle>
    <p:otherStyle>
      <a:defPPr>
        <a:defRPr lang="en-US"/>
      </a:defPPr>
      <a:lvl1pPr marL="0" algn="l" defTabSz="2612273" rtl="0" eaLnBrk="1" latinLnBrk="0" hangingPunct="1">
        <a:defRPr sz="5100" kern="1200">
          <a:solidFill>
            <a:schemeClr val="tx1"/>
          </a:solidFill>
          <a:latin typeface="+mn-lt"/>
          <a:ea typeface="+mn-ea"/>
          <a:cs typeface="+mn-cs"/>
        </a:defRPr>
      </a:lvl1pPr>
      <a:lvl2pPr marL="1306137" algn="l" defTabSz="2612273" rtl="0" eaLnBrk="1" latinLnBrk="0" hangingPunct="1">
        <a:defRPr sz="5100" kern="1200">
          <a:solidFill>
            <a:schemeClr val="tx1"/>
          </a:solidFill>
          <a:latin typeface="+mn-lt"/>
          <a:ea typeface="+mn-ea"/>
          <a:cs typeface="+mn-cs"/>
        </a:defRPr>
      </a:lvl2pPr>
      <a:lvl3pPr marL="2612273" algn="l" defTabSz="2612273" rtl="0" eaLnBrk="1" latinLnBrk="0" hangingPunct="1">
        <a:defRPr sz="5100" kern="1200">
          <a:solidFill>
            <a:schemeClr val="tx1"/>
          </a:solidFill>
          <a:latin typeface="+mn-lt"/>
          <a:ea typeface="+mn-ea"/>
          <a:cs typeface="+mn-cs"/>
        </a:defRPr>
      </a:lvl3pPr>
      <a:lvl4pPr marL="3918411" algn="l" defTabSz="2612273" rtl="0" eaLnBrk="1" latinLnBrk="0" hangingPunct="1">
        <a:defRPr sz="5100" kern="1200">
          <a:solidFill>
            <a:schemeClr val="tx1"/>
          </a:solidFill>
          <a:latin typeface="+mn-lt"/>
          <a:ea typeface="+mn-ea"/>
          <a:cs typeface="+mn-cs"/>
        </a:defRPr>
      </a:lvl4pPr>
      <a:lvl5pPr marL="5224547" algn="l" defTabSz="2612273" rtl="0" eaLnBrk="1" latinLnBrk="0" hangingPunct="1">
        <a:defRPr sz="5100" kern="1200">
          <a:solidFill>
            <a:schemeClr val="tx1"/>
          </a:solidFill>
          <a:latin typeface="+mn-lt"/>
          <a:ea typeface="+mn-ea"/>
          <a:cs typeface="+mn-cs"/>
        </a:defRPr>
      </a:lvl5pPr>
      <a:lvl6pPr marL="6530684" algn="l" defTabSz="2612273" rtl="0" eaLnBrk="1" latinLnBrk="0" hangingPunct="1">
        <a:defRPr sz="5100" kern="1200">
          <a:solidFill>
            <a:schemeClr val="tx1"/>
          </a:solidFill>
          <a:latin typeface="+mn-lt"/>
          <a:ea typeface="+mn-ea"/>
          <a:cs typeface="+mn-cs"/>
        </a:defRPr>
      </a:lvl6pPr>
      <a:lvl7pPr marL="7836821" algn="l" defTabSz="2612273" rtl="0" eaLnBrk="1" latinLnBrk="0" hangingPunct="1">
        <a:defRPr sz="5100" kern="1200">
          <a:solidFill>
            <a:schemeClr val="tx1"/>
          </a:solidFill>
          <a:latin typeface="+mn-lt"/>
          <a:ea typeface="+mn-ea"/>
          <a:cs typeface="+mn-cs"/>
        </a:defRPr>
      </a:lvl7pPr>
      <a:lvl8pPr marL="9142958" algn="l" defTabSz="2612273" rtl="0" eaLnBrk="1" latinLnBrk="0" hangingPunct="1">
        <a:defRPr sz="5100" kern="1200">
          <a:solidFill>
            <a:schemeClr val="tx1"/>
          </a:solidFill>
          <a:latin typeface="+mn-lt"/>
          <a:ea typeface="+mn-ea"/>
          <a:cs typeface="+mn-cs"/>
        </a:defRPr>
      </a:lvl8pPr>
      <a:lvl9pPr marL="10449094" algn="l" defTabSz="2612273"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7.jpeg"/><Relationship Id="rId5" Type="http://schemas.openxmlformats.org/officeDocument/2006/relationships/chart" Target="../charts/chart2.xml"/><Relationship Id="rId10" Type="http://schemas.openxmlformats.org/officeDocument/2006/relationships/image" Target="../media/image6.jpeg"/><Relationship Id="rId4" Type="http://schemas.openxmlformats.org/officeDocument/2006/relationships/chart" Target="../charts/char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643467"/>
            <a:ext cx="23088599" cy="3833987"/>
          </a:xfrm>
          <a:prstGeom prst="rect">
            <a:avLst/>
          </a:prstGeom>
          <a:noFill/>
        </p:spPr>
        <p:txBody>
          <a:bodyPr wrap="square" lIns="261228" tIns="130614" rIns="261228" bIns="130614" rtlCol="0">
            <a:spAutoFit/>
          </a:bodyPr>
          <a:lstStyle/>
          <a:p>
            <a:pPr algn="ctr"/>
            <a:r>
              <a:rPr lang="en-US" sz="6500" b="1" dirty="0" smtClean="0">
                <a:effectLst>
                  <a:outerShdw blurRad="38100" dist="38100" dir="2700000" algn="tl">
                    <a:srgbClr val="000000">
                      <a:alpha val="43137"/>
                    </a:srgbClr>
                  </a:outerShdw>
                </a:effectLst>
                <a:latin typeface="Arial" pitchFamily="34" charset="0"/>
                <a:cs typeface="Arial" pitchFamily="34" charset="0"/>
              </a:rPr>
              <a:t>Effects of </a:t>
            </a:r>
            <a:r>
              <a:rPr lang="en-US" sz="6500" b="1" dirty="0" err="1" smtClean="0">
                <a:effectLst>
                  <a:outerShdw blurRad="38100" dist="38100" dir="2700000" algn="tl">
                    <a:srgbClr val="000000">
                      <a:alpha val="43137"/>
                    </a:srgbClr>
                  </a:outerShdw>
                </a:effectLst>
                <a:latin typeface="Arial" pitchFamily="34" charset="0"/>
                <a:cs typeface="Arial" pitchFamily="34" charset="0"/>
              </a:rPr>
              <a:t>Biostimulants</a:t>
            </a:r>
            <a:r>
              <a:rPr lang="en-US" sz="6500" b="1" dirty="0" smtClean="0">
                <a:effectLst>
                  <a:outerShdw blurRad="38100" dist="38100" dir="2700000" algn="tl">
                    <a:srgbClr val="000000">
                      <a:alpha val="43137"/>
                    </a:srgbClr>
                  </a:outerShdw>
                </a:effectLst>
                <a:latin typeface="Arial" pitchFamily="34" charset="0"/>
                <a:cs typeface="Arial" pitchFamily="34" charset="0"/>
              </a:rPr>
              <a:t> and other Biological Byproduct Extracts on the Heat Tolerance of Perennial Ryegrass </a:t>
            </a:r>
          </a:p>
          <a:p>
            <a:pPr algn="ctr"/>
            <a:endParaRPr lang="en-US" sz="22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4000" b="1" dirty="0" smtClean="0">
                <a:latin typeface="Arial" pitchFamily="34" charset="0"/>
                <a:cs typeface="Arial" pitchFamily="34" charset="0"/>
              </a:rPr>
              <a:t>S.M. </a:t>
            </a:r>
            <a:r>
              <a:rPr lang="en-US" sz="4000" b="1" dirty="0" err="1" smtClean="0">
                <a:latin typeface="Arial" pitchFamily="34" charset="0"/>
                <a:cs typeface="Arial" pitchFamily="34" charset="0"/>
              </a:rPr>
              <a:t>Dworak</a:t>
            </a:r>
            <a:r>
              <a:rPr lang="en-US" sz="4000" b="1" dirty="0" smtClean="0">
                <a:latin typeface="Arial" pitchFamily="34" charset="0"/>
                <a:cs typeface="Arial" pitchFamily="34" charset="0"/>
              </a:rPr>
              <a:t>, R.E. </a:t>
            </a:r>
            <a:r>
              <a:rPr lang="en-US" sz="4000" b="1" dirty="0" err="1" smtClean="0">
                <a:latin typeface="Arial" pitchFamily="34" charset="0"/>
                <a:cs typeface="Arial" pitchFamily="34" charset="0"/>
              </a:rPr>
              <a:t>Gaussoin</a:t>
            </a:r>
            <a:r>
              <a:rPr lang="en-US" sz="4000" b="1" dirty="0" smtClean="0">
                <a:latin typeface="Arial" pitchFamily="34" charset="0"/>
                <a:cs typeface="Arial" pitchFamily="34" charset="0"/>
              </a:rPr>
              <a:t>, T.J. </a:t>
            </a:r>
            <a:r>
              <a:rPr lang="en-US" sz="4000" b="1" dirty="0" err="1" smtClean="0">
                <a:latin typeface="Arial" pitchFamily="34" charset="0"/>
                <a:cs typeface="Arial" pitchFamily="34" charset="0"/>
              </a:rPr>
              <a:t>Arkebauer</a:t>
            </a:r>
            <a:r>
              <a:rPr lang="en-US" sz="4000" b="1" dirty="0" smtClean="0">
                <a:latin typeface="Arial" pitchFamily="34" charset="0"/>
                <a:cs typeface="Arial" pitchFamily="34" charset="0"/>
              </a:rPr>
              <a:t>, G.L. Horst, M.D. </a:t>
            </a:r>
            <a:r>
              <a:rPr lang="en-US" sz="4000" b="1" dirty="0" err="1" smtClean="0">
                <a:latin typeface="Arial" pitchFamily="34" charset="0"/>
                <a:cs typeface="Arial" pitchFamily="34" charset="0"/>
              </a:rPr>
              <a:t>Sousek</a:t>
            </a:r>
            <a:r>
              <a:rPr lang="en-US" sz="4000" b="1" dirty="0" smtClean="0">
                <a:latin typeface="Arial" pitchFamily="34" charset="0"/>
                <a:cs typeface="Arial" pitchFamily="34" charset="0"/>
              </a:rPr>
              <a:t>, and A.R. </a:t>
            </a:r>
            <a:r>
              <a:rPr lang="en-US" sz="4000" b="1" dirty="0" err="1" smtClean="0">
                <a:latin typeface="Arial" pitchFamily="34" charset="0"/>
                <a:cs typeface="Arial" pitchFamily="34" charset="0"/>
              </a:rPr>
              <a:t>Kohel</a:t>
            </a:r>
            <a:endParaRPr lang="en-US" sz="4000" b="1" dirty="0" smtClean="0">
              <a:latin typeface="Arial" pitchFamily="34" charset="0"/>
              <a:cs typeface="Arial" pitchFamily="34" charset="0"/>
            </a:endParaRPr>
          </a:p>
          <a:p>
            <a:pPr algn="ctr"/>
            <a:r>
              <a:rPr lang="en-US" sz="3200" b="1" dirty="0" smtClean="0">
                <a:latin typeface="Arial" pitchFamily="34" charset="0"/>
                <a:cs typeface="Arial" pitchFamily="34" charset="0"/>
              </a:rPr>
              <a:t>Department of Agronomy and Horticulture, University of Nebraska-Lincoln</a:t>
            </a:r>
            <a:endParaRPr lang="en-US" sz="3200" b="1" dirty="0">
              <a:latin typeface="Arial" pitchFamily="34" charset="0"/>
              <a:cs typeface="Arial" pitchFamily="34" charset="0"/>
            </a:endParaRPr>
          </a:p>
        </p:txBody>
      </p:sp>
      <p:sp>
        <p:nvSpPr>
          <p:cNvPr id="11" name="TextBox 10"/>
          <p:cNvSpPr txBox="1"/>
          <p:nvPr/>
        </p:nvSpPr>
        <p:spPr>
          <a:xfrm>
            <a:off x="1295401" y="2438400"/>
            <a:ext cx="9281541" cy="839784"/>
          </a:xfrm>
          <a:prstGeom prst="rect">
            <a:avLst/>
          </a:prstGeom>
          <a:noFill/>
        </p:spPr>
        <p:txBody>
          <a:bodyPr wrap="square" lIns="54423" tIns="27211" rIns="54423" bIns="27211" rtlCol="0">
            <a:spAutoFit/>
          </a:bodyPr>
          <a:lstStyle/>
          <a:p>
            <a:endParaRPr lang="en-US" dirty="0"/>
          </a:p>
        </p:txBody>
      </p:sp>
      <p:sp>
        <p:nvSpPr>
          <p:cNvPr id="13" name="TextBox 12"/>
          <p:cNvSpPr txBox="1"/>
          <p:nvPr/>
        </p:nvSpPr>
        <p:spPr>
          <a:xfrm>
            <a:off x="1066800" y="4343400"/>
            <a:ext cx="6860822" cy="8918918"/>
          </a:xfrm>
          <a:prstGeom prst="rect">
            <a:avLst/>
          </a:prstGeom>
          <a:noFill/>
        </p:spPr>
        <p:txBody>
          <a:bodyPr wrap="square" lIns="54423" tIns="27211" rIns="54423" bIns="27211" rtlCol="0">
            <a:spAutoFit/>
          </a:bodyPr>
          <a:lstStyle/>
          <a:p>
            <a:r>
              <a:rPr lang="en-US" sz="1200" b="1" dirty="0" smtClean="0">
                <a:latin typeface="Arial" pitchFamily="34" charset="0"/>
                <a:cs typeface="Arial" pitchFamily="34" charset="0"/>
              </a:rPr>
              <a:t>ABSTRACT</a:t>
            </a:r>
          </a:p>
          <a:p>
            <a:pPr indent="272112"/>
            <a:r>
              <a:rPr lang="en-US" sz="1200" dirty="0" smtClean="0">
                <a:latin typeface="Arial" pitchFamily="34" charset="0"/>
                <a:cs typeface="Arial" pitchFamily="34" charset="0"/>
              </a:rPr>
              <a:t>Research has indicated that perennial ryegrass (</a:t>
            </a:r>
            <a:r>
              <a:rPr lang="en-US" sz="1200" i="1" dirty="0" err="1" smtClean="0">
                <a:latin typeface="Arial" pitchFamily="34" charset="0"/>
                <a:cs typeface="Arial" pitchFamily="34" charset="0"/>
              </a:rPr>
              <a:t>Lolium</a:t>
            </a:r>
            <a:r>
              <a:rPr lang="en-US" sz="1200" i="1" dirty="0" smtClean="0">
                <a:latin typeface="Arial" pitchFamily="34" charset="0"/>
                <a:cs typeface="Arial" pitchFamily="34" charset="0"/>
              </a:rPr>
              <a:t> </a:t>
            </a:r>
            <a:r>
              <a:rPr lang="en-US" sz="1200" i="1" dirty="0" err="1" smtClean="0">
                <a:latin typeface="Arial" pitchFamily="34" charset="0"/>
                <a:cs typeface="Arial" pitchFamily="34" charset="0"/>
              </a:rPr>
              <a:t>perenne</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L.) treated with a biostimulant has improved photochemical efficiency and leaf membrane thermostability at high air temperature stress in growth chamber studies, suggesting improved overall metabolic responses to heat stress.  In this study, the effects of several different biostimulant and biological byproduct extracts on the heat tolerance of perennial ryegrass were investigated.  Physiological responses of perennial ryegrass treated with or without several different types of amino acid-containing products and subjected to three separate, consecutive air temperature stresses (~25°C, ~31°C, and ~33°C ) followed by drought stress were investigated in the greenhouse.  Multiple rates and applications were also investigated for some, but not all, treatments.  Turfgrass visual quality, percentage of leaf firing, and chlorophyll index were measured.  Perennial ryegrass treated with lysine-containing </a:t>
            </a:r>
            <a:r>
              <a:rPr lang="en-US" sz="1200" dirty="0" err="1" smtClean="0">
                <a:latin typeface="Arial" pitchFamily="34" charset="0"/>
                <a:cs typeface="Arial" pitchFamily="34" charset="0"/>
              </a:rPr>
              <a:t>biostimulants</a:t>
            </a:r>
            <a:r>
              <a:rPr lang="en-US" sz="1200" dirty="0" smtClean="0">
                <a:latin typeface="Arial" pitchFamily="34" charset="0"/>
                <a:cs typeface="Arial" pitchFamily="34" charset="0"/>
              </a:rPr>
              <a:t> with unidentified plant cell metabolites consistently showed improved heat tolerance over untreated controls.</a:t>
            </a:r>
          </a:p>
          <a:p>
            <a:pPr indent="272112"/>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MATERIALS AND METHODS</a:t>
            </a:r>
          </a:p>
          <a:p>
            <a:r>
              <a:rPr lang="en-US" sz="1200" b="1" dirty="0" smtClean="0">
                <a:latin typeface="Arial" pitchFamily="34" charset="0"/>
                <a:cs typeface="Arial" pitchFamily="34" charset="0"/>
              </a:rPr>
              <a:t>Experimental Design</a:t>
            </a:r>
          </a:p>
          <a:p>
            <a:pPr indent="272112"/>
            <a:r>
              <a:rPr lang="en-US" sz="1200" dirty="0" smtClean="0">
                <a:latin typeface="Arial" pitchFamily="34" charset="0"/>
                <a:cs typeface="Arial" pitchFamily="34" charset="0"/>
              </a:rPr>
              <a:t>The study was initiated in March 2009 and conducted inside greenhouses on the University of Nebraska-Lincoln’s East Campus, in Lincoln, NE.</a:t>
            </a:r>
          </a:p>
          <a:p>
            <a:pPr indent="272112"/>
            <a:r>
              <a:rPr lang="en-US" sz="1200" dirty="0" smtClean="0">
                <a:latin typeface="Arial" pitchFamily="34" charset="0"/>
                <a:cs typeface="Arial" pitchFamily="34" charset="0"/>
              </a:rPr>
              <a:t>Monterey 3 perennial ryegrass  seed was sown at 4.8 kg∙92.9 m</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 in 21.6-cm diameter x 22.9-cm deep plastic pots of soilless media (peat 34%: </a:t>
            </a:r>
            <a:r>
              <a:rPr lang="en-US" sz="1200" dirty="0" err="1" smtClean="0">
                <a:latin typeface="Arial" pitchFamily="34" charset="0"/>
                <a:cs typeface="Arial" pitchFamily="34" charset="0"/>
              </a:rPr>
              <a:t>perlite</a:t>
            </a:r>
            <a:r>
              <a:rPr lang="en-US" sz="1200" dirty="0" smtClean="0">
                <a:latin typeface="Arial" pitchFamily="34" charset="0"/>
                <a:cs typeface="Arial" pitchFamily="34" charset="0"/>
              </a:rPr>
              <a:t> 33%: vermiculite 33% with micronutrients) until well established.  After establishment, pots were moved to another greenhouse for treatment application and data collection and organized into a completely randomized design with three replications.  Treatments were applied as liquid sprays using a CO</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-powered backpack applicator.  Pots received 500 </a:t>
            </a:r>
            <a:r>
              <a:rPr lang="en-US" sz="1200" dirty="0" err="1" smtClean="0">
                <a:latin typeface="Arial" pitchFamily="34" charset="0"/>
                <a:cs typeface="Arial" pitchFamily="34" charset="0"/>
              </a:rPr>
              <a:t>mL</a:t>
            </a:r>
            <a:r>
              <a:rPr lang="en-US" sz="1200" dirty="0" smtClean="0">
                <a:latin typeface="Arial" pitchFamily="34" charset="0"/>
                <a:cs typeface="Arial" pitchFamily="34" charset="0"/>
              </a:rPr>
              <a:t> of water every 2 d to prevent drought stress (except during the drought stress period).  Turfgrass was fertilized weekly with 250 </a:t>
            </a:r>
            <a:r>
              <a:rPr lang="en-US" sz="1200" dirty="0" err="1" smtClean="0">
                <a:latin typeface="Arial" pitchFamily="34" charset="0"/>
                <a:cs typeface="Arial" pitchFamily="34" charset="0"/>
              </a:rPr>
              <a:t>mL</a:t>
            </a:r>
            <a:r>
              <a:rPr lang="en-US" sz="1200" dirty="0" smtClean="0">
                <a:latin typeface="Arial" pitchFamily="34" charset="0"/>
                <a:cs typeface="Arial" pitchFamily="34" charset="0"/>
              </a:rPr>
              <a:t> of Hoagland’s solution (20-20-20) and was clipped to 5.1-cm heights every 3-4 d.  Air temperatures were maintained at an average of ~25°C for 14 d (representing the first air temperature stress), followed by 4 d of ~31°C (second temperature stress) and at ~33°C with concurrent drought stress (by withholding water), representing the third temperature stress, for 23 d until plants were dead.</a:t>
            </a:r>
          </a:p>
          <a:p>
            <a:pPr indent="272112"/>
            <a:r>
              <a:rPr lang="en-US" sz="1200" dirty="0" smtClean="0">
                <a:latin typeface="Arial" pitchFamily="34" charset="0"/>
                <a:cs typeface="Arial" pitchFamily="34" charset="0"/>
              </a:rPr>
              <a:t>Chlorophyll index was measured using a Spectrum Technologies, Inc., </a:t>
            </a:r>
            <a:r>
              <a:rPr lang="en-US" sz="1200" dirty="0" err="1" smtClean="0">
                <a:latin typeface="Arial" pitchFamily="34" charset="0"/>
                <a:cs typeface="Arial" pitchFamily="34" charset="0"/>
              </a:rPr>
              <a:t>FieldScout</a:t>
            </a:r>
            <a:r>
              <a:rPr lang="en-US" sz="1200" dirty="0" smtClean="0">
                <a:latin typeface="Arial" pitchFamily="34" charset="0"/>
                <a:cs typeface="Arial" pitchFamily="34" charset="0"/>
              </a:rPr>
              <a:t> CM 1000 chlorophyll meter (Plainfield, Ill).  Visual quality ratings followed the National Turfgrass Evaluation Program (NTEP) measurement method.  Leaf firing (%) was visually assessed concurrently with visual quality.  Data were analyzed using analysis of variance (ANOVA) and Fisher’s least significant difference (LSD) using the PROC GLM and PROC MIXED procedures of SAS v9.1 statistical analysis software (SAS Institute, Inc., Cary, NC).</a:t>
            </a:r>
          </a:p>
          <a:p>
            <a:pPr indent="272112"/>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Treatment Design</a:t>
            </a:r>
          </a:p>
          <a:p>
            <a:pPr indent="262913"/>
            <a:r>
              <a:rPr lang="en-US" sz="1200" dirty="0" err="1" smtClean="0">
                <a:latin typeface="Arial" pitchFamily="34" charset="0"/>
                <a:cs typeface="Arial" pitchFamily="34" charset="0"/>
              </a:rPr>
              <a:t>Biostimulants</a:t>
            </a:r>
            <a:r>
              <a:rPr lang="en-US" sz="1200" dirty="0" smtClean="0">
                <a:latin typeface="Arial" pitchFamily="34" charset="0"/>
                <a:cs typeface="Arial" pitchFamily="34" charset="0"/>
              </a:rPr>
              <a:t> are considered materials, other than fertilizers, that promote plant growth when applied in small quantities (Zhang and Schmidt, 1997).  </a:t>
            </a:r>
            <a:r>
              <a:rPr lang="en-US" sz="1200" dirty="0" err="1" smtClean="0">
                <a:latin typeface="Arial" pitchFamily="34" charset="0"/>
                <a:cs typeface="Arial" pitchFamily="34" charset="0"/>
              </a:rPr>
              <a:t>Biostimulants</a:t>
            </a:r>
            <a:r>
              <a:rPr lang="en-US" sz="1200" dirty="0" smtClean="0">
                <a:latin typeface="Arial" pitchFamily="34" charset="0"/>
                <a:cs typeface="Arial" pitchFamily="34" charset="0"/>
              </a:rPr>
              <a:t> used in this study (Table 1) are amino acid-containing products (AACP), byproducts of fermentation processes that contain various residual amino acids (Table 2), sugars, mineral nutrients, organic acids, and inert material (data not shown).  Lysine-based </a:t>
            </a:r>
            <a:r>
              <a:rPr lang="en-US" sz="1200" dirty="0" err="1" smtClean="0">
                <a:latin typeface="Arial" pitchFamily="34" charset="0"/>
                <a:cs typeface="Arial" pitchFamily="34" charset="0"/>
              </a:rPr>
              <a:t>biostimulants</a:t>
            </a:r>
            <a:r>
              <a:rPr lang="en-US" sz="1200" dirty="0" smtClean="0">
                <a:latin typeface="Arial" pitchFamily="34" charset="0"/>
                <a:cs typeface="Arial" pitchFamily="34" charset="0"/>
              </a:rPr>
              <a:t> contain ~5.7% (by weight) total N content, with </a:t>
            </a:r>
            <a:r>
              <a:rPr lang="en-US" sz="1200" dirty="0" err="1" smtClean="0">
                <a:latin typeface="Arial" pitchFamily="34" charset="0"/>
                <a:cs typeface="Arial" pitchFamily="34" charset="0"/>
              </a:rPr>
              <a:t>threonine</a:t>
            </a:r>
            <a:r>
              <a:rPr lang="en-US" sz="1200" dirty="0" smtClean="0">
                <a:latin typeface="Arial" pitchFamily="34" charset="0"/>
                <a:cs typeface="Arial" pitchFamily="34" charset="0"/>
              </a:rPr>
              <a:t>-based containing ~2.9%.  Some treatments used repeat applications but differed in rate or number of applications (Table 1).  Second applications for those select treatments were applied 14 d after first treatment [DA(F)T]. </a:t>
            </a:r>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pPr indent="272112"/>
            <a:endParaRPr lang="en-US" sz="1200" dirty="0" smtClean="0">
              <a:latin typeface="Arial" pitchFamily="34" charset="0"/>
              <a:cs typeface="Arial" pitchFamily="34" charset="0"/>
            </a:endParaRPr>
          </a:p>
        </p:txBody>
      </p:sp>
      <p:sp>
        <p:nvSpPr>
          <p:cNvPr id="14" name="TextBox 13"/>
          <p:cNvSpPr txBox="1"/>
          <p:nvPr/>
        </p:nvSpPr>
        <p:spPr>
          <a:xfrm>
            <a:off x="8229600" y="8915400"/>
            <a:ext cx="3124200" cy="4486936"/>
          </a:xfrm>
          <a:prstGeom prst="rect">
            <a:avLst/>
          </a:prstGeom>
          <a:noFill/>
        </p:spPr>
        <p:txBody>
          <a:bodyPr wrap="square" lIns="54423" tIns="27211" rIns="54423" bIns="27211" rtlCol="0">
            <a:spAutoFit/>
          </a:bodyPr>
          <a:lstStyle/>
          <a:p>
            <a:r>
              <a:rPr lang="en-US" sz="1200" b="1" dirty="0" smtClean="0">
                <a:latin typeface="Arial" pitchFamily="34" charset="0"/>
                <a:cs typeface="Arial" pitchFamily="34" charset="0"/>
              </a:rPr>
              <a:t>RESULTS AND DISCUSSION</a:t>
            </a:r>
          </a:p>
          <a:p>
            <a:pPr indent="272112"/>
            <a:r>
              <a:rPr lang="en-US" sz="1200" dirty="0" smtClean="0">
                <a:latin typeface="Arial" pitchFamily="34" charset="0"/>
                <a:cs typeface="Arial" pitchFamily="34" charset="0"/>
              </a:rPr>
              <a:t>Significant differences in turfgrass visual qualities between several biostimulant-treated </a:t>
            </a:r>
            <a:r>
              <a:rPr lang="en-US" sz="1200" dirty="0" err="1" smtClean="0">
                <a:latin typeface="Arial" pitchFamily="34" charset="0"/>
                <a:cs typeface="Arial" pitchFamily="34" charset="0"/>
              </a:rPr>
              <a:t>turfgrasses</a:t>
            </a:r>
            <a:r>
              <a:rPr lang="en-US" sz="1200" dirty="0" smtClean="0">
                <a:latin typeface="Arial" pitchFamily="34" charset="0"/>
                <a:cs typeface="Arial" pitchFamily="34" charset="0"/>
              </a:rPr>
              <a:t> compared to untreated controls occurred in each temperature stress period, with most differences during the third air temperature stress.  Significant differences were observed 15, 22, 29, and 33 DA(F)T (Figures 1 and 3A).</a:t>
            </a:r>
          </a:p>
          <a:p>
            <a:pPr indent="272112"/>
            <a:r>
              <a:rPr lang="en-US" sz="1200" dirty="0" smtClean="0">
                <a:latin typeface="Arial" pitchFamily="34" charset="0"/>
                <a:cs typeface="Arial" pitchFamily="34" charset="0"/>
              </a:rPr>
              <a:t>Leaf firing percentage was also affected by select biostimulant treatments.  Significant differences were observed between several treatments and untreated controls during the second air temperature stress and early into the third, at 22 and 26 DA(F)T (Figure 3B).</a:t>
            </a:r>
          </a:p>
          <a:p>
            <a:pPr indent="272112"/>
            <a:r>
              <a:rPr lang="en-US" sz="1200" dirty="0" smtClean="0">
                <a:latin typeface="Arial" pitchFamily="34" charset="0"/>
                <a:cs typeface="Arial" pitchFamily="34" charset="0"/>
              </a:rPr>
              <a:t>Significant differences in chlorophyll indices were observed between several biostimulant-treated </a:t>
            </a:r>
            <a:r>
              <a:rPr lang="en-US" sz="1200" dirty="0" err="1" smtClean="0">
                <a:latin typeface="Arial" pitchFamily="34" charset="0"/>
                <a:cs typeface="Arial" pitchFamily="34" charset="0"/>
              </a:rPr>
              <a:t>turfgrasses</a:t>
            </a:r>
            <a:r>
              <a:rPr lang="en-US" sz="1200" dirty="0" smtClean="0">
                <a:latin typeface="Arial" pitchFamily="34" charset="0"/>
                <a:cs typeface="Arial" pitchFamily="34" charset="0"/>
              </a:rPr>
              <a:t> and untreated controls in both the first and third air temperature stresses.  Significant differences occurred during four consecutive days of data collection, at 26, 29, 33, and 39 and once at 15 DA(F)T (Figures 2 and 3C).</a:t>
            </a:r>
            <a:endParaRPr lang="en-US" sz="1200" b="1" dirty="0" smtClean="0">
              <a:latin typeface="Arial" pitchFamily="34" charset="0"/>
              <a:cs typeface="Arial" pitchFamily="34" charset="0"/>
            </a:endParaRPr>
          </a:p>
        </p:txBody>
      </p:sp>
      <p:sp>
        <p:nvSpPr>
          <p:cNvPr id="19" name="TextBox 18"/>
          <p:cNvSpPr txBox="1"/>
          <p:nvPr/>
        </p:nvSpPr>
        <p:spPr>
          <a:xfrm>
            <a:off x="23088600" y="12801600"/>
            <a:ext cx="7052734" cy="1162949"/>
          </a:xfrm>
          <a:prstGeom prst="rect">
            <a:avLst/>
          </a:prstGeom>
          <a:noFill/>
        </p:spPr>
        <p:txBody>
          <a:bodyPr wrap="square" lIns="54423" tIns="27211" rIns="54423" bIns="27211" rtlCol="0">
            <a:spAutoFit/>
          </a:bodyPr>
          <a:lstStyle/>
          <a:p>
            <a:r>
              <a:rPr lang="en-US" sz="1200" b="1" dirty="0" smtClean="0">
                <a:latin typeface="Arial" pitchFamily="34" charset="0"/>
                <a:cs typeface="Arial" pitchFamily="34" charset="0"/>
              </a:rPr>
              <a:t>REFERENCES</a:t>
            </a:r>
          </a:p>
          <a:p>
            <a:pPr marL="238098" indent="-238098"/>
            <a:r>
              <a:rPr lang="en-US" sz="1200" dirty="0" smtClean="0">
                <a:latin typeface="Arial" pitchFamily="34" charset="0"/>
                <a:cs typeface="Arial" pitchFamily="34" charset="0"/>
              </a:rPr>
              <a:t>Kauffman III, G.L., D.P. </a:t>
            </a:r>
            <a:r>
              <a:rPr lang="en-US" sz="1200" dirty="0" err="1" smtClean="0">
                <a:latin typeface="Arial" pitchFamily="34" charset="0"/>
                <a:cs typeface="Arial" pitchFamily="34" charset="0"/>
              </a:rPr>
              <a:t>Kneivel</a:t>
            </a:r>
            <a:r>
              <a:rPr lang="en-US" sz="1200" dirty="0" smtClean="0">
                <a:latin typeface="Arial" pitchFamily="34" charset="0"/>
                <a:cs typeface="Arial" pitchFamily="34" charset="0"/>
              </a:rPr>
              <a:t>, and T.L. </a:t>
            </a:r>
            <a:r>
              <a:rPr lang="en-US" sz="1200" dirty="0" err="1" smtClean="0">
                <a:latin typeface="Arial" pitchFamily="34" charset="0"/>
                <a:cs typeface="Arial" pitchFamily="34" charset="0"/>
              </a:rPr>
              <a:t>Watschke</a:t>
            </a:r>
            <a:r>
              <a:rPr lang="en-US" sz="1200" dirty="0" smtClean="0">
                <a:latin typeface="Arial" pitchFamily="34" charset="0"/>
                <a:cs typeface="Arial" pitchFamily="34" charset="0"/>
              </a:rPr>
              <a:t>. 2007. Effects of a biostimulant on the heat tolerance associated with photosynthetic capacity, membrane thermostability, and polyphenol production of perennial ryegrass. Crop </a:t>
            </a:r>
            <a:r>
              <a:rPr lang="en-US" sz="1200" dirty="0" err="1" smtClean="0">
                <a:latin typeface="Arial" pitchFamily="34" charset="0"/>
                <a:cs typeface="Arial" pitchFamily="34" charset="0"/>
              </a:rPr>
              <a:t>Sci</a:t>
            </a:r>
            <a:r>
              <a:rPr lang="en-US" sz="1200" dirty="0" smtClean="0">
                <a:latin typeface="Arial" pitchFamily="34" charset="0"/>
                <a:cs typeface="Arial" pitchFamily="34" charset="0"/>
              </a:rPr>
              <a:t> 47: 261-267.</a:t>
            </a:r>
          </a:p>
          <a:p>
            <a:pPr marL="238098" indent="-238098"/>
            <a:r>
              <a:rPr lang="en-US" sz="1200" dirty="0" smtClean="0">
                <a:latin typeface="Arial" pitchFamily="34" charset="0"/>
                <a:cs typeface="Arial" pitchFamily="34" charset="0"/>
              </a:rPr>
              <a:t>Zhang, X., and R.E. Schmidt. 1997. </a:t>
            </a:r>
            <a:r>
              <a:rPr lang="en-US" sz="1200" dirty="0" err="1" smtClean="0">
                <a:latin typeface="Arial" pitchFamily="34" charset="0"/>
                <a:cs typeface="Arial" pitchFamily="34" charset="0"/>
              </a:rPr>
              <a:t>Biostimulating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turfgrasses</a:t>
            </a:r>
            <a:r>
              <a:rPr lang="en-US" sz="1200" dirty="0" smtClean="0">
                <a:latin typeface="Arial" pitchFamily="34" charset="0"/>
                <a:cs typeface="Arial" pitchFamily="34" charset="0"/>
              </a:rPr>
              <a:t>. Grounds Maintenance </a:t>
            </a:r>
            <a:r>
              <a:rPr lang="en-US" sz="1200" dirty="0" smtClean="0">
                <a:latin typeface="Arial" pitchFamily="34" charset="0"/>
                <a:cs typeface="Arial" pitchFamily="34" charset="0"/>
              </a:rPr>
              <a:t>November, </a:t>
            </a:r>
            <a:r>
              <a:rPr lang="en-US" sz="1200" dirty="0" smtClean="0">
                <a:latin typeface="Arial" pitchFamily="34" charset="0"/>
                <a:cs typeface="Arial" pitchFamily="34" charset="0"/>
              </a:rPr>
              <a:t>1999. p. 15-32.</a:t>
            </a:r>
          </a:p>
        </p:txBody>
      </p:sp>
      <p:sp>
        <p:nvSpPr>
          <p:cNvPr id="20" name="Rectangle 19"/>
          <p:cNvSpPr/>
          <p:nvPr/>
        </p:nvSpPr>
        <p:spPr>
          <a:xfrm>
            <a:off x="593725" y="406400"/>
            <a:ext cx="29902150" cy="13783733"/>
          </a:xfrm>
          <a:prstGeom prst="rect">
            <a:avLst/>
          </a:prstGeom>
          <a:noFill/>
          <a:ln w="254000" cmpd="thickThin">
            <a:solidFill>
              <a:srgbClr val="C80013"/>
            </a:solidFill>
          </a:ln>
        </p:spPr>
        <p:style>
          <a:lnRef idx="2">
            <a:schemeClr val="accent1">
              <a:shade val="50000"/>
            </a:schemeClr>
          </a:lnRef>
          <a:fillRef idx="1">
            <a:schemeClr val="accent1"/>
          </a:fillRef>
          <a:effectRef idx="0">
            <a:schemeClr val="accent1"/>
          </a:effectRef>
          <a:fontRef idx="minor">
            <a:schemeClr val="lt1"/>
          </a:fontRef>
        </p:style>
        <p:txBody>
          <a:bodyPr lIns="54423" tIns="27211" rIns="54423" bIns="27211" rtlCol="0" anchor="ctr"/>
          <a:lstStyle/>
          <a:p>
            <a:pPr algn="ctr"/>
            <a:endParaRPr lang="en-US"/>
          </a:p>
        </p:txBody>
      </p:sp>
      <p:sp>
        <p:nvSpPr>
          <p:cNvPr id="15" name="TextBox 14"/>
          <p:cNvSpPr txBox="1"/>
          <p:nvPr/>
        </p:nvSpPr>
        <p:spPr>
          <a:xfrm>
            <a:off x="23088600" y="11963400"/>
            <a:ext cx="6956778" cy="732062"/>
          </a:xfrm>
          <a:prstGeom prst="rect">
            <a:avLst/>
          </a:prstGeom>
          <a:noFill/>
        </p:spPr>
        <p:txBody>
          <a:bodyPr wrap="square" lIns="54423" tIns="27211" rIns="54423" bIns="27211" rtlCol="0">
            <a:spAutoFit/>
          </a:bodyPr>
          <a:lstStyle/>
          <a:p>
            <a:r>
              <a:rPr lang="en-US" sz="1100" b="1" dirty="0" smtClean="0">
                <a:latin typeface="Arial" pitchFamily="34" charset="0"/>
                <a:cs typeface="Arial" pitchFamily="34" charset="0"/>
              </a:rPr>
              <a:t>Figure 3.</a:t>
            </a:r>
            <a:r>
              <a:rPr lang="en-US" sz="1100" dirty="0" smtClean="0">
                <a:latin typeface="Arial" pitchFamily="34" charset="0"/>
                <a:cs typeface="Arial" pitchFamily="34" charset="0"/>
              </a:rPr>
              <a:t>  </a:t>
            </a:r>
            <a:r>
              <a:rPr lang="en-US" sz="1100" spc="-20" dirty="0" smtClean="0">
                <a:latin typeface="Arial" pitchFamily="34" charset="0"/>
                <a:cs typeface="Arial" pitchFamily="34" charset="0"/>
              </a:rPr>
              <a:t>(A) Mean visual quality ratings (1 = poor, 9 = excellent), (B) leaf firing (%), and (C) chlorophyll indices of perennial ryegrass treated with select biostimulant treatments.  Asterisks (color respective of treatment) indicate significant difference (α = 0.05) from untreated controls.  Air temperature stress periods (~25°C, ~31°C, and ~33°C) are indicated by the three colored blocks.  Arrow at 34 DA(F)T indicates onset of drought stress.  </a:t>
            </a:r>
            <a:endParaRPr lang="en-US" sz="1100" spc="-20" dirty="0">
              <a:latin typeface="Arial" pitchFamily="34" charset="0"/>
              <a:cs typeface="Arial" pitchFamily="34" charset="0"/>
            </a:endParaRPr>
          </a:p>
        </p:txBody>
      </p:sp>
      <p:pic>
        <p:nvPicPr>
          <p:cNvPr id="11295" name="Picture 31" descr="C:\Documents and Settings\Scott Dworak\My Documents\Dissertation Research\Biostimulant study\May 07 Pics\331.jpg"/>
          <p:cNvPicPr>
            <a:picLocks noChangeArrowheads="1"/>
          </p:cNvPicPr>
          <p:nvPr/>
        </p:nvPicPr>
        <p:blipFill>
          <a:blip r:embed="rId2" cstate="print"/>
          <a:srcRect/>
          <a:stretch>
            <a:fillRect/>
          </a:stretch>
        </p:blipFill>
        <p:spPr bwMode="auto">
          <a:xfrm>
            <a:off x="8277577" y="4572000"/>
            <a:ext cx="3323876" cy="3048000"/>
          </a:xfrm>
          <a:prstGeom prst="rect">
            <a:avLst/>
          </a:prstGeom>
          <a:noFill/>
        </p:spPr>
      </p:pic>
      <p:pic>
        <p:nvPicPr>
          <p:cNvPr id="11296" name="Picture 32" descr="C:\Documents and Settings\Scott Dworak\My Documents\Dissertation Research\Biostimulant study\May 07 Pics\217.jpg"/>
          <p:cNvPicPr>
            <a:picLocks noChangeAspect="1" noChangeArrowheads="1"/>
          </p:cNvPicPr>
          <p:nvPr/>
        </p:nvPicPr>
        <p:blipFill>
          <a:blip r:embed="rId3" cstate="print"/>
          <a:srcRect/>
          <a:stretch>
            <a:fillRect/>
          </a:stretch>
        </p:blipFill>
        <p:spPr bwMode="auto">
          <a:xfrm>
            <a:off x="11963400" y="4572000"/>
            <a:ext cx="3323876" cy="3048000"/>
          </a:xfrm>
          <a:prstGeom prst="rect">
            <a:avLst/>
          </a:prstGeom>
          <a:noFill/>
        </p:spPr>
      </p:pic>
      <p:sp>
        <p:nvSpPr>
          <p:cNvPr id="46" name="TextBox 45"/>
          <p:cNvSpPr txBox="1"/>
          <p:nvPr/>
        </p:nvSpPr>
        <p:spPr>
          <a:xfrm>
            <a:off x="8229600" y="7924800"/>
            <a:ext cx="6908800" cy="769441"/>
          </a:xfrm>
          <a:prstGeom prst="rect">
            <a:avLst/>
          </a:prstGeom>
          <a:noFill/>
        </p:spPr>
        <p:txBody>
          <a:bodyPr wrap="square" rtlCol="0">
            <a:spAutoFit/>
          </a:bodyPr>
          <a:lstStyle/>
          <a:p>
            <a:r>
              <a:rPr lang="en-US" sz="1100" b="1" dirty="0" smtClean="0">
                <a:latin typeface="Arial" pitchFamily="34" charset="0"/>
                <a:cs typeface="Arial" pitchFamily="34" charset="0"/>
              </a:rPr>
              <a:t>Figure 1.</a:t>
            </a:r>
            <a:r>
              <a:rPr lang="en-US" sz="1100" dirty="0" smtClean="0">
                <a:latin typeface="Arial" pitchFamily="34" charset="0"/>
                <a:cs typeface="Arial" pitchFamily="34" charset="0"/>
              </a:rPr>
              <a:t>  Representative photographs of (A) an untreated control and (B) a Lysine ML (CM) biostimulant-treated stand of turfgrass, taken 33 days after (first) treatment [DA(F)T], in ~33°C temperature stress.  Each turfgrass pictured received visual quality scores of 4 and 6, respectively, out of 9, and treatment means were significantly different (</a:t>
            </a:r>
            <a:r>
              <a:rPr lang="el-GR" sz="1100" dirty="0" smtClean="0">
                <a:latin typeface="Arial" pitchFamily="34" charset="0"/>
                <a:cs typeface="Arial" pitchFamily="34" charset="0"/>
              </a:rPr>
              <a:t>α</a:t>
            </a:r>
            <a:r>
              <a:rPr lang="en-US" sz="1100" dirty="0" smtClean="0">
                <a:latin typeface="Arial" pitchFamily="34" charset="0"/>
                <a:cs typeface="Arial" pitchFamily="34" charset="0"/>
              </a:rPr>
              <a:t> = 0.05).</a:t>
            </a:r>
            <a:endParaRPr lang="en-US" sz="1100" dirty="0">
              <a:latin typeface="Arial" pitchFamily="34" charset="0"/>
              <a:cs typeface="Arial" pitchFamily="34" charset="0"/>
            </a:endParaRPr>
          </a:p>
        </p:txBody>
      </p:sp>
      <p:sp>
        <p:nvSpPr>
          <p:cNvPr id="47" name="TextBox 46"/>
          <p:cNvSpPr txBox="1"/>
          <p:nvPr/>
        </p:nvSpPr>
        <p:spPr>
          <a:xfrm>
            <a:off x="8262256" y="7620000"/>
            <a:ext cx="3291219" cy="353943"/>
          </a:xfrm>
          <a:prstGeom prst="rect">
            <a:avLst/>
          </a:prstGeom>
          <a:noFill/>
        </p:spPr>
        <p:txBody>
          <a:bodyPr wrap="square" rtlCol="0">
            <a:spAutoFit/>
          </a:bodyPr>
          <a:lstStyle/>
          <a:p>
            <a:r>
              <a:rPr lang="en-US" sz="1700" b="1" dirty="0" smtClean="0">
                <a:latin typeface="Arial" pitchFamily="34" charset="0"/>
                <a:cs typeface="Arial" pitchFamily="34" charset="0"/>
              </a:rPr>
              <a:t>A</a:t>
            </a:r>
            <a:endParaRPr lang="en-US" sz="4700" b="1" dirty="0">
              <a:latin typeface="Arial" pitchFamily="34" charset="0"/>
              <a:cs typeface="Arial" pitchFamily="34" charset="0"/>
            </a:endParaRPr>
          </a:p>
        </p:txBody>
      </p:sp>
      <p:sp>
        <p:nvSpPr>
          <p:cNvPr id="48" name="TextBox 47"/>
          <p:cNvSpPr txBox="1"/>
          <p:nvPr/>
        </p:nvSpPr>
        <p:spPr>
          <a:xfrm>
            <a:off x="11963400" y="7620000"/>
            <a:ext cx="3323876" cy="353943"/>
          </a:xfrm>
          <a:prstGeom prst="rect">
            <a:avLst/>
          </a:prstGeom>
          <a:noFill/>
        </p:spPr>
        <p:txBody>
          <a:bodyPr wrap="square" rtlCol="0">
            <a:spAutoFit/>
          </a:bodyPr>
          <a:lstStyle/>
          <a:p>
            <a:r>
              <a:rPr lang="en-US" sz="1700" b="1" dirty="0" smtClean="0">
                <a:latin typeface="Arial" pitchFamily="34" charset="0"/>
                <a:cs typeface="Arial" pitchFamily="34" charset="0"/>
              </a:rPr>
              <a:t>B</a:t>
            </a:r>
            <a:endParaRPr lang="en-US" sz="4700" b="1" dirty="0">
              <a:latin typeface="Arial" pitchFamily="34" charset="0"/>
              <a:cs typeface="Arial" pitchFamily="34" charset="0"/>
            </a:endParaRPr>
          </a:p>
        </p:txBody>
      </p:sp>
      <p:grpSp>
        <p:nvGrpSpPr>
          <p:cNvPr id="59" name="Group 58"/>
          <p:cNvGrpSpPr/>
          <p:nvPr/>
        </p:nvGrpSpPr>
        <p:grpSpPr>
          <a:xfrm>
            <a:off x="22783800" y="4343400"/>
            <a:ext cx="7772400" cy="7696200"/>
            <a:chOff x="29778434" y="8458200"/>
            <a:chExt cx="13274566" cy="16344900"/>
          </a:xfrm>
        </p:grpSpPr>
        <p:grpSp>
          <p:nvGrpSpPr>
            <p:cNvPr id="31" name="Group 30"/>
            <p:cNvGrpSpPr/>
            <p:nvPr/>
          </p:nvGrpSpPr>
          <p:grpSpPr>
            <a:xfrm>
              <a:off x="33143352" y="8991600"/>
              <a:ext cx="8873879" cy="14554200"/>
              <a:chOff x="33038418" y="8991600"/>
              <a:chExt cx="8597150" cy="14378763"/>
            </a:xfrm>
          </p:grpSpPr>
          <p:sp>
            <p:nvSpPr>
              <p:cNvPr id="40" name="Rectangle 39"/>
              <p:cNvSpPr/>
              <p:nvPr/>
            </p:nvSpPr>
            <p:spPr>
              <a:xfrm>
                <a:off x="36607041" y="8991600"/>
                <a:ext cx="5028527" cy="14378763"/>
              </a:xfrm>
              <a:prstGeom prst="rect">
                <a:avLst/>
              </a:prstGeom>
              <a:solidFill>
                <a:schemeClr val="accent6">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00" dirty="0"/>
              </a:p>
            </p:txBody>
          </p:sp>
          <p:sp>
            <p:nvSpPr>
              <p:cNvPr id="39" name="Rectangle 38"/>
              <p:cNvSpPr/>
              <p:nvPr/>
            </p:nvSpPr>
            <p:spPr>
              <a:xfrm>
                <a:off x="35795993" y="8991600"/>
                <a:ext cx="811053" cy="14376128"/>
              </a:xfrm>
              <a:prstGeom prst="rect">
                <a:avLst/>
              </a:prstGeom>
              <a:solidFill>
                <a:schemeClr val="accent6">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00" dirty="0"/>
              </a:p>
            </p:txBody>
          </p:sp>
          <p:sp>
            <p:nvSpPr>
              <p:cNvPr id="41" name="Rectangle 40"/>
              <p:cNvSpPr/>
              <p:nvPr/>
            </p:nvSpPr>
            <p:spPr>
              <a:xfrm>
                <a:off x="33038418" y="8991600"/>
                <a:ext cx="2757580" cy="14376128"/>
              </a:xfrm>
              <a:prstGeom prst="rect">
                <a:avLst/>
              </a:prstGeom>
              <a:solidFill>
                <a:srgbClr val="F9B277">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00" dirty="0"/>
              </a:p>
            </p:txBody>
          </p:sp>
        </p:grpSp>
        <p:graphicFrame>
          <p:nvGraphicFramePr>
            <p:cNvPr id="27" name="Chart 26"/>
            <p:cNvGraphicFramePr/>
            <p:nvPr/>
          </p:nvGraphicFramePr>
          <p:xfrm>
            <a:off x="29794707" y="8458200"/>
            <a:ext cx="13175977" cy="62579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p:nvPr/>
          </p:nvGraphicFramePr>
          <p:xfrm>
            <a:off x="29778434" y="13471635"/>
            <a:ext cx="13274566" cy="62579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p:nvPr/>
          </p:nvGraphicFramePr>
          <p:xfrm>
            <a:off x="29816657" y="18516599"/>
            <a:ext cx="13213664" cy="6286501"/>
          </p:xfrm>
          <a:graphic>
            <a:graphicData uri="http://schemas.openxmlformats.org/drawingml/2006/chart">
              <c:chart xmlns:c="http://schemas.openxmlformats.org/drawingml/2006/chart" xmlns:r="http://schemas.openxmlformats.org/officeDocument/2006/relationships" r:id="rId6"/>
            </a:graphicData>
          </a:graphic>
        </p:graphicFrame>
        <p:cxnSp>
          <p:nvCxnSpPr>
            <p:cNvPr id="34" name="Straight Connector 33"/>
            <p:cNvCxnSpPr/>
            <p:nvPr/>
          </p:nvCxnSpPr>
          <p:spPr>
            <a:xfrm>
              <a:off x="31664111" y="13549948"/>
              <a:ext cx="10349336" cy="1583"/>
            </a:xfrm>
            <a:prstGeom prst="line">
              <a:avLst/>
            </a:prstGeom>
            <a:ln w="63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653037" y="18567819"/>
              <a:ext cx="10349336" cy="1583"/>
            </a:xfrm>
            <a:prstGeom prst="line">
              <a:avLst/>
            </a:prstGeom>
            <a:ln w="63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38633400" y="23088600"/>
              <a:ext cx="111431" cy="3878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9" name="TextBox 28"/>
          <p:cNvSpPr txBox="1"/>
          <p:nvPr/>
        </p:nvSpPr>
        <p:spPr>
          <a:xfrm>
            <a:off x="20040600" y="8915400"/>
            <a:ext cx="2590800" cy="4671602"/>
          </a:xfrm>
          <a:prstGeom prst="rect">
            <a:avLst/>
          </a:prstGeom>
          <a:noFill/>
        </p:spPr>
        <p:txBody>
          <a:bodyPr wrap="square" lIns="54423" tIns="27211" rIns="54423" bIns="27211" rtlCol="0">
            <a:spAutoFit/>
          </a:bodyPr>
          <a:lstStyle/>
          <a:p>
            <a:r>
              <a:rPr lang="en-US" sz="1200" b="1" dirty="0" smtClean="0">
                <a:latin typeface="Arial" pitchFamily="34" charset="0"/>
                <a:cs typeface="Arial" pitchFamily="34" charset="0"/>
              </a:rPr>
              <a:t>CONCLUSION</a:t>
            </a:r>
          </a:p>
          <a:p>
            <a:pPr indent="272112"/>
            <a:r>
              <a:rPr lang="en-US" sz="1200" dirty="0" smtClean="0">
                <a:latin typeface="Arial" pitchFamily="34" charset="0"/>
                <a:cs typeface="Arial" pitchFamily="34" charset="0"/>
              </a:rPr>
              <a:t>Research has suggested improved overall metabolic responses to heat stress in biostimulant-treated perennial ryegrass (Kauffman et al., 2007).  In this study, p</a:t>
            </a:r>
            <a:r>
              <a:rPr lang="en-US" sz="1200" spc="-10" dirty="0" smtClean="0">
                <a:latin typeface="Arial" pitchFamily="34" charset="0"/>
                <a:cs typeface="Arial" pitchFamily="34" charset="0"/>
              </a:rPr>
              <a:t>erennial ryegrass treated with lysine-containing </a:t>
            </a:r>
            <a:r>
              <a:rPr lang="en-US" sz="1200" spc="-10" dirty="0" err="1" smtClean="0">
                <a:latin typeface="Arial" pitchFamily="34" charset="0"/>
                <a:cs typeface="Arial" pitchFamily="34" charset="0"/>
              </a:rPr>
              <a:t>biostimulants</a:t>
            </a:r>
            <a:r>
              <a:rPr lang="en-US" sz="1200" spc="-10" dirty="0" smtClean="0">
                <a:latin typeface="Arial" pitchFamily="34" charset="0"/>
                <a:cs typeface="Arial" pitchFamily="34" charset="0"/>
              </a:rPr>
              <a:t> with unidentified plant cell metabolites consistently showed improved heat tolerance over untreated controls as measured by visual quality, leaf firing percentage, and chlorophyll index.  These effects are likely not attributable to added N content, as N contents of </a:t>
            </a:r>
            <a:r>
              <a:rPr lang="en-US" sz="1200" spc="-10" dirty="0" err="1" smtClean="0">
                <a:latin typeface="Arial" pitchFamily="34" charset="0"/>
                <a:cs typeface="Arial" pitchFamily="34" charset="0"/>
              </a:rPr>
              <a:t>biostimulants</a:t>
            </a:r>
            <a:r>
              <a:rPr lang="en-US" sz="1200" spc="-10" dirty="0" smtClean="0">
                <a:latin typeface="Arial" pitchFamily="34" charset="0"/>
                <a:cs typeface="Arial" pitchFamily="34" charset="0"/>
              </a:rPr>
              <a:t> were negligible compared to regular fertilization applications.  It is suggested these select lysine-containing </a:t>
            </a:r>
            <a:r>
              <a:rPr lang="en-US" sz="1200" spc="-10" dirty="0" err="1" smtClean="0">
                <a:latin typeface="Arial" pitchFamily="34" charset="0"/>
                <a:cs typeface="Arial" pitchFamily="34" charset="0"/>
              </a:rPr>
              <a:t>biostimulants</a:t>
            </a:r>
            <a:r>
              <a:rPr lang="en-US" sz="1200" spc="-10" dirty="0" smtClean="0">
                <a:latin typeface="Arial" pitchFamily="34" charset="0"/>
                <a:cs typeface="Arial" pitchFamily="34" charset="0"/>
              </a:rPr>
              <a:t> be moved forward to field trials before eventual implementation into turfgrass management programs and marketable commercial products.</a:t>
            </a:r>
          </a:p>
          <a:p>
            <a:pPr indent="272112"/>
            <a:endParaRPr lang="en-US" sz="1200" dirty="0" smtClean="0">
              <a:latin typeface="Arial" pitchFamily="34" charset="0"/>
              <a:cs typeface="Arial" pitchFamily="34" charset="0"/>
            </a:endParaRPr>
          </a:p>
        </p:txBody>
      </p:sp>
      <p:graphicFrame>
        <p:nvGraphicFramePr>
          <p:cNvPr id="33" name="Table 32"/>
          <p:cNvGraphicFramePr>
            <a:graphicFrameLocks noGrp="1"/>
          </p:cNvGraphicFramePr>
          <p:nvPr/>
        </p:nvGraphicFramePr>
        <p:xfrm>
          <a:off x="11506200" y="9677400"/>
          <a:ext cx="3781426" cy="4244841"/>
        </p:xfrm>
        <a:graphic>
          <a:graphicData uri="http://schemas.openxmlformats.org/drawingml/2006/table">
            <a:tbl>
              <a:tblPr/>
              <a:tblGrid>
                <a:gridCol w="246616"/>
                <a:gridCol w="246616"/>
                <a:gridCol w="164410"/>
                <a:gridCol w="1233073"/>
                <a:gridCol w="986458"/>
                <a:gridCol w="904253"/>
              </a:tblGrid>
              <a:tr h="379553">
                <a:tc gridSpan="3">
                  <a:txBody>
                    <a:bodyPr/>
                    <a:lstStyle/>
                    <a:p>
                      <a:pPr algn="ctr" fontAlgn="ctr"/>
                      <a:r>
                        <a:rPr lang="en-US" sz="1000" b="1" i="0" u="none" strike="noStrike" dirty="0" err="1">
                          <a:solidFill>
                            <a:srgbClr val="000000"/>
                          </a:solidFill>
                          <a:latin typeface="Arial" pitchFamily="34" charset="0"/>
                          <a:cs typeface="Arial" pitchFamily="34" charset="0"/>
                        </a:rPr>
                        <a:t>Trt</a:t>
                      </a:r>
                      <a:r>
                        <a:rPr lang="en-US" sz="1000" b="1" i="0" u="none" strike="noStrike" dirty="0">
                          <a:solidFill>
                            <a:srgbClr val="000000"/>
                          </a:solidFill>
                          <a:latin typeface="Arial" pitchFamily="34" charset="0"/>
                          <a:cs typeface="Arial" pitchFamily="34" charset="0"/>
                        </a:rPr>
                        <a:t>. No.</a:t>
                      </a:r>
                    </a:p>
                  </a:txBody>
                  <a:tcPr marL="14188" marR="14188" marT="85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dirty="0" smtClean="0">
                          <a:solidFill>
                            <a:srgbClr val="000000"/>
                          </a:solidFill>
                          <a:latin typeface="Arial" pitchFamily="34" charset="0"/>
                          <a:cs typeface="Arial" pitchFamily="34" charset="0"/>
                        </a:rPr>
                        <a:t>Treatment</a:t>
                      </a:r>
                      <a:endParaRPr lang="en-US" sz="1000" b="1" i="0" u="none" strike="noStrike" dirty="0">
                        <a:solidFill>
                          <a:srgbClr val="000000"/>
                        </a:solidFill>
                        <a:latin typeface="Arial" pitchFamily="34" charset="0"/>
                        <a:cs typeface="Arial" pitchFamily="34" charset="0"/>
                      </a:endParaRPr>
                    </a:p>
                  </a:txBody>
                  <a:tcPr marL="14188" marR="14188" marT="85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Arial" pitchFamily="34" charset="0"/>
                          <a:cs typeface="Arial" pitchFamily="34" charset="0"/>
                        </a:rPr>
                        <a:t>Rate,</a:t>
                      </a:r>
                      <a:r>
                        <a:rPr lang="en-US" sz="1000" b="1" i="0" u="none" strike="noStrike" baseline="0" dirty="0" smtClean="0">
                          <a:solidFill>
                            <a:srgbClr val="000000"/>
                          </a:solidFill>
                          <a:latin typeface="Arial" pitchFamily="34" charset="0"/>
                          <a:cs typeface="Arial" pitchFamily="34" charset="0"/>
                        </a:rPr>
                        <a:t> </a:t>
                      </a:r>
                      <a:r>
                        <a:rPr lang="en-US" sz="1000" b="1" i="0" u="none" strike="noStrike" dirty="0" smtClean="0">
                          <a:solidFill>
                            <a:srgbClr val="000000"/>
                          </a:solidFill>
                          <a:latin typeface="Arial" pitchFamily="34" charset="0"/>
                          <a:cs typeface="Arial" pitchFamily="34" charset="0"/>
                        </a:rPr>
                        <a:t>per app</a:t>
                      </a:r>
                      <a:r>
                        <a:rPr lang="en-US" sz="1000" b="1" i="0" u="none" strike="noStrike" baseline="0" dirty="0" smtClean="0">
                          <a:solidFill>
                            <a:srgbClr val="000000"/>
                          </a:solidFill>
                          <a:latin typeface="Arial" pitchFamily="34" charset="0"/>
                          <a:cs typeface="Arial" pitchFamily="34" charset="0"/>
                        </a:rPr>
                        <a:t> </a:t>
                      </a:r>
                      <a:r>
                        <a:rPr lang="en-US" sz="1000" b="1" i="0" u="none" strike="noStrike" dirty="0" smtClean="0">
                          <a:solidFill>
                            <a:srgbClr val="000000"/>
                          </a:solidFill>
                          <a:latin typeface="Arial" pitchFamily="34" charset="0"/>
                          <a:cs typeface="Arial" pitchFamily="34" charset="0"/>
                        </a:rPr>
                        <a:t> (g·92.9 m</a:t>
                      </a:r>
                      <a:r>
                        <a:rPr lang="en-US" sz="1000" b="1" i="0" u="none" strike="noStrike" baseline="30000" dirty="0" smtClean="0">
                          <a:solidFill>
                            <a:srgbClr val="000000"/>
                          </a:solidFill>
                          <a:latin typeface="Arial" pitchFamily="34" charset="0"/>
                          <a:cs typeface="Arial" pitchFamily="34" charset="0"/>
                        </a:rPr>
                        <a:t>-2</a:t>
                      </a:r>
                      <a:r>
                        <a:rPr lang="en-US" sz="1000" b="1" i="0" u="none" strike="noStrike" baseline="0" dirty="0" smtClean="0">
                          <a:solidFill>
                            <a:srgbClr val="000000"/>
                          </a:solidFill>
                          <a:latin typeface="Arial" pitchFamily="34" charset="0"/>
                          <a:cs typeface="Arial" pitchFamily="34" charset="0"/>
                        </a:rPr>
                        <a:t>)</a:t>
                      </a:r>
                      <a:endParaRPr lang="en-US" sz="1000" b="1" i="0" u="none" strike="noStrike" baseline="0" dirty="0">
                        <a:solidFill>
                          <a:srgbClr val="000000"/>
                        </a:solidFill>
                        <a:latin typeface="Arial" pitchFamily="34" charset="0"/>
                        <a:cs typeface="Arial" pitchFamily="34" charset="0"/>
                      </a:endParaRPr>
                    </a:p>
                  </a:txBody>
                  <a:tcPr marL="14188" marR="14188" marT="85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itchFamily="34" charset="0"/>
                          <a:cs typeface="Arial" pitchFamily="34" charset="0"/>
                        </a:rPr>
                        <a:t>Applications</a:t>
                      </a:r>
                    </a:p>
                  </a:txBody>
                  <a:tcPr marL="14188" marR="14188" marT="85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56">
                <a:tc gridSpan="3">
                  <a:txBody>
                    <a:bodyPr/>
                    <a:lstStyle/>
                    <a:p>
                      <a:pPr algn="l"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14188" marR="14188" marT="85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w="12700" cap="flat" cmpd="sng" algn="ctr">
                      <a:solidFill>
                        <a:srgbClr val="000000"/>
                      </a:solidFill>
                      <a:prstDash val="solid"/>
                      <a:round/>
                      <a:headEnd type="none" w="med" len="med"/>
                      <a:tailEnd type="none" w="med" len="med"/>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1</a:t>
                      </a:r>
                    </a:p>
                  </a:txBody>
                  <a:tcPr marL="14188" marR="14188" marT="8584" marB="0" anchor="b">
                    <a:lnL>
                      <a:noFill/>
                    </a:lnL>
                    <a:lnR>
                      <a:noFill/>
                    </a:lnR>
                    <a:lnT>
                      <a:noFill/>
                    </a:lnT>
                    <a:lnB>
                      <a:noFill/>
                    </a:lnB>
                    <a:no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Untreated control</a:t>
                      </a:r>
                    </a:p>
                  </a:txBody>
                  <a:tcPr marL="14188" marR="14188" marT="8584" marB="0" anchor="b">
                    <a:lnL>
                      <a:noFill/>
                    </a:lnL>
                    <a:lnR>
                      <a:noFill/>
                    </a:lnR>
                    <a:lnT>
                      <a:noFill/>
                    </a:lnT>
                    <a:lnB>
                      <a:noFill/>
                    </a:lnB>
                    <a:noFill/>
                  </a:tcPr>
                </a:tc>
                <a:tc>
                  <a:txBody>
                    <a:bodyPr/>
                    <a:lstStyle/>
                    <a:p>
                      <a:pPr algn="ctr" fontAlgn="b"/>
                      <a:r>
                        <a:rPr lang="en-US" sz="1000" b="0" i="0" u="none" strike="noStrike" dirty="0">
                          <a:solidFill>
                            <a:srgbClr val="000000"/>
                          </a:solidFill>
                          <a:latin typeface="Arial" pitchFamily="34" charset="0"/>
                          <a:cs typeface="Arial" pitchFamily="34" charset="0"/>
                        </a:rPr>
                        <a:t>---</a:t>
                      </a:r>
                    </a:p>
                  </a:txBody>
                  <a:tcPr marL="14188" marR="14188" marT="8584" marB="0" anchor="b">
                    <a:lnL>
                      <a:noFill/>
                    </a:lnL>
                    <a:lnR>
                      <a:noFill/>
                    </a:lnR>
                    <a:lnT>
                      <a:noFill/>
                    </a:lnT>
                    <a:lnB>
                      <a:noFill/>
                    </a:lnB>
                    <a:noFill/>
                  </a:tcPr>
                </a:tc>
                <a:tc>
                  <a:txBody>
                    <a:bodyPr/>
                    <a:lstStyle/>
                    <a:p>
                      <a:pPr algn="ctr" fontAlgn="ctr"/>
                      <a:r>
                        <a:rPr lang="en-US" sz="1000" b="0" i="0" u="none" strike="noStrike" dirty="0">
                          <a:solidFill>
                            <a:srgbClr val="000000"/>
                          </a:solidFill>
                          <a:latin typeface="Arial" pitchFamily="34" charset="0"/>
                          <a:cs typeface="Arial" pitchFamily="34" charset="0"/>
                        </a:rPr>
                        <a:t>---</a:t>
                      </a:r>
                    </a:p>
                  </a:txBody>
                  <a:tcPr marL="14188" marR="14188" marT="8584" marB="0" anchor="ctr">
                    <a:lnL>
                      <a:noFill/>
                    </a:lnL>
                    <a:lnR>
                      <a:noFill/>
                    </a:lnR>
                    <a:lnT>
                      <a:noFill/>
                    </a:lnT>
                    <a:lnB>
                      <a:noFill/>
                    </a:lnB>
                    <a:noFill/>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2</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ML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3</a:t>
                      </a:r>
                    </a:p>
                  </a:txBody>
                  <a:tcPr marL="14188" marR="14188" marT="8584" marB="0" anchor="b">
                    <a:lnL>
                      <a:noFill/>
                    </a:lnL>
                    <a:lnR>
                      <a:noFill/>
                    </a:lnR>
                    <a:lnT>
                      <a:noFill/>
                    </a:lnT>
                    <a:lnB>
                      <a:noFill/>
                    </a:lnB>
                    <a:no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ML 2X</a:t>
                      </a:r>
                    </a:p>
                  </a:txBody>
                  <a:tcPr marL="14188" marR="14188" marT="8584" marB="0" anchor="b">
                    <a:lnL>
                      <a:noFill/>
                    </a:lnL>
                    <a:lnR>
                      <a:noFill/>
                    </a:lnR>
                    <a:lnT>
                      <a:noFill/>
                    </a:lnT>
                    <a:lnB>
                      <a:noFill/>
                    </a:lnB>
                    <a:noFill/>
                  </a:tcPr>
                </a:tc>
                <a:tc>
                  <a:txBody>
                    <a:bodyPr/>
                    <a:lstStyle/>
                    <a:p>
                      <a:pPr algn="ctr" fontAlgn="b"/>
                      <a:r>
                        <a:rPr lang="en-US" sz="1000" b="0" i="0" u="none" strike="noStrike" dirty="0" smtClean="0">
                          <a:solidFill>
                            <a:srgbClr val="000000"/>
                          </a:solidFill>
                          <a:latin typeface="Arial" pitchFamily="34" charset="0"/>
                          <a:cs typeface="Arial" pitchFamily="34" charset="0"/>
                        </a:rPr>
                        <a:t>113.4</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noFill/>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4</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ML 0.5X</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28.3</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5</a:t>
                      </a:r>
                    </a:p>
                  </a:txBody>
                  <a:tcPr marL="14188" marR="14188" marT="8584" marB="0" anchor="b">
                    <a:lnL>
                      <a:noFill/>
                    </a:lnL>
                    <a:lnR>
                      <a:noFill/>
                    </a:lnR>
                    <a:lnT>
                      <a:noFill/>
                    </a:lnT>
                    <a:lnB>
                      <a:noFill/>
                    </a:lnB>
                    <a:no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50/50 Lys/</a:t>
                      </a:r>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1X  </a:t>
                      </a:r>
                    </a:p>
                  </a:txBody>
                  <a:tcPr marL="14188" marR="14188" marT="8584" marB="0" anchor="b">
                    <a:lnL>
                      <a:noFill/>
                    </a:lnL>
                    <a:lnR>
                      <a:noFill/>
                    </a:lnR>
                    <a:lnT>
                      <a:noFill/>
                    </a:lnT>
                    <a:lnB>
                      <a:noFill/>
                    </a:lnB>
                    <a:noFill/>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noFill/>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6</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50/50 Lys/</a:t>
                      </a:r>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2X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113.4</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noFill/>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7</a:t>
                      </a:r>
                    </a:p>
                  </a:txBody>
                  <a:tcPr marL="14188" marR="14188" marT="8584" marB="0" anchor="b">
                    <a:lnL>
                      <a:noFill/>
                    </a:lnL>
                    <a:lnR>
                      <a:noFill/>
                    </a:lnR>
                    <a:lnT>
                      <a:noFill/>
                    </a:lnT>
                    <a:lnB>
                      <a:noFill/>
                    </a:lnB>
                    <a:no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noFill/>
                  </a:tcPr>
                </a:tc>
                <a:tc>
                  <a:txBody>
                    <a:bodyPr/>
                    <a:lstStyle/>
                    <a:p>
                      <a:pPr algn="l" fontAlgn="b"/>
                      <a:r>
                        <a:rPr lang="en-US" sz="1000" b="0" i="0" u="none" strike="noStrike" dirty="0">
                          <a:solidFill>
                            <a:srgbClr val="000000"/>
                          </a:solidFill>
                          <a:latin typeface="Arial" pitchFamily="34" charset="0"/>
                          <a:cs typeface="Arial" pitchFamily="34" charset="0"/>
                        </a:rPr>
                        <a:t>50/50 Lys/</a:t>
                      </a:r>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0.5X  </a:t>
                      </a:r>
                    </a:p>
                  </a:txBody>
                  <a:tcPr marL="14188" marR="14188" marT="8584" marB="0" anchor="b">
                    <a:lnL>
                      <a:noFill/>
                    </a:lnL>
                    <a:lnR>
                      <a:noFill/>
                    </a:lnR>
                    <a:lnT>
                      <a:noFill/>
                    </a:lnT>
                    <a:lnB>
                      <a:noFill/>
                    </a:lnB>
                    <a:noFill/>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28.3</a:t>
                      </a:r>
                    </a:p>
                  </a:txBody>
                  <a:tcPr marL="14188" marR="14188" marT="8584" marB="0" anchor="b">
                    <a:lnL>
                      <a:noFill/>
                    </a:lnL>
                    <a:lnR>
                      <a:noFill/>
                    </a:lnR>
                    <a:lnT>
                      <a:noFill/>
                    </a:lnT>
                    <a:lnB>
                      <a:noFill/>
                    </a:lnB>
                    <a:noFill/>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noFill/>
                  </a:tcPr>
                </a:tc>
              </a:tr>
              <a:tr h="168056">
                <a:tc>
                  <a:txBody>
                    <a:bodyPr/>
                    <a:lstStyle/>
                    <a:p>
                      <a:pPr algn="ctr" fontAlgn="b"/>
                      <a:endParaRPr lang="en-US" sz="1000" b="0" i="0" u="none" strike="noStrike">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8</a:t>
                      </a:r>
                    </a:p>
                  </a:txBody>
                  <a:tcPr marL="14188" marR="14188" marT="8584" marB="0" anchor="b">
                    <a:lnL>
                      <a:noFill/>
                    </a:lnL>
                    <a:lnR>
                      <a:noFill/>
                    </a:lnR>
                    <a:lnT>
                      <a:noFill/>
                    </a:lnT>
                    <a:lnB>
                      <a:noFill/>
                    </a:lnB>
                  </a:tcPr>
                </a:tc>
                <a:tc>
                  <a:txBody>
                    <a:bodyPr/>
                    <a:lstStyle/>
                    <a:p>
                      <a:pPr algn="ctr" fontAlgn="b"/>
                      <a:endParaRPr lang="en-US" sz="1000" b="0" i="0" u="none" strike="noStrike">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Lys ML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9</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2X  </a:t>
                      </a:r>
                    </a:p>
                  </a:txBody>
                  <a:tcPr marL="14188" marR="14188" marT="8584" marB="0" anchor="b">
                    <a:lnL>
                      <a:noFill/>
                    </a:lnL>
                    <a:lnR>
                      <a:noFill/>
                    </a:lnR>
                    <a:lnT>
                      <a:noFill/>
                    </a:lnT>
                    <a:lnB>
                      <a:noFill/>
                    </a:lnB>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113.4</a:t>
                      </a: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10</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0.5X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28.3</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11</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(CM)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12</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(CM) 2X  </a:t>
                      </a:r>
                    </a:p>
                  </a:txBody>
                  <a:tcPr marL="14188" marR="14188" marT="8584" marB="0" anchor="b">
                    <a:lnL>
                      <a:noFill/>
                    </a:lnL>
                    <a:lnR>
                      <a:noFill/>
                    </a:lnR>
                    <a:lnT>
                      <a:noFill/>
                    </a:lnT>
                    <a:lnB>
                      <a:noFill/>
                    </a:lnB>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113.4</a:t>
                      </a:r>
                    </a:p>
                  </a:txBody>
                  <a:tcPr marL="14188" marR="14188" marT="8584" marB="0" anchor="b">
                    <a:lnL>
                      <a:noFill/>
                    </a:lnL>
                    <a:lnR>
                      <a:noFill/>
                    </a:lnR>
                    <a:lnT>
                      <a:noFill/>
                    </a:lnT>
                    <a:lnB>
                      <a:noFill/>
                    </a:lnB>
                  </a:tcPr>
                </a:tc>
                <a:tc>
                  <a:txBody>
                    <a:bodyPr/>
                    <a:lstStyle/>
                    <a:p>
                      <a:pPr algn="ctr" fontAlgn="ctr"/>
                      <a:r>
                        <a:rPr lang="en-US" sz="1000" b="0" i="0" u="none" strike="noStrike">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13</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(CM) 0.5X  </a:t>
                      </a:r>
                    </a:p>
                  </a:txBody>
                  <a:tcPr marL="14188" marR="14188" marT="8584" marB="0" anchor="b">
                    <a:lnL>
                      <a:noFill/>
                    </a:lnL>
                    <a:lnR>
                      <a:noFill/>
                    </a:lnR>
                    <a:lnT>
                      <a:noFill/>
                    </a:lnT>
                    <a:lnB>
                      <a:noFill/>
                    </a:lnB>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28.3</a:t>
                      </a: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1</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14</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Thr ML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15</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ML 0.5X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28.3</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16</a:t>
                      </a:r>
                    </a:p>
                  </a:txBody>
                  <a:tcPr marL="14188" marR="14188" marT="8584" marB="0" anchor="b">
                    <a:lnL>
                      <a:noFill/>
                    </a:lnL>
                    <a:lnR>
                      <a:noFill/>
                    </a:lnR>
                    <a:lnT>
                      <a:noFill/>
                    </a:lnT>
                    <a:lnB>
                      <a:noFill/>
                    </a:lnB>
                  </a:tcPr>
                </a:tc>
                <a:tc>
                  <a:txBody>
                    <a:bodyPr/>
                    <a:lstStyle/>
                    <a:p>
                      <a:pPr algn="ctr" fontAlgn="b"/>
                      <a:endParaRPr lang="en-US" sz="1000" b="0" i="0" u="none" strike="noStrike">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50/50 Lys/</a:t>
                      </a:r>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17</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50/50 Lys/</a:t>
                      </a:r>
                      <a:r>
                        <a:rPr lang="en-US" sz="1000" b="0" i="0" u="none" strike="noStrike" dirty="0" err="1">
                          <a:solidFill>
                            <a:srgbClr val="000000"/>
                          </a:solidFill>
                          <a:latin typeface="Arial" pitchFamily="34" charset="0"/>
                          <a:cs typeface="Arial" pitchFamily="34" charset="0"/>
                        </a:rPr>
                        <a:t>Thr</a:t>
                      </a:r>
                      <a:r>
                        <a:rPr lang="en-US" sz="1000" b="0" i="0" u="none" strike="noStrike" dirty="0">
                          <a:solidFill>
                            <a:srgbClr val="000000"/>
                          </a:solidFill>
                          <a:latin typeface="Arial" pitchFamily="34" charset="0"/>
                          <a:cs typeface="Arial" pitchFamily="34" charset="0"/>
                        </a:rPr>
                        <a:t> 0.5X  </a:t>
                      </a:r>
                    </a:p>
                  </a:txBody>
                  <a:tcPr marL="14188" marR="14188" marT="8584" marB="0" anchor="b">
                    <a:lnL>
                      <a:noFill/>
                    </a:lnL>
                    <a:lnR>
                      <a:noFill/>
                    </a:lnR>
                    <a:lnT>
                      <a:noFill/>
                    </a:lnT>
                    <a:lnB>
                      <a:noFill/>
                    </a:lnB>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28.3</a:t>
                      </a: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18</a:t>
                      </a: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Lys ML 1X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56.7</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smtClean="0">
                          <a:solidFill>
                            <a:srgbClr val="000000"/>
                          </a:solidFill>
                          <a:latin typeface="Arial" pitchFamily="34" charset="0"/>
                          <a:cs typeface="Arial" pitchFamily="34" charset="0"/>
                        </a:rPr>
                        <a:t>19</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a:solidFill>
                            <a:srgbClr val="000000"/>
                          </a:solidFill>
                          <a:latin typeface="Arial" pitchFamily="34" charset="0"/>
                          <a:cs typeface="Arial" pitchFamily="34" charset="0"/>
                        </a:rPr>
                        <a:t>Lys ML 0.5X  </a:t>
                      </a:r>
                    </a:p>
                  </a:txBody>
                  <a:tcPr marL="14188" marR="14188" marT="8584" marB="0" anchor="b">
                    <a:lnL>
                      <a:noFill/>
                    </a:lnL>
                    <a:lnR>
                      <a:noFill/>
                    </a:lnR>
                    <a:lnT>
                      <a:noFill/>
                    </a:lnT>
                    <a:lnB>
                      <a:noFill/>
                    </a:lnB>
                  </a:tcPr>
                </a:tc>
                <a:tc>
                  <a:txBody>
                    <a:bodyPr/>
                    <a:lstStyle/>
                    <a:p>
                      <a:pPr algn="ctr" fontAlgn="b"/>
                      <a:r>
                        <a:rPr lang="en-US" sz="1000" b="0" i="0" u="none" strike="noStrike" dirty="0" smtClean="0">
                          <a:solidFill>
                            <a:srgbClr val="000000"/>
                          </a:solidFill>
                          <a:latin typeface="Arial" pitchFamily="34" charset="0"/>
                          <a:cs typeface="Arial" pitchFamily="34" charset="0"/>
                        </a:rPr>
                        <a:t>28.3</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dirty="0" smtClean="0">
                          <a:solidFill>
                            <a:srgbClr val="000000"/>
                          </a:solidFill>
                          <a:latin typeface="Arial" pitchFamily="34" charset="0"/>
                          <a:cs typeface="Arial" pitchFamily="34" charset="0"/>
                        </a:rPr>
                        <a:t>20</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Lys ML (CM) 1X  </a:t>
                      </a:r>
                    </a:p>
                  </a:txBody>
                  <a:tcPr marL="14188" marR="14188" marT="8584" marB="0" anchor="b">
                    <a:lnL>
                      <a:noFill/>
                    </a:lnL>
                    <a:lnR>
                      <a:noFill/>
                    </a:lnR>
                    <a:lnT>
                      <a:noFill/>
                    </a:lnT>
                    <a:lnB>
                      <a:noFill/>
                    </a:lnB>
                  </a:tcPr>
                </a:tc>
                <a:tc>
                  <a:txBody>
                    <a:bodyPr/>
                    <a:lstStyle/>
                    <a:p>
                      <a:pPr marL="0" marR="0" indent="0" algn="ctr" defTabSz="5015886"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56.7</a:t>
                      </a:r>
                    </a:p>
                  </a:txBody>
                  <a:tcPr marL="14188" marR="14188" marT="8584" marB="0" anchor="b">
                    <a:lnL>
                      <a:noFill/>
                    </a:lnL>
                    <a:lnR>
                      <a:noFill/>
                    </a:lnR>
                    <a:lnT>
                      <a:noFill/>
                    </a:lnT>
                    <a:lnB>
                      <a:noFill/>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a:noFill/>
                    </a:lnB>
                  </a:tcPr>
                </a:tc>
              </a:tr>
              <a:tr h="168056">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no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21</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no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Lys ML (CM) 0.5X  </a:t>
                      </a:r>
                    </a:p>
                  </a:txBody>
                  <a:tcPr marL="14188" marR="14188" marT="8584"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Arial" pitchFamily="34" charset="0"/>
                          <a:cs typeface="Arial" pitchFamily="34" charset="0"/>
                        </a:rPr>
                        <a:t>28.3</a:t>
                      </a:r>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no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14188" marR="14188" marT="8584" marB="0" anchor="ctr">
                    <a:lnL>
                      <a:noFill/>
                    </a:lnL>
                    <a:lnR>
                      <a:noFill/>
                    </a:lnR>
                    <a:lnT>
                      <a:noFill/>
                    </a:lnT>
                    <a:lnB w="12700" cap="flat" cmpd="sng" algn="ctr">
                      <a:noFill/>
                      <a:prstDash val="solid"/>
                      <a:round/>
                      <a:headEnd type="none" w="med" len="med"/>
                      <a:tailEnd type="none" w="med" len="med"/>
                    </a:lnB>
                  </a:tcPr>
                </a:tc>
              </a:tr>
              <a:tr h="168056">
                <a:tc gridSpan="3">
                  <a:txBody>
                    <a:bodyPr/>
                    <a:lstStyle/>
                    <a:p>
                      <a:pPr algn="ct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00" b="0" i="0" u="none" strike="noStrike" dirty="0">
                        <a:solidFill>
                          <a:srgbClr val="000000"/>
                        </a:solidFill>
                        <a:latin typeface="Arial" pitchFamily="34" charset="0"/>
                        <a:cs typeface="Arial" pitchFamily="34" charset="0"/>
                      </a:endParaRPr>
                    </a:p>
                  </a:txBody>
                  <a:tcPr marL="14188" marR="14188" marT="85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14188" marR="14188" marT="8584"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5" name="TextBox 34"/>
          <p:cNvSpPr txBox="1"/>
          <p:nvPr/>
        </p:nvSpPr>
        <p:spPr>
          <a:xfrm>
            <a:off x="11506200" y="8915400"/>
            <a:ext cx="3699932" cy="732062"/>
          </a:xfrm>
          <a:prstGeom prst="rect">
            <a:avLst/>
          </a:prstGeom>
          <a:noFill/>
        </p:spPr>
        <p:txBody>
          <a:bodyPr wrap="square" lIns="54423" tIns="27211" rIns="54423" bIns="27211" rtlCol="0">
            <a:spAutoFit/>
          </a:bodyPr>
          <a:lstStyle/>
          <a:p>
            <a:r>
              <a:rPr lang="en-US" sz="1100" b="1" dirty="0" smtClean="0">
                <a:latin typeface="Arial" pitchFamily="34" charset="0"/>
                <a:cs typeface="Arial" pitchFamily="34" charset="0"/>
              </a:rPr>
              <a:t>Table 1.</a:t>
            </a:r>
            <a:r>
              <a:rPr lang="en-US" sz="1100" dirty="0" smtClean="0">
                <a:latin typeface="Arial" pitchFamily="34" charset="0"/>
                <a:cs typeface="Arial" pitchFamily="34" charset="0"/>
              </a:rPr>
              <a:t>  List of treatments, respective rates, and number of treatment  applications  involved in the study.  </a:t>
            </a:r>
          </a:p>
          <a:p>
            <a:r>
              <a:rPr lang="en-US" sz="1100" dirty="0" smtClean="0">
                <a:latin typeface="Arial" pitchFamily="34" charset="0"/>
                <a:cs typeface="Arial" pitchFamily="34" charset="0"/>
              </a:rPr>
              <a:t>Lys = </a:t>
            </a:r>
            <a:r>
              <a:rPr lang="en-US" sz="1100" cap="small" dirty="0" smtClean="0">
                <a:latin typeface="Arial" pitchFamily="34" charset="0"/>
                <a:cs typeface="Arial" pitchFamily="34" charset="0"/>
              </a:rPr>
              <a:t>L</a:t>
            </a:r>
            <a:r>
              <a:rPr lang="en-US" sz="1100" dirty="0" smtClean="0">
                <a:latin typeface="Arial" pitchFamily="34" charset="0"/>
                <a:cs typeface="Arial" pitchFamily="34" charset="0"/>
              </a:rPr>
              <a:t>-Lysine; </a:t>
            </a:r>
            <a:r>
              <a:rPr lang="en-US" sz="1100" dirty="0" err="1" smtClean="0">
                <a:latin typeface="Arial" pitchFamily="34" charset="0"/>
                <a:cs typeface="Arial" pitchFamily="34" charset="0"/>
              </a:rPr>
              <a:t>Thr</a:t>
            </a:r>
            <a:r>
              <a:rPr lang="en-US" sz="1100" dirty="0" smtClean="0">
                <a:latin typeface="Arial" pitchFamily="34" charset="0"/>
                <a:cs typeface="Arial" pitchFamily="34" charset="0"/>
              </a:rPr>
              <a:t> = </a:t>
            </a:r>
            <a:r>
              <a:rPr lang="en-US" sz="1100" cap="small" dirty="0" smtClean="0">
                <a:latin typeface="Arial" pitchFamily="34" charset="0"/>
                <a:cs typeface="Arial" pitchFamily="34" charset="0"/>
              </a:rPr>
              <a:t>L-</a:t>
            </a:r>
            <a:r>
              <a:rPr lang="en-US" sz="1100" dirty="0" err="1" smtClean="0">
                <a:latin typeface="Arial" pitchFamily="34" charset="0"/>
                <a:cs typeface="Arial" pitchFamily="34" charset="0"/>
              </a:rPr>
              <a:t>Threonine</a:t>
            </a:r>
            <a:r>
              <a:rPr lang="en-US" sz="1100" dirty="0" smtClean="0">
                <a:latin typeface="Arial" pitchFamily="34" charset="0"/>
                <a:cs typeface="Arial" pitchFamily="34" charset="0"/>
              </a:rPr>
              <a:t>;  CM = contains unidentified plant cell metabolites; ML = mother liquor</a:t>
            </a:r>
            <a:endParaRPr lang="en-US" sz="1100" dirty="0">
              <a:latin typeface="Arial" pitchFamily="34" charset="0"/>
              <a:cs typeface="Arial" pitchFamily="34" charset="0"/>
            </a:endParaRPr>
          </a:p>
        </p:txBody>
      </p:sp>
      <p:graphicFrame>
        <p:nvGraphicFramePr>
          <p:cNvPr id="42" name="Table 41"/>
          <p:cNvGraphicFramePr>
            <a:graphicFrameLocks noGrp="1"/>
          </p:cNvGraphicFramePr>
          <p:nvPr/>
        </p:nvGraphicFramePr>
        <p:xfrm>
          <a:off x="15697200" y="9677400"/>
          <a:ext cx="4191000" cy="4245645"/>
        </p:xfrm>
        <a:graphic>
          <a:graphicData uri="http://schemas.openxmlformats.org/drawingml/2006/table">
            <a:tbl>
              <a:tblPr/>
              <a:tblGrid>
                <a:gridCol w="914400"/>
                <a:gridCol w="1143000"/>
                <a:gridCol w="1066800"/>
                <a:gridCol w="1066800"/>
              </a:tblGrid>
              <a:tr h="380296">
                <a:tc>
                  <a:txBody>
                    <a:bodyPr/>
                    <a:lstStyle/>
                    <a:p>
                      <a:pPr algn="ctr" fontAlgn="ctr"/>
                      <a:r>
                        <a:rPr lang="en-US" sz="1000" b="1" i="0" u="none" strike="noStrike" dirty="0">
                          <a:solidFill>
                            <a:srgbClr val="000000"/>
                          </a:solidFill>
                          <a:latin typeface="Arial" pitchFamily="34" charset="0"/>
                          <a:cs typeface="Arial" pitchFamily="34" charset="0"/>
                        </a:rPr>
                        <a:t>Amino acid</a:t>
                      </a:r>
                    </a:p>
                  </a:txBody>
                  <a:tcPr marL="13993" marR="13993" marT="84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Arial" pitchFamily="34" charset="0"/>
                          <a:cs typeface="Arial" pitchFamily="34" charset="0"/>
                        </a:rPr>
                        <a:t>Lysine</a:t>
                      </a:r>
                      <a:r>
                        <a:rPr lang="en-US" sz="1000" b="1" i="0" u="none" strike="noStrike" dirty="0">
                          <a:solidFill>
                            <a:srgbClr val="000000"/>
                          </a:solidFill>
                          <a:latin typeface="Arial" pitchFamily="34" charset="0"/>
                          <a:cs typeface="Arial" pitchFamily="34" charset="0"/>
                        </a:rPr>
                        <a:t/>
                      </a:r>
                      <a:br>
                        <a:rPr lang="en-US" sz="1000" b="1" i="0" u="none" strike="noStrike" dirty="0">
                          <a:solidFill>
                            <a:srgbClr val="000000"/>
                          </a:solidFill>
                          <a:latin typeface="Arial" pitchFamily="34" charset="0"/>
                          <a:cs typeface="Arial" pitchFamily="34" charset="0"/>
                        </a:rPr>
                      </a:br>
                      <a:r>
                        <a:rPr lang="en-US" sz="1000" b="1" i="0" u="none" strike="noStrike" dirty="0">
                          <a:solidFill>
                            <a:srgbClr val="000000"/>
                          </a:solidFill>
                          <a:latin typeface="Arial" pitchFamily="34" charset="0"/>
                          <a:cs typeface="Arial" pitchFamily="34" charset="0"/>
                        </a:rPr>
                        <a:t>(g∙100 g sample)</a:t>
                      </a:r>
                    </a:p>
                  </a:txBody>
                  <a:tcPr marL="13993" marR="13993" marT="84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015886"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Arial" pitchFamily="34" charset="0"/>
                          <a:cs typeface="Arial" pitchFamily="34" charset="0"/>
                        </a:rPr>
                        <a:t>Lysine (CM) (g∙100 g sample)</a:t>
                      </a:r>
                    </a:p>
                  </a:txBody>
                  <a:tcPr marL="13993" marR="13993" marT="84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err="1">
                          <a:solidFill>
                            <a:srgbClr val="000000"/>
                          </a:solidFill>
                          <a:latin typeface="Arial" pitchFamily="34" charset="0"/>
                          <a:cs typeface="Arial" pitchFamily="34" charset="0"/>
                        </a:rPr>
                        <a:t>Threonine</a:t>
                      </a:r>
                      <a:r>
                        <a:rPr lang="en-US" sz="1000" b="1" i="0" u="none" strike="noStrike" dirty="0">
                          <a:solidFill>
                            <a:srgbClr val="000000"/>
                          </a:solidFill>
                          <a:latin typeface="Arial" pitchFamily="34" charset="0"/>
                          <a:cs typeface="Arial" pitchFamily="34" charset="0"/>
                        </a:rPr>
                        <a:t> </a:t>
                      </a:r>
                      <a:br>
                        <a:rPr lang="en-US" sz="1000" b="1" i="0" u="none" strike="noStrike" dirty="0">
                          <a:solidFill>
                            <a:srgbClr val="000000"/>
                          </a:solidFill>
                          <a:latin typeface="Arial" pitchFamily="34" charset="0"/>
                          <a:cs typeface="Arial" pitchFamily="34" charset="0"/>
                        </a:rPr>
                      </a:br>
                      <a:r>
                        <a:rPr lang="en-US" sz="1000" b="1" i="0" u="none" strike="noStrike" dirty="0">
                          <a:solidFill>
                            <a:srgbClr val="000000"/>
                          </a:solidFill>
                          <a:latin typeface="Arial" pitchFamily="34" charset="0"/>
                          <a:cs typeface="Arial" pitchFamily="34" charset="0"/>
                        </a:rPr>
                        <a:t>(g∙100 g sample)</a:t>
                      </a:r>
                    </a:p>
                  </a:txBody>
                  <a:tcPr marL="13993" marR="13993" marT="84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981">
                <a:tc>
                  <a:txBody>
                    <a:bodyPr/>
                    <a:lstStyle/>
                    <a:p>
                      <a:pPr algn="l" fontAlgn="t"/>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62981">
                <a:tc>
                  <a:txBody>
                    <a:bodyPr/>
                    <a:lstStyle/>
                    <a:p>
                      <a:pPr algn="l" fontAlgn="t"/>
                      <a:r>
                        <a:rPr lang="en-US" sz="1000" b="0" i="0" u="none" strike="noStrike" dirty="0" err="1">
                          <a:solidFill>
                            <a:srgbClr val="000000"/>
                          </a:solidFill>
                          <a:latin typeface="Arial" pitchFamily="34" charset="0"/>
                          <a:cs typeface="Arial" pitchFamily="34" charset="0"/>
                        </a:rPr>
                        <a:t>Taurine</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t"/>
                      <a:r>
                        <a:rPr lang="en-US" sz="1000" b="0" i="0" u="none" strike="noStrike" dirty="0" smtClean="0">
                          <a:solidFill>
                            <a:srgbClr val="000000"/>
                          </a:solidFill>
                          <a:latin typeface="Arial" pitchFamily="34" charset="0"/>
                          <a:cs typeface="Arial" pitchFamily="34" charset="0"/>
                        </a:rPr>
                        <a:t>0.04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t"/>
                      <a:r>
                        <a:rPr lang="en-US" sz="1000" b="0" i="0" u="none" strike="noStrike" dirty="0" smtClean="0">
                          <a:solidFill>
                            <a:srgbClr val="000000"/>
                          </a:solidFill>
                          <a:latin typeface="Arial" pitchFamily="34" charset="0"/>
                          <a:cs typeface="Arial" pitchFamily="34" charset="0"/>
                        </a:rPr>
                        <a:t>0.03</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t"/>
                      <a:r>
                        <a:rPr lang="en-US" sz="1000" b="0" i="0" u="none" strike="noStrike" dirty="0" smtClean="0">
                          <a:solidFill>
                            <a:srgbClr val="000000"/>
                          </a:solidFill>
                          <a:latin typeface="Arial" pitchFamily="34" charset="0"/>
                          <a:cs typeface="Arial" pitchFamily="34" charset="0"/>
                        </a:rPr>
                        <a:t>0.03</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62981">
                <a:tc>
                  <a:txBody>
                    <a:bodyPr/>
                    <a:lstStyle/>
                    <a:p>
                      <a:pPr algn="l" fontAlgn="t"/>
                      <a:r>
                        <a:rPr lang="en-US" sz="1000" b="0" i="0" u="none" strike="noStrike" dirty="0" err="1">
                          <a:solidFill>
                            <a:srgbClr val="000000"/>
                          </a:solidFill>
                          <a:latin typeface="Arial" pitchFamily="34" charset="0"/>
                          <a:cs typeface="Arial" pitchFamily="34" charset="0"/>
                        </a:rPr>
                        <a:t>Hydroxyproline</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dirty="0">
                          <a:solidFill>
                            <a:srgbClr val="000000"/>
                          </a:solidFill>
                          <a:latin typeface="Arial" pitchFamily="34" charset="0"/>
                          <a:cs typeface="Arial" pitchFamily="34" charset="0"/>
                        </a:rPr>
                        <a:t>Aspartic acid</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0.03</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dirty="0" err="1">
                          <a:solidFill>
                            <a:srgbClr val="000000"/>
                          </a:solidFill>
                          <a:latin typeface="Arial" pitchFamily="34" charset="0"/>
                          <a:cs typeface="Arial" pitchFamily="34" charset="0"/>
                        </a:rPr>
                        <a:t>Threonine</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0.16</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6.72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Serine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0.08</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Glutamic acid</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0.23</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1.01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0.30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Proline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0.06</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Lanthionine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Glycine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0.08</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0.18</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Alanine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0.52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Cysteine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Valine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0.05</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0.21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Isoleucine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0.03</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Leucine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0.09</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Tyrosine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0.08</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0.06</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Phenylalanine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0.08</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0.19</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Lysine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0.27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0.57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0.14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Histidine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0.02</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Arginine</a:t>
                      </a: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0.00</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0.01</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a:solidFill>
                            <a:srgbClr val="000000"/>
                          </a:solidFill>
                          <a:latin typeface="Arial" pitchFamily="34" charset="0"/>
                          <a:cs typeface="Arial" pitchFamily="34" charset="0"/>
                        </a:rPr>
                        <a:t>Tryptophan</a:t>
                      </a:r>
                    </a:p>
                  </a:txBody>
                  <a:tcPr marL="13993" marR="13993" marT="8467" marB="0">
                    <a:lnL>
                      <a:noFill/>
                    </a:lnL>
                    <a:lnR>
                      <a:noFill/>
                    </a:lnR>
                    <a:lnT>
                      <a:noFill/>
                    </a:lnT>
                    <a:lnB>
                      <a:noFill/>
                    </a:lnB>
                  </a:tcPr>
                </a:tc>
                <a:tc>
                  <a:txBody>
                    <a:bodyPr/>
                    <a:lstStyle/>
                    <a:p>
                      <a:pPr algn="ctr" fontAlgn="t"/>
                      <a:r>
                        <a:rPr lang="en-US" sz="1000" b="0" i="0" u="none" strike="noStrike" dirty="0">
                          <a:solidFill>
                            <a:srgbClr val="000000"/>
                          </a:solidFill>
                          <a:latin typeface="Arial" pitchFamily="34" charset="0"/>
                          <a:cs typeface="Arial" pitchFamily="34" charset="0"/>
                        </a:rPr>
                        <a:t>&lt;0.04</a:t>
                      </a:r>
                    </a:p>
                  </a:txBody>
                  <a:tcPr marL="13993" marR="13993" marT="8467" marB="0">
                    <a:lnL>
                      <a:noFill/>
                    </a:lnL>
                    <a:lnR>
                      <a:noFill/>
                    </a:lnR>
                    <a:lnT>
                      <a:noFill/>
                    </a:lnT>
                    <a:lnB>
                      <a:noFill/>
                    </a:lnB>
                  </a:tcPr>
                </a:tc>
                <a:tc>
                  <a:txBody>
                    <a:bodyPr/>
                    <a:lstStyle/>
                    <a:p>
                      <a:pPr marL="0" marR="0" indent="0" algn="ctr" defTabSz="5015886"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Arial" pitchFamily="34" charset="0"/>
                          <a:cs typeface="Arial" pitchFamily="34" charset="0"/>
                        </a:rPr>
                        <a:t>&lt;0.04</a:t>
                      </a:r>
                    </a:p>
                  </a:txBody>
                  <a:tcPr marL="13993" marR="13993" marT="8467" marB="0">
                    <a:lnL>
                      <a:noFill/>
                    </a:lnL>
                    <a:lnR>
                      <a:noFill/>
                    </a:lnR>
                    <a:lnT>
                      <a:noFill/>
                    </a:lnT>
                    <a:lnB>
                      <a:noFill/>
                    </a:lnB>
                  </a:tcPr>
                </a:tc>
                <a:tc>
                  <a:txBody>
                    <a:bodyPr/>
                    <a:lstStyle/>
                    <a:p>
                      <a:pPr algn="ctr" fontAlgn="t"/>
                      <a:r>
                        <a:rPr lang="en-US" sz="1000" b="0" i="0" u="none" strike="noStrike" dirty="0">
                          <a:solidFill>
                            <a:srgbClr val="000000"/>
                          </a:solidFill>
                          <a:latin typeface="Arial" pitchFamily="34" charset="0"/>
                          <a:cs typeface="Arial" pitchFamily="34" charset="0"/>
                        </a:rPr>
                        <a:t>&lt;0.04</a:t>
                      </a:r>
                    </a:p>
                  </a:txBody>
                  <a:tcPr marL="13993" marR="13993" marT="8467" marB="0">
                    <a:lnL>
                      <a:noFill/>
                    </a:lnL>
                    <a:lnR>
                      <a:noFill/>
                    </a:lnR>
                    <a:lnT>
                      <a:noFill/>
                    </a:lnT>
                    <a:lnB>
                      <a:noFill/>
                    </a:lnB>
                  </a:tcPr>
                </a:tc>
              </a:tr>
              <a:tr h="116786">
                <a:tc>
                  <a:txBody>
                    <a:bodyPr/>
                    <a:lstStyle/>
                    <a:p>
                      <a:pPr algn="l" fontAlgn="t"/>
                      <a:endParaRPr lang="en-US" sz="100" b="1"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endParaRPr lang="en-US" sz="1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endParaRPr lang="en-US" sz="1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endParaRPr lang="en-US" sz="1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t"/>
                      <a:r>
                        <a:rPr lang="en-US" sz="1000" b="0" i="0" u="none" strike="noStrike" dirty="0">
                          <a:solidFill>
                            <a:srgbClr val="000000"/>
                          </a:solidFill>
                          <a:latin typeface="Arial" pitchFamily="34" charset="0"/>
                          <a:cs typeface="Arial" pitchFamily="34" charset="0"/>
                        </a:rPr>
                        <a:t>Total</a:t>
                      </a:r>
                      <a:r>
                        <a:rPr lang="en-US" sz="1000" b="0" i="0" u="none" strike="noStrike" dirty="0" smtClean="0">
                          <a:solidFill>
                            <a:srgbClr val="000000"/>
                          </a:solidFill>
                          <a:latin typeface="Arial" pitchFamily="34" charset="0"/>
                          <a:cs typeface="Arial" pitchFamily="34" charset="0"/>
                        </a:rPr>
                        <a:t>:</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0.77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3.17</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c>
                  <a:txBody>
                    <a:bodyPr/>
                    <a:lstStyle/>
                    <a:p>
                      <a:pPr algn="ctr" fontAlgn="t"/>
                      <a:r>
                        <a:rPr lang="en-US" sz="1000" b="0" i="0" u="none" strike="noStrike" dirty="0" smtClean="0">
                          <a:solidFill>
                            <a:srgbClr val="000000"/>
                          </a:solidFill>
                          <a:latin typeface="Arial" pitchFamily="34" charset="0"/>
                          <a:cs typeface="Arial" pitchFamily="34" charset="0"/>
                        </a:rPr>
                        <a:t>8.34</a:t>
                      </a:r>
                      <a:endParaRPr lang="en-US" sz="1000" b="0" i="0" u="none" strike="noStrike" dirty="0">
                        <a:solidFill>
                          <a:srgbClr val="000000"/>
                        </a:solidFill>
                        <a:latin typeface="Arial" pitchFamily="34" charset="0"/>
                        <a:cs typeface="Arial" pitchFamily="34" charset="0"/>
                      </a:endParaRPr>
                    </a:p>
                  </a:txBody>
                  <a:tcPr marL="13993" marR="13993" marT="8467" marB="0">
                    <a:lnL>
                      <a:noFill/>
                    </a:lnL>
                    <a:lnR>
                      <a:noFill/>
                    </a:lnR>
                    <a:lnT>
                      <a:noFill/>
                    </a:lnT>
                    <a:lnB>
                      <a:noFill/>
                    </a:lnB>
                  </a:tcPr>
                </a:tc>
              </a:tr>
              <a:tr h="162981">
                <a:tc>
                  <a:txBody>
                    <a:bodyPr/>
                    <a:lstStyle/>
                    <a:p>
                      <a:pPr algn="l" fontAlgn="b"/>
                      <a:r>
                        <a:rPr lang="en-US" sz="1000" b="0" i="0" u="none" strike="noStrike" dirty="0">
                          <a:solidFill>
                            <a:srgbClr val="000000"/>
                          </a:solidFill>
                          <a:latin typeface="Arial" pitchFamily="34" charset="0"/>
                          <a:cs typeface="Arial" pitchFamily="34" charset="0"/>
                        </a:rPr>
                        <a:t> </a:t>
                      </a:r>
                    </a:p>
                  </a:txBody>
                  <a:tcPr marL="13993" marR="13993" marT="84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pitchFamily="34" charset="0"/>
                          <a:cs typeface="Arial" pitchFamily="34" charset="0"/>
                        </a:rPr>
                        <a:t> </a:t>
                      </a:r>
                    </a:p>
                  </a:txBody>
                  <a:tcPr marL="13993" marR="13993"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13993" marR="13993"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13993" marR="13993" marT="8467"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3" name="TextBox 42"/>
          <p:cNvSpPr txBox="1"/>
          <p:nvPr/>
        </p:nvSpPr>
        <p:spPr>
          <a:xfrm>
            <a:off x="15621000" y="9220200"/>
            <a:ext cx="4267200" cy="393508"/>
          </a:xfrm>
          <a:prstGeom prst="rect">
            <a:avLst/>
          </a:prstGeom>
          <a:noFill/>
        </p:spPr>
        <p:txBody>
          <a:bodyPr wrap="square" lIns="54423" tIns="27211" rIns="54423" bIns="27211" rtlCol="0">
            <a:spAutoFit/>
          </a:bodyPr>
          <a:lstStyle/>
          <a:p>
            <a:r>
              <a:rPr lang="en-US" sz="1100" b="1" dirty="0" smtClean="0">
                <a:latin typeface="Arial" pitchFamily="34" charset="0"/>
                <a:cs typeface="Arial" pitchFamily="34" charset="0"/>
              </a:rPr>
              <a:t>Table 2.</a:t>
            </a:r>
            <a:r>
              <a:rPr lang="en-US" sz="1100" dirty="0" smtClean="0">
                <a:latin typeface="Arial" pitchFamily="34" charset="0"/>
                <a:cs typeface="Arial" pitchFamily="34" charset="0"/>
              </a:rPr>
              <a:t>  Amino acid profiles of lysine and </a:t>
            </a:r>
            <a:r>
              <a:rPr lang="en-US" sz="1100" dirty="0" err="1" smtClean="0">
                <a:latin typeface="Arial" pitchFamily="34" charset="0"/>
                <a:cs typeface="Arial" pitchFamily="34" charset="0"/>
              </a:rPr>
              <a:t>threonine</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biostimulants</a:t>
            </a:r>
            <a:r>
              <a:rPr lang="en-US" sz="1100" dirty="0" smtClean="0">
                <a:latin typeface="Arial" pitchFamily="34" charset="0"/>
                <a:cs typeface="Arial" pitchFamily="34" charset="0"/>
              </a:rPr>
              <a:t>. CM = contains unidentified plant cell metabolites</a:t>
            </a:r>
          </a:p>
        </p:txBody>
      </p:sp>
      <p:pic>
        <p:nvPicPr>
          <p:cNvPr id="36" name="Picture 35" descr="University of Nebraska-Lincoln logo.bmp"/>
          <p:cNvPicPr>
            <a:picLocks noChangeAspect="1"/>
          </p:cNvPicPr>
          <p:nvPr/>
        </p:nvPicPr>
        <p:blipFill>
          <a:blip r:embed="rId7" cstate="print"/>
          <a:stretch>
            <a:fillRect/>
          </a:stretch>
        </p:blipFill>
        <p:spPr>
          <a:xfrm>
            <a:off x="1219200" y="1447800"/>
            <a:ext cx="3733800" cy="1593278"/>
          </a:xfrm>
          <a:prstGeom prst="rect">
            <a:avLst/>
          </a:prstGeom>
        </p:spPr>
      </p:pic>
      <p:pic>
        <p:nvPicPr>
          <p:cNvPr id="38" name="Picture 37" descr="IANR logo.bmp"/>
          <p:cNvPicPr>
            <a:picLocks noChangeAspect="1"/>
          </p:cNvPicPr>
          <p:nvPr/>
        </p:nvPicPr>
        <p:blipFill>
          <a:blip r:embed="rId8" cstate="print"/>
          <a:stretch>
            <a:fillRect/>
          </a:stretch>
        </p:blipFill>
        <p:spPr>
          <a:xfrm>
            <a:off x="27889200" y="1295400"/>
            <a:ext cx="1639624" cy="2006280"/>
          </a:xfrm>
          <a:prstGeom prst="rect">
            <a:avLst/>
          </a:prstGeom>
        </p:spPr>
      </p:pic>
      <p:pic>
        <p:nvPicPr>
          <p:cNvPr id="45" name="Picture 44" descr="Turf Science logo.bmp"/>
          <p:cNvPicPr>
            <a:picLocks noChangeAspect="1"/>
          </p:cNvPicPr>
          <p:nvPr/>
        </p:nvPicPr>
        <p:blipFill>
          <a:blip r:embed="rId9" cstate="print"/>
          <a:stretch>
            <a:fillRect/>
          </a:stretch>
        </p:blipFill>
        <p:spPr>
          <a:xfrm>
            <a:off x="1066800" y="12954000"/>
            <a:ext cx="6629400" cy="874565"/>
          </a:xfrm>
          <a:prstGeom prst="rect">
            <a:avLst/>
          </a:prstGeom>
        </p:spPr>
      </p:pic>
      <p:pic>
        <p:nvPicPr>
          <p:cNvPr id="60" name="Picture 59" descr="101 slimmed down.jpg"/>
          <p:cNvPicPr>
            <a:picLocks noChangeAspect="1"/>
          </p:cNvPicPr>
          <p:nvPr/>
        </p:nvPicPr>
        <p:blipFill>
          <a:blip r:embed="rId10" cstate="print"/>
          <a:stretch>
            <a:fillRect/>
          </a:stretch>
        </p:blipFill>
        <p:spPr>
          <a:xfrm>
            <a:off x="15697200" y="4572000"/>
            <a:ext cx="3296920" cy="3048000"/>
          </a:xfrm>
          <a:prstGeom prst="rect">
            <a:avLst/>
          </a:prstGeom>
        </p:spPr>
      </p:pic>
      <p:pic>
        <p:nvPicPr>
          <p:cNvPr id="61" name="Picture 60" descr="120 edited.jpg"/>
          <p:cNvPicPr>
            <a:picLocks noChangeAspect="1"/>
          </p:cNvPicPr>
          <p:nvPr/>
        </p:nvPicPr>
        <p:blipFill>
          <a:blip r:embed="rId11" cstate="print"/>
          <a:stretch>
            <a:fillRect/>
          </a:stretch>
        </p:blipFill>
        <p:spPr>
          <a:xfrm>
            <a:off x="19354800" y="4572000"/>
            <a:ext cx="3280578" cy="3048000"/>
          </a:xfrm>
          <a:prstGeom prst="rect">
            <a:avLst/>
          </a:prstGeom>
        </p:spPr>
      </p:pic>
      <p:sp>
        <p:nvSpPr>
          <p:cNvPr id="62" name="TextBox 61"/>
          <p:cNvSpPr txBox="1"/>
          <p:nvPr/>
        </p:nvSpPr>
        <p:spPr>
          <a:xfrm>
            <a:off x="15697200" y="7924800"/>
            <a:ext cx="6908800" cy="769441"/>
          </a:xfrm>
          <a:prstGeom prst="rect">
            <a:avLst/>
          </a:prstGeom>
          <a:noFill/>
        </p:spPr>
        <p:txBody>
          <a:bodyPr wrap="square" rtlCol="0">
            <a:spAutoFit/>
          </a:bodyPr>
          <a:lstStyle/>
          <a:p>
            <a:r>
              <a:rPr lang="en-US" sz="1100" b="1" dirty="0" smtClean="0">
                <a:latin typeface="Arial" pitchFamily="34" charset="0"/>
                <a:cs typeface="Arial" pitchFamily="34" charset="0"/>
              </a:rPr>
              <a:t>Figure 2.</a:t>
            </a:r>
            <a:r>
              <a:rPr lang="en-US" sz="1100" dirty="0" smtClean="0">
                <a:latin typeface="Arial" pitchFamily="34" charset="0"/>
                <a:cs typeface="Arial" pitchFamily="34" charset="0"/>
              </a:rPr>
              <a:t>  Representative photographs of (A) an untreated control and (B) a Lysine ML (CM) biostimulant-treated stand of turfgrass, taken 29 days after first treatment [DA(F)T], in ~33°C temperature stress.  Each turfgrass pictured received chlorophyll indices of 245 and 310, respectively, and treatment means were significantly different (</a:t>
            </a:r>
            <a:r>
              <a:rPr lang="el-GR" sz="1100" dirty="0" smtClean="0">
                <a:latin typeface="Arial" pitchFamily="34" charset="0"/>
                <a:cs typeface="Arial" pitchFamily="34" charset="0"/>
              </a:rPr>
              <a:t>α</a:t>
            </a:r>
            <a:r>
              <a:rPr lang="en-US" sz="1100" dirty="0" smtClean="0">
                <a:latin typeface="Arial" pitchFamily="34" charset="0"/>
                <a:cs typeface="Arial" pitchFamily="34" charset="0"/>
              </a:rPr>
              <a:t> = 0.05).</a:t>
            </a:r>
            <a:endParaRPr lang="en-US" sz="1100" dirty="0">
              <a:latin typeface="Arial" pitchFamily="34" charset="0"/>
              <a:cs typeface="Arial" pitchFamily="34" charset="0"/>
            </a:endParaRPr>
          </a:p>
        </p:txBody>
      </p:sp>
      <p:sp>
        <p:nvSpPr>
          <p:cNvPr id="63" name="TextBox 62"/>
          <p:cNvSpPr txBox="1"/>
          <p:nvPr/>
        </p:nvSpPr>
        <p:spPr>
          <a:xfrm>
            <a:off x="15697200" y="7620000"/>
            <a:ext cx="3291219" cy="353943"/>
          </a:xfrm>
          <a:prstGeom prst="rect">
            <a:avLst/>
          </a:prstGeom>
          <a:noFill/>
        </p:spPr>
        <p:txBody>
          <a:bodyPr wrap="square" rtlCol="0">
            <a:spAutoFit/>
          </a:bodyPr>
          <a:lstStyle/>
          <a:p>
            <a:r>
              <a:rPr lang="en-US" sz="1700" b="1" dirty="0" smtClean="0">
                <a:latin typeface="Arial" pitchFamily="34" charset="0"/>
                <a:cs typeface="Arial" pitchFamily="34" charset="0"/>
              </a:rPr>
              <a:t>A</a:t>
            </a:r>
            <a:endParaRPr lang="en-US" sz="4700" b="1" dirty="0">
              <a:latin typeface="Arial" pitchFamily="34" charset="0"/>
              <a:cs typeface="Arial" pitchFamily="34" charset="0"/>
            </a:endParaRPr>
          </a:p>
        </p:txBody>
      </p:sp>
      <p:sp>
        <p:nvSpPr>
          <p:cNvPr id="64" name="TextBox 63"/>
          <p:cNvSpPr txBox="1"/>
          <p:nvPr/>
        </p:nvSpPr>
        <p:spPr>
          <a:xfrm>
            <a:off x="19354800" y="7620000"/>
            <a:ext cx="3323876" cy="353943"/>
          </a:xfrm>
          <a:prstGeom prst="rect">
            <a:avLst/>
          </a:prstGeom>
          <a:noFill/>
        </p:spPr>
        <p:txBody>
          <a:bodyPr wrap="square" rtlCol="0">
            <a:spAutoFit/>
          </a:bodyPr>
          <a:lstStyle/>
          <a:p>
            <a:r>
              <a:rPr lang="en-US" sz="1700" b="1" dirty="0" smtClean="0">
                <a:latin typeface="Arial" pitchFamily="34" charset="0"/>
                <a:cs typeface="Arial" pitchFamily="34" charset="0"/>
              </a:rPr>
              <a:t>B</a:t>
            </a:r>
            <a:endParaRPr lang="en-US" sz="47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8543</TotalTime>
  <Words>1565</Words>
  <Application>Microsoft Office PowerPoint</Application>
  <PresentationFormat>Custom</PresentationFormat>
  <Paragraphs>231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Erin Peterson,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Kenton Peterson</dc:creator>
  <cp:lastModifiedBy>Scott Dworak</cp:lastModifiedBy>
  <cp:revision>406</cp:revision>
  <dcterms:created xsi:type="dcterms:W3CDTF">2009-04-02T16:17:16Z</dcterms:created>
  <dcterms:modified xsi:type="dcterms:W3CDTF">2009-10-30T00:43:19Z</dcterms:modified>
</cp:coreProperties>
</file>