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0233600" cy="39319200"/>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FFC5"/>
    <a:srgbClr val="A3FFA3"/>
    <a:srgbClr val="AFFE9A"/>
    <a:srgbClr val="C9FFC9"/>
    <a:srgbClr val="B3FFB3"/>
    <a:srgbClr val="A1E7A1"/>
    <a:srgbClr val="A8E2A8"/>
    <a:srgbClr val="99FF99"/>
    <a:srgbClr val="B0DD7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40" autoAdjust="0"/>
    <p:restoredTop sz="99150" autoAdjust="0"/>
  </p:normalViewPr>
  <p:slideViewPr>
    <p:cSldViewPr snapToGrid="0">
      <p:cViewPr varScale="1">
        <p:scale>
          <a:sx n="18" d="100"/>
          <a:sy n="18" d="100"/>
        </p:scale>
        <p:origin x="-1314" y="-216"/>
      </p:cViewPr>
      <p:guideLst>
        <p:guide orient="horz" pos="13187"/>
        <p:guide pos="12672"/>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3037909" cy="464603"/>
          </a:xfrm>
          <a:prstGeom prst="rect">
            <a:avLst/>
          </a:prstGeom>
          <a:noFill/>
          <a:ln w="9525">
            <a:noFill/>
            <a:miter lim="800000"/>
            <a:headEnd/>
            <a:tailEnd/>
          </a:ln>
          <a:effectLst/>
        </p:spPr>
        <p:txBody>
          <a:bodyPr vert="horz" wrap="square" lIns="101635" tIns="50817" rIns="101635" bIns="50817" numCol="1" anchor="t" anchorCtr="0" compatLnSpc="1">
            <a:prstTxWarp prst="textNoShape">
              <a:avLst/>
            </a:prstTxWarp>
          </a:bodyPr>
          <a:lstStyle>
            <a:lvl1pPr algn="l" defTabSz="1016268">
              <a:defRPr sz="1300">
                <a:cs typeface="+mn-cs"/>
              </a:defRPr>
            </a:lvl1pPr>
          </a:lstStyle>
          <a:p>
            <a:pPr>
              <a:defRPr/>
            </a:pPr>
            <a:endParaRPr lang="en-US"/>
          </a:p>
        </p:txBody>
      </p:sp>
      <p:sp>
        <p:nvSpPr>
          <p:cNvPr id="4099" name="Rectangle 1027"/>
          <p:cNvSpPr>
            <a:spLocks noGrp="1" noChangeArrowheads="1"/>
          </p:cNvSpPr>
          <p:nvPr>
            <p:ph type="dt" sz="quarter" idx="1"/>
          </p:nvPr>
        </p:nvSpPr>
        <p:spPr bwMode="auto">
          <a:xfrm>
            <a:off x="3972492" y="0"/>
            <a:ext cx="3037908" cy="464603"/>
          </a:xfrm>
          <a:prstGeom prst="rect">
            <a:avLst/>
          </a:prstGeom>
          <a:noFill/>
          <a:ln w="9525">
            <a:noFill/>
            <a:miter lim="800000"/>
            <a:headEnd/>
            <a:tailEnd/>
          </a:ln>
          <a:effectLst/>
        </p:spPr>
        <p:txBody>
          <a:bodyPr vert="horz" wrap="square" lIns="101635" tIns="50817" rIns="101635" bIns="50817" numCol="1" anchor="t" anchorCtr="0" compatLnSpc="1">
            <a:prstTxWarp prst="textNoShape">
              <a:avLst/>
            </a:prstTxWarp>
          </a:bodyPr>
          <a:lstStyle>
            <a:lvl1pPr algn="r" defTabSz="1016268">
              <a:defRPr sz="1300">
                <a:cs typeface="+mn-cs"/>
              </a:defRPr>
            </a:lvl1pPr>
          </a:lstStyle>
          <a:p>
            <a:pPr>
              <a:defRPr/>
            </a:pPr>
            <a:endParaRPr lang="en-US"/>
          </a:p>
        </p:txBody>
      </p:sp>
      <p:sp>
        <p:nvSpPr>
          <p:cNvPr id="4100" name="Rectangle 1028"/>
          <p:cNvSpPr>
            <a:spLocks noGrp="1" noChangeArrowheads="1"/>
          </p:cNvSpPr>
          <p:nvPr>
            <p:ph type="ftr" sz="quarter" idx="2"/>
          </p:nvPr>
        </p:nvSpPr>
        <p:spPr bwMode="auto">
          <a:xfrm>
            <a:off x="0" y="8831798"/>
            <a:ext cx="3037909" cy="464602"/>
          </a:xfrm>
          <a:prstGeom prst="rect">
            <a:avLst/>
          </a:prstGeom>
          <a:noFill/>
          <a:ln w="9525">
            <a:noFill/>
            <a:miter lim="800000"/>
            <a:headEnd/>
            <a:tailEnd/>
          </a:ln>
          <a:effectLst/>
        </p:spPr>
        <p:txBody>
          <a:bodyPr vert="horz" wrap="square" lIns="101635" tIns="50817" rIns="101635" bIns="50817" numCol="1" anchor="b" anchorCtr="0" compatLnSpc="1">
            <a:prstTxWarp prst="textNoShape">
              <a:avLst/>
            </a:prstTxWarp>
          </a:bodyPr>
          <a:lstStyle>
            <a:lvl1pPr algn="l" defTabSz="1016268">
              <a:defRPr sz="1300">
                <a:cs typeface="+mn-cs"/>
              </a:defRPr>
            </a:lvl1pPr>
          </a:lstStyle>
          <a:p>
            <a:pPr>
              <a:defRPr/>
            </a:pPr>
            <a:endParaRPr lang="en-US"/>
          </a:p>
        </p:txBody>
      </p:sp>
      <p:sp>
        <p:nvSpPr>
          <p:cNvPr id="4101" name="Rectangle 1029"/>
          <p:cNvSpPr>
            <a:spLocks noGrp="1" noChangeArrowheads="1"/>
          </p:cNvSpPr>
          <p:nvPr>
            <p:ph type="sldNum" sz="quarter" idx="3"/>
          </p:nvPr>
        </p:nvSpPr>
        <p:spPr bwMode="auto">
          <a:xfrm>
            <a:off x="3972492" y="8831798"/>
            <a:ext cx="3037908" cy="464602"/>
          </a:xfrm>
          <a:prstGeom prst="rect">
            <a:avLst/>
          </a:prstGeom>
          <a:noFill/>
          <a:ln w="9525">
            <a:noFill/>
            <a:miter lim="800000"/>
            <a:headEnd/>
            <a:tailEnd/>
          </a:ln>
          <a:effectLst/>
        </p:spPr>
        <p:txBody>
          <a:bodyPr vert="horz" wrap="square" lIns="101635" tIns="50817" rIns="101635" bIns="50817" numCol="1" anchor="b" anchorCtr="0" compatLnSpc="1">
            <a:prstTxWarp prst="textNoShape">
              <a:avLst/>
            </a:prstTxWarp>
          </a:bodyPr>
          <a:lstStyle>
            <a:lvl1pPr algn="r" defTabSz="1016268">
              <a:defRPr sz="1300">
                <a:cs typeface="+mn-cs"/>
              </a:defRPr>
            </a:lvl1pPr>
          </a:lstStyle>
          <a:p>
            <a:pPr>
              <a:defRPr/>
            </a:pPr>
            <a:fld id="{FD600558-1148-403F-94B5-21511EA72AB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909" cy="464965"/>
          </a:xfrm>
          <a:prstGeom prst="rect">
            <a:avLst/>
          </a:prstGeom>
        </p:spPr>
        <p:txBody>
          <a:bodyPr vert="horz" lIns="20382" tIns="10191" rIns="20382" bIns="10191" rtlCol="0"/>
          <a:lstStyle>
            <a:lvl1pPr algn="l">
              <a:defRPr sz="300">
                <a:cs typeface="+mn-cs"/>
              </a:defRPr>
            </a:lvl1pPr>
          </a:lstStyle>
          <a:p>
            <a:pPr>
              <a:defRPr/>
            </a:pPr>
            <a:endParaRPr lang="en-US"/>
          </a:p>
        </p:txBody>
      </p:sp>
      <p:sp>
        <p:nvSpPr>
          <p:cNvPr id="3" name="Date Placeholder 2"/>
          <p:cNvSpPr>
            <a:spLocks noGrp="1"/>
          </p:cNvSpPr>
          <p:nvPr>
            <p:ph type="dt" idx="1"/>
          </p:nvPr>
        </p:nvSpPr>
        <p:spPr>
          <a:xfrm>
            <a:off x="3970777" y="0"/>
            <a:ext cx="3037909" cy="464965"/>
          </a:xfrm>
          <a:prstGeom prst="rect">
            <a:avLst/>
          </a:prstGeom>
        </p:spPr>
        <p:txBody>
          <a:bodyPr vert="horz" lIns="20382" tIns="10191" rIns="20382" bIns="10191" rtlCol="0"/>
          <a:lstStyle>
            <a:lvl1pPr algn="r">
              <a:defRPr sz="300" smtClean="0">
                <a:cs typeface="+mn-cs"/>
              </a:defRPr>
            </a:lvl1pPr>
          </a:lstStyle>
          <a:p>
            <a:pPr>
              <a:defRPr/>
            </a:pPr>
            <a:fld id="{3863AC52-740D-4203-8D89-A551D034CA2D}" type="datetimeFigureOut">
              <a:rPr lang="en-US"/>
              <a:pPr>
                <a:defRPr/>
              </a:pPr>
              <a:t>10/27/2009</a:t>
            </a:fld>
            <a:endParaRPr lang="en-US"/>
          </a:p>
        </p:txBody>
      </p:sp>
      <p:sp>
        <p:nvSpPr>
          <p:cNvPr id="4" name="Slide Image Placeholder 3"/>
          <p:cNvSpPr>
            <a:spLocks noGrp="1" noRot="1" noChangeAspect="1"/>
          </p:cNvSpPr>
          <p:nvPr>
            <p:ph type="sldImg" idx="2"/>
          </p:nvPr>
        </p:nvSpPr>
        <p:spPr>
          <a:xfrm>
            <a:off x="1722438" y="696913"/>
            <a:ext cx="3565525" cy="3486150"/>
          </a:xfrm>
          <a:prstGeom prst="rect">
            <a:avLst/>
          </a:prstGeom>
          <a:noFill/>
          <a:ln w="12700">
            <a:solidFill>
              <a:prstClr val="black"/>
            </a:solidFill>
          </a:ln>
        </p:spPr>
        <p:txBody>
          <a:bodyPr vert="horz" lIns="20382" tIns="10191" rIns="20382" bIns="10191" rtlCol="0" anchor="ctr"/>
          <a:lstStyle/>
          <a:p>
            <a:pPr lvl="0"/>
            <a:endParaRPr lang="en-US" noProof="0"/>
          </a:p>
        </p:txBody>
      </p:sp>
      <p:sp>
        <p:nvSpPr>
          <p:cNvPr id="5" name="Notes Placeholder 4"/>
          <p:cNvSpPr>
            <a:spLocks noGrp="1"/>
          </p:cNvSpPr>
          <p:nvPr>
            <p:ph type="body" sz="quarter" idx="3"/>
          </p:nvPr>
        </p:nvSpPr>
        <p:spPr>
          <a:xfrm>
            <a:off x="701109" y="4415718"/>
            <a:ext cx="5608183" cy="4183597"/>
          </a:xfrm>
          <a:prstGeom prst="rect">
            <a:avLst/>
          </a:prstGeom>
        </p:spPr>
        <p:txBody>
          <a:bodyPr vert="horz" lIns="20382" tIns="10191" rIns="20382" bIns="1019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84"/>
            <a:ext cx="3037909" cy="464965"/>
          </a:xfrm>
          <a:prstGeom prst="rect">
            <a:avLst/>
          </a:prstGeom>
        </p:spPr>
        <p:txBody>
          <a:bodyPr vert="horz" lIns="20382" tIns="10191" rIns="20382" bIns="10191" rtlCol="0" anchor="b"/>
          <a:lstStyle>
            <a:lvl1pPr algn="l">
              <a:defRPr sz="300">
                <a:cs typeface="+mn-cs"/>
              </a:defRPr>
            </a:lvl1pPr>
          </a:lstStyle>
          <a:p>
            <a:pPr>
              <a:defRPr/>
            </a:pPr>
            <a:endParaRPr lang="en-US"/>
          </a:p>
        </p:txBody>
      </p:sp>
      <p:sp>
        <p:nvSpPr>
          <p:cNvPr id="7" name="Slide Number Placeholder 6"/>
          <p:cNvSpPr>
            <a:spLocks noGrp="1"/>
          </p:cNvSpPr>
          <p:nvPr>
            <p:ph type="sldNum" sz="quarter" idx="5"/>
          </p:nvPr>
        </p:nvSpPr>
        <p:spPr>
          <a:xfrm>
            <a:off x="3970777" y="8829984"/>
            <a:ext cx="3037909" cy="464965"/>
          </a:xfrm>
          <a:prstGeom prst="rect">
            <a:avLst/>
          </a:prstGeom>
        </p:spPr>
        <p:txBody>
          <a:bodyPr vert="horz" lIns="20382" tIns="10191" rIns="20382" bIns="10191" rtlCol="0" anchor="b"/>
          <a:lstStyle>
            <a:lvl1pPr algn="r">
              <a:defRPr sz="300" smtClean="0">
                <a:cs typeface="+mn-cs"/>
              </a:defRPr>
            </a:lvl1pPr>
          </a:lstStyle>
          <a:p>
            <a:pPr>
              <a:defRPr/>
            </a:pPr>
            <a:fld id="{0942A652-4EA9-4210-B842-B0120E40138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F7B2E7-3449-403E-BA22-69C4083C8E9B}" type="slidenum">
              <a:rPr lang="en-US"/>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12213599"/>
            <a:ext cx="34198560" cy="8428622"/>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040" y="22280522"/>
            <a:ext cx="28163520" cy="1004895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BCAEE7-6178-4FD8-AB1A-A65170FBB1A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84D1EA-AA8C-41BC-88D5-9E323703747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666440" y="3495759"/>
            <a:ext cx="8549640" cy="3145464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7520" y="3495759"/>
            <a:ext cx="25499907" cy="3145464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CA359D-F7C3-449E-A461-951C68E7252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9FC34-9505-4FDC-848D-01311285242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951" y="25266108"/>
            <a:ext cx="34198560" cy="780887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178951" y="16665032"/>
            <a:ext cx="34198560" cy="86010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7864F9-EF3F-4DED-8DFD-EF3B603A903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0" y="11358522"/>
            <a:ext cx="17024773" cy="23591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191307" y="11358522"/>
            <a:ext cx="17024773" cy="23591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AE2047-84EE-4BD0-A72C-EA5FE3880E5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575427"/>
            <a:ext cx="36210240" cy="6553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680" y="8800475"/>
            <a:ext cx="17777602" cy="36682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11680" y="12468685"/>
            <a:ext cx="17777602" cy="226541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8111" y="8800475"/>
            <a:ext cx="17783810" cy="36682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0438111" y="12468685"/>
            <a:ext cx="17783810" cy="226541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1B9F84A-8C5E-443B-9A9C-AE8BB085046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A1E5B0-6B43-4C7A-B3A6-4DF93A0BBE4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032144-A6AB-4CAD-B07D-AFB0A9AF0ED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564649"/>
            <a:ext cx="13237351" cy="666277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730220" y="1564649"/>
            <a:ext cx="22491700" cy="335582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680" y="8227428"/>
            <a:ext cx="13237351" cy="268954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7684B9-D01A-487A-B724-0599F902A62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842" y="27524159"/>
            <a:ext cx="24140160" cy="324785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886842" y="3513722"/>
            <a:ext cx="24140160" cy="23591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886842" y="30772016"/>
            <a:ext cx="24140160" cy="46149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095EBB-9197-4414-93A5-8FF04903E55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017838" y="3495675"/>
            <a:ext cx="34197925" cy="6553200"/>
          </a:xfrm>
          <a:prstGeom prst="rect">
            <a:avLst/>
          </a:prstGeom>
          <a:noFill/>
          <a:ln w="9525">
            <a:noFill/>
            <a:miter lim="800000"/>
            <a:headEnd/>
            <a:tailEnd/>
          </a:ln>
        </p:spPr>
        <p:txBody>
          <a:bodyPr vert="horz" wrap="square" lIns="470258" tIns="235129" rIns="470258" bIns="235129"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017838" y="11358563"/>
            <a:ext cx="34197925" cy="23591837"/>
          </a:xfrm>
          <a:prstGeom prst="rect">
            <a:avLst/>
          </a:prstGeom>
          <a:noFill/>
          <a:ln w="9525">
            <a:noFill/>
            <a:miter lim="800000"/>
            <a:headEnd/>
            <a:tailEnd/>
          </a:ln>
        </p:spPr>
        <p:txBody>
          <a:bodyPr vert="horz" wrap="square" lIns="470258" tIns="235129" rIns="470258" bIns="23512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17838" y="35823525"/>
            <a:ext cx="8382000" cy="2622550"/>
          </a:xfrm>
          <a:prstGeom prst="rect">
            <a:avLst/>
          </a:prstGeom>
          <a:noFill/>
          <a:ln w="9525">
            <a:noFill/>
            <a:miter lim="800000"/>
            <a:headEnd/>
            <a:tailEnd/>
          </a:ln>
          <a:effectLst/>
        </p:spPr>
        <p:txBody>
          <a:bodyPr vert="horz" wrap="square" lIns="470258" tIns="235129" rIns="470258" bIns="235129" numCol="1" anchor="t" anchorCtr="0" compatLnSpc="1">
            <a:prstTxWarp prst="textNoShape">
              <a:avLst/>
            </a:prstTxWarp>
          </a:bodyPr>
          <a:lstStyle>
            <a:lvl1pPr algn="l">
              <a:defRPr sz="7200">
                <a:cs typeface="+mn-cs"/>
              </a:defRPr>
            </a:lvl1pPr>
          </a:lstStyle>
          <a:p>
            <a:pPr>
              <a:defRPr/>
            </a:pPr>
            <a:endParaRPr lang="en-US"/>
          </a:p>
        </p:txBody>
      </p:sp>
      <p:sp>
        <p:nvSpPr>
          <p:cNvPr id="1029" name="Rectangle 5"/>
          <p:cNvSpPr>
            <a:spLocks noGrp="1" noChangeArrowheads="1"/>
          </p:cNvSpPr>
          <p:nvPr>
            <p:ph type="ftr" sz="quarter" idx="3"/>
          </p:nvPr>
        </p:nvSpPr>
        <p:spPr bwMode="auto">
          <a:xfrm>
            <a:off x="13746163" y="35823525"/>
            <a:ext cx="12741275" cy="2622550"/>
          </a:xfrm>
          <a:prstGeom prst="rect">
            <a:avLst/>
          </a:prstGeom>
          <a:noFill/>
          <a:ln w="9525">
            <a:noFill/>
            <a:miter lim="800000"/>
            <a:headEnd/>
            <a:tailEnd/>
          </a:ln>
          <a:effectLst/>
        </p:spPr>
        <p:txBody>
          <a:bodyPr vert="horz" wrap="square" lIns="470258" tIns="235129" rIns="470258" bIns="235129" numCol="1" anchor="t" anchorCtr="0" compatLnSpc="1">
            <a:prstTxWarp prst="textNoShape">
              <a:avLst/>
            </a:prstTxWarp>
          </a:bodyPr>
          <a:lstStyle>
            <a:lvl1pPr algn="ctr">
              <a:defRPr sz="7200">
                <a:cs typeface="+mn-cs"/>
              </a:defRPr>
            </a:lvl1pPr>
          </a:lstStyle>
          <a:p>
            <a:pPr>
              <a:defRPr/>
            </a:pPr>
            <a:endParaRPr lang="en-US"/>
          </a:p>
        </p:txBody>
      </p:sp>
      <p:sp>
        <p:nvSpPr>
          <p:cNvPr id="1030" name="Rectangle 6"/>
          <p:cNvSpPr>
            <a:spLocks noGrp="1" noChangeArrowheads="1"/>
          </p:cNvSpPr>
          <p:nvPr>
            <p:ph type="sldNum" sz="quarter" idx="4"/>
          </p:nvPr>
        </p:nvSpPr>
        <p:spPr bwMode="auto">
          <a:xfrm>
            <a:off x="28833763" y="35823525"/>
            <a:ext cx="8382000" cy="2622550"/>
          </a:xfrm>
          <a:prstGeom prst="rect">
            <a:avLst/>
          </a:prstGeom>
          <a:noFill/>
          <a:ln w="9525">
            <a:noFill/>
            <a:miter lim="800000"/>
            <a:headEnd/>
            <a:tailEnd/>
          </a:ln>
          <a:effectLst/>
        </p:spPr>
        <p:txBody>
          <a:bodyPr vert="horz" wrap="square" lIns="470258" tIns="235129" rIns="470258" bIns="235129" numCol="1" anchor="t" anchorCtr="0" compatLnSpc="1">
            <a:prstTxWarp prst="textNoShape">
              <a:avLst/>
            </a:prstTxWarp>
          </a:bodyPr>
          <a:lstStyle>
            <a:lvl1pPr algn="r">
              <a:defRPr sz="7200">
                <a:cs typeface="+mn-cs"/>
              </a:defRPr>
            </a:lvl1pPr>
          </a:lstStyle>
          <a:p>
            <a:pPr>
              <a:defRPr/>
            </a:pPr>
            <a:fld id="{B60357C1-C81D-46DE-BAAD-B58DAD5D3F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702175" rtl="0" eaLnBrk="0" fontAlgn="base" hangingPunct="0">
        <a:spcBef>
          <a:spcPct val="0"/>
        </a:spcBef>
        <a:spcAft>
          <a:spcPct val="0"/>
        </a:spcAft>
        <a:defRPr sz="22600">
          <a:solidFill>
            <a:schemeClr val="tx2"/>
          </a:solidFill>
          <a:latin typeface="+mj-lt"/>
          <a:ea typeface="+mj-ea"/>
          <a:cs typeface="+mj-cs"/>
        </a:defRPr>
      </a:lvl1pPr>
      <a:lvl2pPr algn="ctr" defTabSz="4702175" rtl="0" eaLnBrk="0" fontAlgn="base" hangingPunct="0">
        <a:spcBef>
          <a:spcPct val="0"/>
        </a:spcBef>
        <a:spcAft>
          <a:spcPct val="0"/>
        </a:spcAft>
        <a:defRPr sz="22600">
          <a:solidFill>
            <a:schemeClr val="tx2"/>
          </a:solidFill>
          <a:latin typeface="Times New Roman" pitchFamily="18" charset="0"/>
        </a:defRPr>
      </a:lvl2pPr>
      <a:lvl3pPr algn="ctr" defTabSz="4702175" rtl="0" eaLnBrk="0" fontAlgn="base" hangingPunct="0">
        <a:spcBef>
          <a:spcPct val="0"/>
        </a:spcBef>
        <a:spcAft>
          <a:spcPct val="0"/>
        </a:spcAft>
        <a:defRPr sz="22600">
          <a:solidFill>
            <a:schemeClr val="tx2"/>
          </a:solidFill>
          <a:latin typeface="Times New Roman" pitchFamily="18" charset="0"/>
        </a:defRPr>
      </a:lvl3pPr>
      <a:lvl4pPr algn="ctr" defTabSz="4702175" rtl="0" eaLnBrk="0" fontAlgn="base" hangingPunct="0">
        <a:spcBef>
          <a:spcPct val="0"/>
        </a:spcBef>
        <a:spcAft>
          <a:spcPct val="0"/>
        </a:spcAft>
        <a:defRPr sz="22600">
          <a:solidFill>
            <a:schemeClr val="tx2"/>
          </a:solidFill>
          <a:latin typeface="Times New Roman" pitchFamily="18" charset="0"/>
        </a:defRPr>
      </a:lvl4pPr>
      <a:lvl5pPr algn="ctr" defTabSz="4702175" rtl="0" eaLnBrk="0" fontAlgn="base" hangingPunct="0">
        <a:spcBef>
          <a:spcPct val="0"/>
        </a:spcBef>
        <a:spcAft>
          <a:spcPct val="0"/>
        </a:spcAft>
        <a:defRPr sz="22600">
          <a:solidFill>
            <a:schemeClr val="tx2"/>
          </a:solidFill>
          <a:latin typeface="Times New Roman" pitchFamily="18" charset="0"/>
        </a:defRPr>
      </a:lvl5pPr>
      <a:lvl6pPr marL="457200" algn="ctr" defTabSz="4702175" rtl="0" fontAlgn="base">
        <a:spcBef>
          <a:spcPct val="0"/>
        </a:spcBef>
        <a:spcAft>
          <a:spcPct val="0"/>
        </a:spcAft>
        <a:defRPr sz="22600">
          <a:solidFill>
            <a:schemeClr val="tx2"/>
          </a:solidFill>
          <a:latin typeface="Times New Roman" pitchFamily="18" charset="0"/>
        </a:defRPr>
      </a:lvl6pPr>
      <a:lvl7pPr marL="914400" algn="ctr" defTabSz="4702175" rtl="0" fontAlgn="base">
        <a:spcBef>
          <a:spcPct val="0"/>
        </a:spcBef>
        <a:spcAft>
          <a:spcPct val="0"/>
        </a:spcAft>
        <a:defRPr sz="22600">
          <a:solidFill>
            <a:schemeClr val="tx2"/>
          </a:solidFill>
          <a:latin typeface="Times New Roman" pitchFamily="18" charset="0"/>
        </a:defRPr>
      </a:lvl7pPr>
      <a:lvl8pPr marL="1371600" algn="ctr" defTabSz="4702175" rtl="0" fontAlgn="base">
        <a:spcBef>
          <a:spcPct val="0"/>
        </a:spcBef>
        <a:spcAft>
          <a:spcPct val="0"/>
        </a:spcAft>
        <a:defRPr sz="22600">
          <a:solidFill>
            <a:schemeClr val="tx2"/>
          </a:solidFill>
          <a:latin typeface="Times New Roman" pitchFamily="18" charset="0"/>
        </a:defRPr>
      </a:lvl8pPr>
      <a:lvl9pPr marL="1828800" algn="ctr" defTabSz="4702175" rtl="0" fontAlgn="base">
        <a:spcBef>
          <a:spcPct val="0"/>
        </a:spcBef>
        <a:spcAft>
          <a:spcPct val="0"/>
        </a:spcAft>
        <a:defRPr sz="22600">
          <a:solidFill>
            <a:schemeClr val="tx2"/>
          </a:solidFill>
          <a:latin typeface="Times New Roman" pitchFamily="18" charset="0"/>
        </a:defRPr>
      </a:lvl9pPr>
    </p:titleStyle>
    <p:bodyStyle>
      <a:lvl1pPr marL="1763713" indent="-1763713" algn="l" defTabSz="4702175" rtl="0" eaLnBrk="0" fontAlgn="base" hangingPunct="0">
        <a:spcBef>
          <a:spcPct val="20000"/>
        </a:spcBef>
        <a:spcAft>
          <a:spcPct val="0"/>
        </a:spcAft>
        <a:buChar char="•"/>
        <a:defRPr sz="16500">
          <a:solidFill>
            <a:schemeClr val="tx1"/>
          </a:solidFill>
          <a:latin typeface="+mn-lt"/>
          <a:ea typeface="+mn-ea"/>
          <a:cs typeface="+mn-cs"/>
        </a:defRPr>
      </a:lvl1pPr>
      <a:lvl2pPr marL="3821113" indent="-1470025" algn="l" defTabSz="4702175" rtl="0" eaLnBrk="0" fontAlgn="base" hangingPunct="0">
        <a:spcBef>
          <a:spcPct val="20000"/>
        </a:spcBef>
        <a:spcAft>
          <a:spcPct val="0"/>
        </a:spcAft>
        <a:buChar char="–"/>
        <a:defRPr sz="14400">
          <a:solidFill>
            <a:schemeClr val="tx1"/>
          </a:solidFill>
          <a:latin typeface="+mn-lt"/>
        </a:defRPr>
      </a:lvl2pPr>
      <a:lvl3pPr marL="5878513" indent="-1176338" algn="l" defTabSz="4702175" rtl="0" eaLnBrk="0" fontAlgn="base" hangingPunct="0">
        <a:spcBef>
          <a:spcPct val="20000"/>
        </a:spcBef>
        <a:spcAft>
          <a:spcPct val="0"/>
        </a:spcAft>
        <a:buChar char="•"/>
        <a:defRPr sz="12300">
          <a:solidFill>
            <a:schemeClr val="tx1"/>
          </a:solidFill>
          <a:latin typeface="+mn-lt"/>
        </a:defRPr>
      </a:lvl3pPr>
      <a:lvl4pPr marL="8229600" indent="-1176338" algn="l" defTabSz="4702175" rtl="0" eaLnBrk="0" fontAlgn="base" hangingPunct="0">
        <a:spcBef>
          <a:spcPct val="20000"/>
        </a:spcBef>
        <a:spcAft>
          <a:spcPct val="0"/>
        </a:spcAft>
        <a:buChar char="–"/>
        <a:defRPr sz="10300">
          <a:solidFill>
            <a:schemeClr val="tx1"/>
          </a:solidFill>
          <a:latin typeface="+mn-lt"/>
        </a:defRPr>
      </a:lvl4pPr>
      <a:lvl5pPr marL="10580688" indent="-1174750" algn="l" defTabSz="4702175" rtl="0" eaLnBrk="0" fontAlgn="base" hangingPunct="0">
        <a:spcBef>
          <a:spcPct val="20000"/>
        </a:spcBef>
        <a:spcAft>
          <a:spcPct val="0"/>
        </a:spcAft>
        <a:buChar char="»"/>
        <a:defRPr sz="10300">
          <a:solidFill>
            <a:schemeClr val="tx1"/>
          </a:solidFill>
          <a:latin typeface="+mn-lt"/>
        </a:defRPr>
      </a:lvl5pPr>
      <a:lvl6pPr marL="11037888" indent="-1174750" algn="l" defTabSz="4702175" rtl="0" fontAlgn="base">
        <a:spcBef>
          <a:spcPct val="20000"/>
        </a:spcBef>
        <a:spcAft>
          <a:spcPct val="0"/>
        </a:spcAft>
        <a:buChar char="»"/>
        <a:defRPr sz="10300">
          <a:solidFill>
            <a:schemeClr val="tx1"/>
          </a:solidFill>
          <a:latin typeface="+mn-lt"/>
        </a:defRPr>
      </a:lvl6pPr>
      <a:lvl7pPr marL="11495088" indent="-1174750" algn="l" defTabSz="4702175" rtl="0" fontAlgn="base">
        <a:spcBef>
          <a:spcPct val="20000"/>
        </a:spcBef>
        <a:spcAft>
          <a:spcPct val="0"/>
        </a:spcAft>
        <a:buChar char="»"/>
        <a:defRPr sz="10300">
          <a:solidFill>
            <a:schemeClr val="tx1"/>
          </a:solidFill>
          <a:latin typeface="+mn-lt"/>
        </a:defRPr>
      </a:lvl7pPr>
      <a:lvl8pPr marL="11952288" indent="-1174750" algn="l" defTabSz="4702175" rtl="0" fontAlgn="base">
        <a:spcBef>
          <a:spcPct val="20000"/>
        </a:spcBef>
        <a:spcAft>
          <a:spcPct val="0"/>
        </a:spcAft>
        <a:buChar char="»"/>
        <a:defRPr sz="10300">
          <a:solidFill>
            <a:schemeClr val="tx1"/>
          </a:solidFill>
          <a:latin typeface="+mn-lt"/>
        </a:defRPr>
      </a:lvl8pPr>
      <a:lvl9pPr marL="12409488" indent="-1174750" algn="l" defTabSz="4702175" rtl="0" fontAlgn="base">
        <a:spcBef>
          <a:spcPct val="20000"/>
        </a:spcBef>
        <a:spcAft>
          <a:spcPct val="0"/>
        </a:spcAft>
        <a:buChar char="»"/>
        <a:defRPr sz="10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package" Target="../embeddings/Microsoft_Office_Excel_Worksheet2.xlsx"/><Relationship Id="rId10" Type="http://schemas.openxmlformats.org/officeDocument/2006/relationships/image" Target="../media/image7.png"/><Relationship Id="rId4" Type="http://schemas.openxmlformats.org/officeDocument/2006/relationships/package" Target="../embeddings/Microsoft_Office_Excel_Worksheet1.xlsx"/><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485"/>
          <p:cNvSpPr>
            <a:spLocks noChangeArrowheads="1"/>
          </p:cNvSpPr>
          <p:nvPr/>
        </p:nvSpPr>
        <p:spPr bwMode="auto">
          <a:xfrm>
            <a:off x="9515475" y="30764163"/>
            <a:ext cx="0" cy="369887"/>
          </a:xfrm>
          <a:prstGeom prst="rect">
            <a:avLst/>
          </a:prstGeom>
          <a:noFill/>
          <a:ln w="9525">
            <a:noFill/>
            <a:miter lim="800000"/>
            <a:headEnd/>
            <a:tailEnd/>
          </a:ln>
        </p:spPr>
        <p:txBody>
          <a:bodyPr wrap="none" lIns="0" tIns="0" rIns="0" bIns="0">
            <a:spAutoFit/>
          </a:bodyPr>
          <a:lstStyle/>
          <a:p>
            <a:endParaRPr lang="en-US">
              <a:latin typeface="Calibri" pitchFamily="34" charset="0"/>
            </a:endParaRPr>
          </a:p>
        </p:txBody>
      </p:sp>
      <p:sp>
        <p:nvSpPr>
          <p:cNvPr id="1032" name="Rectangle 4933"/>
          <p:cNvSpPr>
            <a:spLocks noChangeArrowheads="1"/>
          </p:cNvSpPr>
          <p:nvPr/>
        </p:nvSpPr>
        <p:spPr bwMode="auto">
          <a:xfrm>
            <a:off x="0" y="32173863"/>
            <a:ext cx="184150" cy="460375"/>
          </a:xfrm>
          <a:prstGeom prst="rect">
            <a:avLst/>
          </a:prstGeom>
          <a:noFill/>
          <a:ln w="33338">
            <a:noFill/>
            <a:miter lim="800000"/>
            <a:headEnd/>
            <a:tailEnd/>
          </a:ln>
        </p:spPr>
        <p:txBody>
          <a:bodyPr wrap="none" anchor="ctr">
            <a:spAutoFit/>
          </a:bodyPr>
          <a:lstStyle/>
          <a:p>
            <a:endParaRPr lang="en-US">
              <a:latin typeface="Calibri" pitchFamily="34" charset="0"/>
            </a:endParaRPr>
          </a:p>
        </p:txBody>
      </p:sp>
      <p:sp>
        <p:nvSpPr>
          <p:cNvPr id="1033" name="Rectangle 5109"/>
          <p:cNvSpPr>
            <a:spLocks noChangeArrowheads="1"/>
          </p:cNvSpPr>
          <p:nvPr/>
        </p:nvSpPr>
        <p:spPr bwMode="auto">
          <a:xfrm>
            <a:off x="0" y="32173863"/>
            <a:ext cx="184150" cy="460375"/>
          </a:xfrm>
          <a:prstGeom prst="rect">
            <a:avLst/>
          </a:prstGeom>
          <a:noFill/>
          <a:ln w="33338">
            <a:noFill/>
            <a:miter lim="800000"/>
            <a:headEnd/>
            <a:tailEnd/>
          </a:ln>
        </p:spPr>
        <p:txBody>
          <a:bodyPr wrap="none" anchor="ctr">
            <a:spAutoFit/>
          </a:bodyPr>
          <a:lstStyle/>
          <a:p>
            <a:endParaRPr lang="en-US">
              <a:latin typeface="Calibri" pitchFamily="34" charset="0"/>
            </a:endParaRPr>
          </a:p>
        </p:txBody>
      </p:sp>
      <p:sp>
        <p:nvSpPr>
          <p:cNvPr id="1035" name="Line 6523"/>
          <p:cNvSpPr>
            <a:spLocks noChangeShapeType="1"/>
          </p:cNvSpPr>
          <p:nvPr/>
        </p:nvSpPr>
        <p:spPr bwMode="auto">
          <a:xfrm>
            <a:off x="889000" y="1350963"/>
            <a:ext cx="74613" cy="0"/>
          </a:xfrm>
          <a:prstGeom prst="line">
            <a:avLst/>
          </a:prstGeom>
          <a:noFill/>
          <a:ln w="38100">
            <a:solidFill>
              <a:schemeClr val="bg1"/>
            </a:solidFill>
            <a:round/>
            <a:headEnd/>
            <a:tailEnd/>
          </a:ln>
        </p:spPr>
        <p:txBody>
          <a:bodyPr/>
          <a:lstStyle/>
          <a:p>
            <a:endParaRPr lang="en-US"/>
          </a:p>
        </p:txBody>
      </p:sp>
      <p:sp>
        <p:nvSpPr>
          <p:cNvPr id="1036" name="Line 6525"/>
          <p:cNvSpPr>
            <a:spLocks noChangeShapeType="1"/>
          </p:cNvSpPr>
          <p:nvPr/>
        </p:nvSpPr>
        <p:spPr bwMode="auto">
          <a:xfrm>
            <a:off x="2114550" y="2265363"/>
            <a:ext cx="65088" cy="4762"/>
          </a:xfrm>
          <a:prstGeom prst="line">
            <a:avLst/>
          </a:prstGeom>
          <a:noFill/>
          <a:ln w="38100">
            <a:solidFill>
              <a:schemeClr val="bg1"/>
            </a:solidFill>
            <a:round/>
            <a:headEnd/>
            <a:tailEnd/>
          </a:ln>
        </p:spPr>
        <p:txBody>
          <a:bodyPr/>
          <a:lstStyle/>
          <a:p>
            <a:endParaRPr lang="en-US"/>
          </a:p>
        </p:txBody>
      </p:sp>
      <p:sp>
        <p:nvSpPr>
          <p:cNvPr id="1037" name="Line 6527"/>
          <p:cNvSpPr>
            <a:spLocks noChangeShapeType="1"/>
          </p:cNvSpPr>
          <p:nvPr/>
        </p:nvSpPr>
        <p:spPr bwMode="auto">
          <a:xfrm>
            <a:off x="2211388" y="6770688"/>
            <a:ext cx="74612" cy="3175"/>
          </a:xfrm>
          <a:prstGeom prst="line">
            <a:avLst/>
          </a:prstGeom>
          <a:noFill/>
          <a:ln w="38100">
            <a:solidFill>
              <a:schemeClr val="bg1"/>
            </a:solidFill>
            <a:round/>
            <a:headEnd/>
            <a:tailEnd/>
          </a:ln>
        </p:spPr>
        <p:txBody>
          <a:bodyPr/>
          <a:lstStyle/>
          <a:p>
            <a:endParaRPr lang="en-US"/>
          </a:p>
        </p:txBody>
      </p:sp>
      <p:sp>
        <p:nvSpPr>
          <p:cNvPr id="1038" name="Line 6529"/>
          <p:cNvSpPr>
            <a:spLocks noChangeShapeType="1"/>
          </p:cNvSpPr>
          <p:nvPr/>
        </p:nvSpPr>
        <p:spPr bwMode="auto">
          <a:xfrm>
            <a:off x="2211388" y="5138738"/>
            <a:ext cx="74612" cy="4762"/>
          </a:xfrm>
          <a:prstGeom prst="line">
            <a:avLst/>
          </a:prstGeom>
          <a:noFill/>
          <a:ln w="38100">
            <a:solidFill>
              <a:schemeClr val="bg1"/>
            </a:solidFill>
            <a:round/>
            <a:headEnd/>
            <a:tailEnd/>
          </a:ln>
        </p:spPr>
        <p:txBody>
          <a:bodyPr/>
          <a:lstStyle/>
          <a:p>
            <a:endParaRPr lang="en-US"/>
          </a:p>
        </p:txBody>
      </p:sp>
      <p:sp>
        <p:nvSpPr>
          <p:cNvPr id="1039" name="Line 6531"/>
          <p:cNvSpPr>
            <a:spLocks noChangeShapeType="1"/>
          </p:cNvSpPr>
          <p:nvPr/>
        </p:nvSpPr>
        <p:spPr bwMode="auto">
          <a:xfrm>
            <a:off x="3422650" y="6483350"/>
            <a:ext cx="60325" cy="3175"/>
          </a:xfrm>
          <a:prstGeom prst="line">
            <a:avLst/>
          </a:prstGeom>
          <a:noFill/>
          <a:ln w="38100">
            <a:solidFill>
              <a:schemeClr val="bg1"/>
            </a:solidFill>
            <a:round/>
            <a:headEnd/>
            <a:tailEnd/>
          </a:ln>
        </p:spPr>
        <p:txBody>
          <a:bodyPr/>
          <a:lstStyle/>
          <a:p>
            <a:endParaRPr lang="en-US"/>
          </a:p>
        </p:txBody>
      </p:sp>
      <p:sp>
        <p:nvSpPr>
          <p:cNvPr id="2" name="Text Box 8"/>
          <p:cNvSpPr txBox="1">
            <a:spLocks noChangeArrowheads="1"/>
          </p:cNvSpPr>
          <p:nvPr/>
        </p:nvSpPr>
        <p:spPr bwMode="auto">
          <a:xfrm>
            <a:off x="838200" y="6940550"/>
            <a:ext cx="14744700" cy="9366250"/>
          </a:xfrm>
          <a:prstGeom prst="rect">
            <a:avLst/>
          </a:prstGeom>
          <a:solidFill>
            <a:srgbClr val="C5FFC5"/>
          </a:solidFill>
          <a:ln w="28575">
            <a:solidFill>
              <a:schemeClr val="tx2"/>
            </a:solidFill>
            <a:miter lim="800000"/>
            <a:headEnd/>
            <a:tailEnd/>
          </a:ln>
        </p:spPr>
        <p:txBody>
          <a:bodyPr wrap="square">
            <a:spAutoFit/>
          </a:bodyPr>
          <a:lstStyle/>
          <a:p>
            <a:pPr algn="ctr">
              <a:defRPr/>
            </a:pPr>
            <a:r>
              <a:rPr lang="en-US" sz="4400" b="1" dirty="0">
                <a:latin typeface="Calibri" pitchFamily="34" charset="0"/>
                <a:cs typeface="Times New Roman" pitchFamily="18" charset="0"/>
              </a:rPr>
              <a:t>Introduction</a:t>
            </a:r>
            <a:endParaRPr lang="en-US" b="1" dirty="0">
              <a:latin typeface="Calibri" pitchFamily="34" charset="0"/>
              <a:cs typeface="Times New Roman" pitchFamily="18" charset="0"/>
            </a:endParaRPr>
          </a:p>
          <a:p>
            <a:pPr>
              <a:defRPr/>
            </a:pPr>
            <a:r>
              <a:rPr lang="en-US" sz="3200" i="1" dirty="0" err="1">
                <a:latin typeface="Calibri" pitchFamily="34" charset="0"/>
                <a:cs typeface="+mn-cs"/>
              </a:rPr>
              <a:t>Fusarium</a:t>
            </a:r>
            <a:r>
              <a:rPr lang="en-US" sz="3200" dirty="0">
                <a:latin typeface="Calibri" pitchFamily="34" charset="0"/>
                <a:cs typeface="+mn-cs"/>
              </a:rPr>
              <a:t> wilt, also known as </a:t>
            </a:r>
            <a:r>
              <a:rPr lang="en-US" sz="3200" i="1" dirty="0" err="1">
                <a:latin typeface="Calibri" pitchFamily="34" charset="0"/>
                <a:cs typeface="+mn-cs"/>
              </a:rPr>
              <a:t>Fusarium</a:t>
            </a:r>
            <a:r>
              <a:rPr lang="en-US" sz="3200" dirty="0">
                <a:latin typeface="Calibri" pitchFamily="34" charset="0"/>
                <a:cs typeface="+mn-cs"/>
              </a:rPr>
              <a:t> yellows, is a vascular pathogen with a broad host range including common bean (</a:t>
            </a:r>
            <a:r>
              <a:rPr lang="en-US" sz="3200" i="1" dirty="0" err="1">
                <a:latin typeface="Calibri" pitchFamily="34" charset="0"/>
                <a:cs typeface="+mn-cs"/>
              </a:rPr>
              <a:t>Phaseolus</a:t>
            </a:r>
            <a:r>
              <a:rPr lang="en-US" sz="3200" i="1" dirty="0">
                <a:latin typeface="Calibri" pitchFamily="34" charset="0"/>
                <a:cs typeface="+mn-cs"/>
              </a:rPr>
              <a:t> </a:t>
            </a:r>
            <a:r>
              <a:rPr lang="en-US" sz="3200" i="1" dirty="0" err="1">
                <a:latin typeface="Calibri" pitchFamily="34" charset="0"/>
                <a:cs typeface="+mn-cs"/>
              </a:rPr>
              <a:t>vulgaris</a:t>
            </a:r>
            <a:r>
              <a:rPr lang="en-US" sz="3200" i="1" dirty="0">
                <a:latin typeface="Calibri" pitchFamily="34" charset="0"/>
                <a:cs typeface="+mn-cs"/>
              </a:rPr>
              <a:t> </a:t>
            </a:r>
            <a:r>
              <a:rPr lang="en-US" sz="3200" dirty="0">
                <a:latin typeface="Calibri" pitchFamily="34" charset="0"/>
                <a:cs typeface="+mn-cs"/>
              </a:rPr>
              <a:t>L.), sugar beet (</a:t>
            </a:r>
            <a:r>
              <a:rPr lang="en-US" sz="3200" i="1" dirty="0">
                <a:latin typeface="Calibri" pitchFamily="34" charset="0"/>
                <a:cs typeface="+mn-cs"/>
              </a:rPr>
              <a:t>Beta </a:t>
            </a:r>
            <a:r>
              <a:rPr lang="en-US" sz="3200" i="1" dirty="0" err="1">
                <a:latin typeface="Calibri" pitchFamily="34" charset="0"/>
                <a:cs typeface="+mn-cs"/>
              </a:rPr>
              <a:t>vulgaris</a:t>
            </a:r>
            <a:r>
              <a:rPr lang="en-US" sz="3200" i="1" dirty="0">
                <a:latin typeface="Calibri" pitchFamily="34" charset="0"/>
                <a:cs typeface="+mn-cs"/>
              </a:rPr>
              <a:t> </a:t>
            </a:r>
            <a:r>
              <a:rPr lang="en-US" sz="3200" dirty="0">
                <a:latin typeface="Calibri" pitchFamily="34" charset="0"/>
                <a:cs typeface="+mn-cs"/>
              </a:rPr>
              <a:t>L.) and onion (</a:t>
            </a:r>
            <a:r>
              <a:rPr lang="en-US" sz="3200" i="1" dirty="0" err="1">
                <a:latin typeface="Calibri" pitchFamily="34" charset="0"/>
                <a:cs typeface="+mn-cs"/>
              </a:rPr>
              <a:t>Allium</a:t>
            </a:r>
            <a:r>
              <a:rPr lang="en-US" sz="3200" i="1" dirty="0">
                <a:latin typeface="Calibri" pitchFamily="34" charset="0"/>
                <a:cs typeface="+mn-cs"/>
              </a:rPr>
              <a:t> </a:t>
            </a:r>
            <a:r>
              <a:rPr lang="en-US" sz="3200" i="1" dirty="0" err="1">
                <a:latin typeface="Calibri" pitchFamily="34" charset="0"/>
                <a:cs typeface="+mn-cs"/>
              </a:rPr>
              <a:t>cepa</a:t>
            </a:r>
            <a:r>
              <a:rPr lang="en-US" sz="3200" i="1" dirty="0">
                <a:latin typeface="Calibri" pitchFamily="34" charset="0"/>
                <a:cs typeface="+mn-cs"/>
              </a:rPr>
              <a:t> L.</a:t>
            </a:r>
            <a:r>
              <a:rPr lang="en-US" sz="3200" dirty="0">
                <a:latin typeface="Calibri" pitchFamily="34" charset="0"/>
                <a:cs typeface="+mn-cs"/>
              </a:rPr>
              <a:t>). </a:t>
            </a:r>
            <a:r>
              <a:rPr lang="en-US" sz="3200" i="1" dirty="0" err="1">
                <a:latin typeface="Calibri" pitchFamily="34" charset="0"/>
                <a:cs typeface="+mn-cs"/>
              </a:rPr>
              <a:t>Fusarium</a:t>
            </a:r>
            <a:r>
              <a:rPr lang="en-US" sz="3200" dirty="0">
                <a:latin typeface="Calibri" pitchFamily="34" charset="0"/>
                <a:cs typeface="+mn-cs"/>
              </a:rPr>
              <a:t> wilt is caused by the fungus </a:t>
            </a:r>
            <a:r>
              <a:rPr lang="en-US" sz="3200" i="1" dirty="0" err="1">
                <a:latin typeface="Calibri" pitchFamily="34" charset="0"/>
                <a:cs typeface="+mn-cs"/>
              </a:rPr>
              <a:t>Fusarium</a:t>
            </a:r>
            <a:r>
              <a:rPr lang="en-US" sz="3200" i="1" dirty="0">
                <a:latin typeface="Calibri" pitchFamily="34" charset="0"/>
                <a:cs typeface="+mn-cs"/>
              </a:rPr>
              <a:t> </a:t>
            </a:r>
            <a:r>
              <a:rPr lang="en-US" sz="3200" i="1" dirty="0" err="1">
                <a:latin typeface="Calibri" pitchFamily="34" charset="0"/>
                <a:cs typeface="+mn-cs"/>
              </a:rPr>
              <a:t>oxysporum</a:t>
            </a:r>
            <a:r>
              <a:rPr lang="en-US" sz="3200" dirty="0">
                <a:latin typeface="Calibri" pitchFamily="34" charset="0"/>
                <a:cs typeface="+mn-cs"/>
              </a:rPr>
              <a:t> </a:t>
            </a:r>
            <a:r>
              <a:rPr lang="en-US" sz="3200" dirty="0" smtClean="0">
                <a:latin typeface="Calibri" pitchFamily="34" charset="0"/>
                <a:cs typeface="+mn-cs"/>
              </a:rPr>
              <a:t>which </a:t>
            </a:r>
            <a:r>
              <a:rPr lang="en-US" sz="3200" dirty="0">
                <a:latin typeface="Calibri" pitchFamily="34" charset="0"/>
                <a:cs typeface="+mn-cs"/>
              </a:rPr>
              <a:t>has diversified into sub species known as </a:t>
            </a:r>
            <a:r>
              <a:rPr lang="en-US" sz="3200" dirty="0" err="1">
                <a:latin typeface="Calibri" pitchFamily="34" charset="0"/>
                <a:cs typeface="+mn-cs"/>
              </a:rPr>
              <a:t>formae</a:t>
            </a:r>
            <a:r>
              <a:rPr lang="en-US" sz="3200" dirty="0">
                <a:latin typeface="Calibri" pitchFamily="34" charset="0"/>
                <a:cs typeface="+mn-cs"/>
              </a:rPr>
              <a:t> </a:t>
            </a:r>
            <a:r>
              <a:rPr lang="en-US" sz="3200" dirty="0" err="1" smtClean="0">
                <a:latin typeface="Calibri" pitchFamily="34" charset="0"/>
                <a:cs typeface="+mn-cs"/>
              </a:rPr>
              <a:t>speciales</a:t>
            </a:r>
            <a:r>
              <a:rPr lang="en-US" sz="3200" dirty="0">
                <a:latin typeface="Calibri" pitchFamily="34" charset="0"/>
                <a:cs typeface="+mn-cs"/>
              </a:rPr>
              <a:t> </a:t>
            </a:r>
            <a:r>
              <a:rPr lang="en-US" sz="3200" dirty="0" smtClean="0">
                <a:latin typeface="Calibri" pitchFamily="34" charset="0"/>
                <a:cs typeface="+mn-cs"/>
              </a:rPr>
              <a:t>(f</a:t>
            </a:r>
            <a:r>
              <a:rPr lang="en-US" sz="3200" dirty="0">
                <a:latin typeface="Calibri" pitchFamily="34" charset="0"/>
                <a:cs typeface="+mn-cs"/>
              </a:rPr>
              <a:t>. sp.). </a:t>
            </a:r>
            <a:r>
              <a:rPr lang="en-US" sz="3200" dirty="0" smtClean="0">
                <a:latin typeface="Calibri" pitchFamily="34" charset="0"/>
                <a:cs typeface="+mn-cs"/>
              </a:rPr>
              <a:t>Forma </a:t>
            </a:r>
            <a:r>
              <a:rPr lang="en-US" sz="3200" dirty="0" err="1" smtClean="0">
                <a:latin typeface="Calibri" pitchFamily="34" charset="0"/>
                <a:cs typeface="+mn-cs"/>
              </a:rPr>
              <a:t>speciales</a:t>
            </a:r>
            <a:r>
              <a:rPr lang="en-US" sz="3200" dirty="0" smtClean="0">
                <a:latin typeface="Calibri" pitchFamily="34" charset="0"/>
                <a:cs typeface="+mn-cs"/>
              </a:rPr>
              <a:t> </a:t>
            </a:r>
            <a:r>
              <a:rPr lang="en-US" sz="3200" dirty="0">
                <a:latin typeface="Calibri" pitchFamily="34" charset="0"/>
                <a:cs typeface="+mn-cs"/>
              </a:rPr>
              <a:t>are defined by their ability to cause disease on a specific host (1). Hence</a:t>
            </a:r>
            <a:r>
              <a:rPr lang="en-US" sz="3200" dirty="0" smtClean="0">
                <a:latin typeface="Calibri" pitchFamily="34" charset="0"/>
                <a:cs typeface="+mn-cs"/>
              </a:rPr>
              <a:t>,</a:t>
            </a:r>
            <a:r>
              <a:rPr lang="en-US" sz="3200" i="1" dirty="0">
                <a:latin typeface="Calibri" pitchFamily="34" charset="0"/>
              </a:rPr>
              <a:t> </a:t>
            </a:r>
            <a:r>
              <a:rPr lang="en-US" sz="3200" i="1" dirty="0" smtClean="0">
                <a:latin typeface="Calibri" pitchFamily="34" charset="0"/>
              </a:rPr>
              <a:t>      F</a:t>
            </a:r>
            <a:r>
              <a:rPr lang="en-US" sz="3200" i="1" dirty="0">
                <a:latin typeface="Calibri" pitchFamily="34" charset="0"/>
              </a:rPr>
              <a:t>. </a:t>
            </a:r>
            <a:r>
              <a:rPr lang="en-US" sz="3200" i="1" dirty="0" err="1" smtClean="0">
                <a:latin typeface="Calibri" pitchFamily="34" charset="0"/>
              </a:rPr>
              <a:t>oxysporum</a:t>
            </a:r>
            <a:r>
              <a:rPr lang="en-US" sz="3200" i="1" dirty="0" smtClean="0">
                <a:latin typeface="Calibri" pitchFamily="34" charset="0"/>
              </a:rPr>
              <a:t> </a:t>
            </a:r>
            <a:r>
              <a:rPr lang="en-US" sz="3200" dirty="0" smtClean="0">
                <a:latin typeface="Calibri" pitchFamily="34" charset="0"/>
                <a:cs typeface="+mn-cs"/>
              </a:rPr>
              <a:t>f</a:t>
            </a:r>
            <a:r>
              <a:rPr lang="en-US" sz="3200" dirty="0">
                <a:latin typeface="Calibri" pitchFamily="34" charset="0"/>
                <a:cs typeface="+mn-cs"/>
              </a:rPr>
              <a:t>. sp. </a:t>
            </a:r>
            <a:r>
              <a:rPr lang="en-US" sz="3200" i="1" dirty="0" err="1">
                <a:latin typeface="Calibri" pitchFamily="34" charset="0"/>
                <a:cs typeface="+mn-cs"/>
              </a:rPr>
              <a:t>phaseoli</a:t>
            </a:r>
            <a:r>
              <a:rPr lang="en-US" sz="3200" i="1" dirty="0">
                <a:latin typeface="Calibri" pitchFamily="34" charset="0"/>
                <a:cs typeface="+mn-cs"/>
              </a:rPr>
              <a:t> </a:t>
            </a:r>
            <a:r>
              <a:rPr lang="en-US" sz="3200" dirty="0">
                <a:latin typeface="Calibri" pitchFamily="34" charset="0"/>
                <a:cs typeface="+mn-cs"/>
              </a:rPr>
              <a:t>is pathogenic to common beans, </a:t>
            </a:r>
            <a:r>
              <a:rPr lang="en-US" sz="3200" i="1" dirty="0">
                <a:latin typeface="Calibri" pitchFamily="34" charset="0"/>
              </a:rPr>
              <a:t>F. </a:t>
            </a:r>
            <a:r>
              <a:rPr lang="en-US" sz="3200" i="1" dirty="0" err="1" smtClean="0">
                <a:latin typeface="Calibri" pitchFamily="34" charset="0"/>
              </a:rPr>
              <a:t>oxysporum</a:t>
            </a:r>
            <a:r>
              <a:rPr lang="en-US" sz="3200" i="1" dirty="0" smtClean="0">
                <a:latin typeface="Calibri" pitchFamily="34" charset="0"/>
              </a:rPr>
              <a:t> </a:t>
            </a:r>
            <a:r>
              <a:rPr lang="en-US" sz="3200" dirty="0" smtClean="0">
                <a:latin typeface="Calibri" pitchFamily="34" charset="0"/>
                <a:cs typeface="+mn-cs"/>
              </a:rPr>
              <a:t>f</a:t>
            </a:r>
            <a:r>
              <a:rPr lang="en-US" sz="3200" dirty="0">
                <a:latin typeface="Calibri" pitchFamily="34" charset="0"/>
                <a:cs typeface="+mn-cs"/>
              </a:rPr>
              <a:t>. sp. </a:t>
            </a:r>
            <a:r>
              <a:rPr lang="en-US" sz="3200" i="1" dirty="0" err="1">
                <a:latin typeface="Calibri" pitchFamily="34" charset="0"/>
                <a:cs typeface="+mn-cs"/>
              </a:rPr>
              <a:t>betae</a:t>
            </a:r>
            <a:r>
              <a:rPr lang="en-US" sz="3200" i="1" dirty="0">
                <a:latin typeface="Calibri" pitchFamily="34" charset="0"/>
                <a:cs typeface="+mn-cs"/>
              </a:rPr>
              <a:t> </a:t>
            </a:r>
            <a:r>
              <a:rPr lang="en-US" sz="3200" dirty="0">
                <a:latin typeface="Calibri" pitchFamily="34" charset="0"/>
                <a:cs typeface="+mn-cs"/>
              </a:rPr>
              <a:t>is pathogenic to sugar beets </a:t>
            </a:r>
            <a:r>
              <a:rPr lang="en-US" sz="3200" dirty="0" smtClean="0">
                <a:latin typeface="Calibri" pitchFamily="34" charset="0"/>
                <a:cs typeface="+mn-cs"/>
              </a:rPr>
              <a:t>and </a:t>
            </a:r>
            <a:r>
              <a:rPr lang="en-US" sz="3200" i="1" dirty="0" smtClean="0">
                <a:latin typeface="Calibri" pitchFamily="34" charset="0"/>
              </a:rPr>
              <a:t>F</a:t>
            </a:r>
            <a:r>
              <a:rPr lang="en-US" sz="3200" i="1" dirty="0">
                <a:latin typeface="Calibri" pitchFamily="34" charset="0"/>
              </a:rPr>
              <a:t>. </a:t>
            </a:r>
            <a:r>
              <a:rPr lang="en-US" sz="3200" i="1" dirty="0" err="1" smtClean="0">
                <a:latin typeface="Calibri" pitchFamily="34" charset="0"/>
              </a:rPr>
              <a:t>oxysporum</a:t>
            </a:r>
            <a:r>
              <a:rPr lang="en-US" sz="3200" i="1" dirty="0">
                <a:latin typeface="Calibri" pitchFamily="34" charset="0"/>
                <a:cs typeface="+mn-cs"/>
              </a:rPr>
              <a:t> </a:t>
            </a:r>
            <a:r>
              <a:rPr lang="en-US" sz="3200" dirty="0" smtClean="0">
                <a:latin typeface="Calibri" pitchFamily="34" charset="0"/>
                <a:cs typeface="+mn-cs"/>
              </a:rPr>
              <a:t>f</a:t>
            </a:r>
            <a:r>
              <a:rPr lang="en-US" sz="3200" dirty="0">
                <a:latin typeface="Calibri" pitchFamily="34" charset="0"/>
                <a:cs typeface="+mn-cs"/>
              </a:rPr>
              <a:t>. sp. </a:t>
            </a:r>
            <a:r>
              <a:rPr lang="en-US" sz="3200" i="1" dirty="0" err="1">
                <a:latin typeface="Calibri" pitchFamily="34" charset="0"/>
                <a:cs typeface="+mn-cs"/>
              </a:rPr>
              <a:t>cepae</a:t>
            </a:r>
            <a:r>
              <a:rPr lang="en-US" sz="3200" i="1" dirty="0">
                <a:latin typeface="Calibri" pitchFamily="34" charset="0"/>
                <a:cs typeface="+mn-cs"/>
              </a:rPr>
              <a:t> </a:t>
            </a:r>
            <a:r>
              <a:rPr lang="en-US" sz="3200" dirty="0">
                <a:latin typeface="Calibri" pitchFamily="34" charset="0"/>
                <a:cs typeface="+mn-cs"/>
              </a:rPr>
              <a:t>is pathogenic to onions. These pathogens occur throughout sugar </a:t>
            </a:r>
            <a:r>
              <a:rPr lang="en-US" sz="3200" dirty="0" smtClean="0">
                <a:latin typeface="Calibri" pitchFamily="34" charset="0"/>
                <a:cs typeface="+mn-cs"/>
              </a:rPr>
              <a:t>beet, onion and </a:t>
            </a:r>
            <a:r>
              <a:rPr lang="en-US" sz="3200" dirty="0">
                <a:latin typeface="Calibri" pitchFamily="34" charset="0"/>
                <a:cs typeface="+mn-cs"/>
              </a:rPr>
              <a:t>common bean production areas in the United States where </a:t>
            </a:r>
            <a:r>
              <a:rPr lang="en-US" sz="3200" dirty="0" smtClean="0">
                <a:latin typeface="Calibri" pitchFamily="34" charset="0"/>
                <a:cs typeface="+mn-cs"/>
              </a:rPr>
              <a:t> they are regularly grown in rotation. </a:t>
            </a:r>
            <a:r>
              <a:rPr lang="en-US" sz="3200" i="1" dirty="0" smtClean="0">
                <a:latin typeface="Calibri" pitchFamily="34" charset="0"/>
                <a:cs typeface="+mn-cs"/>
              </a:rPr>
              <a:t>F</a:t>
            </a:r>
            <a:r>
              <a:rPr lang="en-US" sz="3200" i="1" dirty="0">
                <a:latin typeface="Calibri" pitchFamily="34" charset="0"/>
                <a:cs typeface="+mn-cs"/>
              </a:rPr>
              <a:t>. </a:t>
            </a:r>
            <a:r>
              <a:rPr lang="en-US" sz="3200" i="1" dirty="0" err="1">
                <a:latin typeface="Calibri" pitchFamily="34" charset="0"/>
                <a:cs typeface="+mn-cs"/>
              </a:rPr>
              <a:t>oxysporum</a:t>
            </a:r>
            <a:r>
              <a:rPr lang="en-US" sz="3200" i="1" dirty="0">
                <a:latin typeface="Calibri" pitchFamily="34" charset="0"/>
                <a:cs typeface="+mn-cs"/>
              </a:rPr>
              <a:t> </a:t>
            </a:r>
            <a:r>
              <a:rPr lang="en-US" sz="3200" dirty="0">
                <a:latin typeface="Calibri" pitchFamily="34" charset="0"/>
                <a:cs typeface="+mn-cs"/>
              </a:rPr>
              <a:t>are </a:t>
            </a:r>
            <a:r>
              <a:rPr lang="en-US" sz="3200" dirty="0" smtClean="0">
                <a:latin typeface="Calibri" pitchFamily="34" charset="0"/>
                <a:cs typeface="+mn-cs"/>
              </a:rPr>
              <a:t>typically for </a:t>
            </a:r>
            <a:r>
              <a:rPr lang="en-US" sz="3200" dirty="0" err="1">
                <a:latin typeface="Calibri" pitchFamily="34" charset="0"/>
                <a:cs typeface="+mn-cs"/>
              </a:rPr>
              <a:t>pathogenicity</a:t>
            </a:r>
            <a:r>
              <a:rPr lang="en-US" sz="3200" dirty="0">
                <a:latin typeface="Calibri" pitchFamily="34" charset="0"/>
                <a:cs typeface="+mn-cs"/>
              </a:rPr>
              <a:t> only on the host they were isolated from. Therefore, cross-</a:t>
            </a:r>
            <a:r>
              <a:rPr lang="en-US" sz="3200" dirty="0" err="1">
                <a:latin typeface="Calibri" pitchFamily="34" charset="0"/>
                <a:cs typeface="+mn-cs"/>
              </a:rPr>
              <a:t>pathogenicity</a:t>
            </a:r>
            <a:r>
              <a:rPr lang="en-US" sz="3200" dirty="0">
                <a:latin typeface="Calibri" pitchFamily="34" charset="0"/>
                <a:cs typeface="+mn-cs"/>
              </a:rPr>
              <a:t>, or the ability of a f. sp. to infect an alternate host, is largely unknown. </a:t>
            </a:r>
            <a:endParaRPr lang="en-US" sz="3200" b="1" dirty="0">
              <a:latin typeface="Calibri" pitchFamily="34" charset="0"/>
              <a:cs typeface="+mn-cs"/>
            </a:endParaRPr>
          </a:p>
          <a:p>
            <a:pPr algn="ctr">
              <a:defRPr/>
            </a:pPr>
            <a:r>
              <a:rPr lang="en-US" sz="4400" b="1" dirty="0">
                <a:latin typeface="Calibri" pitchFamily="34" charset="0"/>
                <a:cs typeface="Tahoma" pitchFamily="34" charset="0"/>
              </a:rPr>
              <a:t>Objectives</a:t>
            </a:r>
          </a:p>
          <a:p>
            <a:pPr marL="457200" indent="-457200">
              <a:buFont typeface="+mj-lt"/>
              <a:buAutoNum type="arabicPeriod"/>
              <a:defRPr/>
            </a:pPr>
            <a:r>
              <a:rPr lang="en-US" sz="3200" dirty="0">
                <a:latin typeface="Calibri" pitchFamily="34" charset="0"/>
                <a:cs typeface="+mn-cs"/>
              </a:rPr>
              <a:t>To determine if isolates of </a:t>
            </a:r>
            <a:r>
              <a:rPr lang="en-US" sz="3200" i="1" dirty="0" err="1">
                <a:latin typeface="Calibri" pitchFamily="34" charset="0"/>
                <a:cs typeface="+mn-cs"/>
              </a:rPr>
              <a:t>Fusarium</a:t>
            </a:r>
            <a:r>
              <a:rPr lang="en-US" sz="3200" i="1" dirty="0">
                <a:latin typeface="Calibri" pitchFamily="34" charset="0"/>
                <a:cs typeface="+mn-cs"/>
              </a:rPr>
              <a:t> </a:t>
            </a:r>
            <a:r>
              <a:rPr lang="en-US" sz="3200" i="1" dirty="0" err="1">
                <a:latin typeface="Calibri" pitchFamily="34" charset="0"/>
                <a:cs typeface="+mn-cs"/>
              </a:rPr>
              <a:t>oxysporum</a:t>
            </a:r>
            <a:r>
              <a:rPr lang="en-US" sz="3200" dirty="0">
                <a:latin typeface="Calibri" pitchFamily="34" charset="0"/>
                <a:cs typeface="+mn-cs"/>
              </a:rPr>
              <a:t> f. sp. </a:t>
            </a:r>
            <a:r>
              <a:rPr lang="en-US" sz="3200" i="1" dirty="0" err="1">
                <a:latin typeface="Calibri" pitchFamily="34" charset="0"/>
                <a:cs typeface="+mn-cs"/>
              </a:rPr>
              <a:t>betae</a:t>
            </a:r>
            <a:r>
              <a:rPr lang="en-US" sz="3200" dirty="0">
                <a:latin typeface="Calibri" pitchFamily="34" charset="0"/>
                <a:cs typeface="+mn-cs"/>
              </a:rPr>
              <a:t> are pathogenic on common bean. </a:t>
            </a:r>
          </a:p>
          <a:p>
            <a:pPr marL="457200" indent="-457200">
              <a:buFont typeface="+mj-lt"/>
              <a:buAutoNum type="arabicPeriod"/>
              <a:defRPr/>
            </a:pPr>
            <a:endParaRPr lang="en-US" sz="3200" dirty="0">
              <a:latin typeface="Calibri" pitchFamily="34" charset="0"/>
              <a:cs typeface="+mn-cs"/>
            </a:endParaRPr>
          </a:p>
          <a:p>
            <a:pPr marL="514350" indent="-514350">
              <a:buFont typeface="+mj-lt"/>
              <a:buAutoNum type="arabicPeriod"/>
              <a:defRPr/>
            </a:pPr>
            <a:r>
              <a:rPr lang="en-US" sz="3200" dirty="0">
                <a:latin typeface="Calibri" pitchFamily="34" charset="0"/>
                <a:cs typeface="+mn-cs"/>
              </a:rPr>
              <a:t>To determine if isolates of </a:t>
            </a:r>
            <a:r>
              <a:rPr lang="en-US" sz="3200" i="1" dirty="0" err="1">
                <a:latin typeface="Calibri" pitchFamily="34" charset="0"/>
                <a:cs typeface="+mn-cs"/>
              </a:rPr>
              <a:t>Fusarium</a:t>
            </a:r>
            <a:r>
              <a:rPr lang="en-US" sz="3200" i="1" dirty="0">
                <a:latin typeface="Calibri" pitchFamily="34" charset="0"/>
                <a:cs typeface="+mn-cs"/>
              </a:rPr>
              <a:t> </a:t>
            </a:r>
            <a:r>
              <a:rPr lang="en-US" sz="3200" i="1" dirty="0" err="1">
                <a:latin typeface="Calibri" pitchFamily="34" charset="0"/>
                <a:cs typeface="+mn-cs"/>
              </a:rPr>
              <a:t>oxysporum</a:t>
            </a:r>
            <a:r>
              <a:rPr lang="en-US" sz="3200" dirty="0">
                <a:latin typeface="Calibri" pitchFamily="34" charset="0"/>
                <a:cs typeface="+mn-cs"/>
              </a:rPr>
              <a:t> f. sp. </a:t>
            </a:r>
            <a:r>
              <a:rPr lang="en-US" sz="3200" i="1" dirty="0" err="1">
                <a:latin typeface="Calibri" pitchFamily="34" charset="0"/>
                <a:cs typeface="+mn-cs"/>
              </a:rPr>
              <a:t>cepae</a:t>
            </a:r>
            <a:r>
              <a:rPr lang="en-US" sz="3200" dirty="0">
                <a:latin typeface="Calibri" pitchFamily="34" charset="0"/>
                <a:cs typeface="+mn-cs"/>
              </a:rPr>
              <a:t> are pathogenic on common bean</a:t>
            </a:r>
          </a:p>
        </p:txBody>
      </p:sp>
      <p:sp>
        <p:nvSpPr>
          <p:cNvPr id="1030" name="Text Box 10"/>
          <p:cNvSpPr txBox="1">
            <a:spLocks noChangeArrowheads="1"/>
          </p:cNvSpPr>
          <p:nvPr/>
        </p:nvSpPr>
        <p:spPr bwMode="auto">
          <a:xfrm>
            <a:off x="838200" y="17293090"/>
            <a:ext cx="14744700" cy="20842288"/>
          </a:xfrm>
          <a:prstGeom prst="rect">
            <a:avLst/>
          </a:prstGeom>
          <a:solidFill>
            <a:srgbClr val="C5FFC5"/>
          </a:solidFill>
          <a:ln w="28575">
            <a:solidFill>
              <a:schemeClr val="tx2"/>
            </a:solidFill>
            <a:miter lim="800000"/>
            <a:headEnd/>
            <a:tailEnd/>
          </a:ln>
        </p:spPr>
        <p:txBody>
          <a:bodyPr wrap="square">
            <a:spAutoFit/>
          </a:bodyPr>
          <a:lstStyle/>
          <a:p>
            <a:pPr algn="ctr"/>
            <a:r>
              <a:rPr lang="en-US" sz="4400" b="1" dirty="0">
                <a:latin typeface="Calibri" pitchFamily="34" charset="0"/>
                <a:cs typeface="Times New Roman" pitchFamily="18" charset="0"/>
              </a:rPr>
              <a:t>Materials and Methods</a:t>
            </a:r>
          </a:p>
          <a:p>
            <a:r>
              <a:rPr lang="en-US" sz="3200" b="1" dirty="0">
                <a:latin typeface="Calibri" pitchFamily="34" charset="0"/>
              </a:rPr>
              <a:t>Plant  Material</a:t>
            </a:r>
            <a:endParaRPr lang="en-US" sz="3200" dirty="0">
              <a:latin typeface="Calibri" pitchFamily="34" charset="0"/>
            </a:endParaRPr>
          </a:p>
          <a:p>
            <a:r>
              <a:rPr lang="en-US" sz="3200" dirty="0">
                <a:latin typeface="Calibri" pitchFamily="34" charset="0"/>
              </a:rPr>
              <a:t>Seeds of the common bean variety ‘Viva’, which is susceptible to all known pathogenic isolates </a:t>
            </a:r>
            <a:r>
              <a:rPr lang="en-US" sz="3200" i="1" dirty="0">
                <a:latin typeface="Calibri" pitchFamily="34" charset="0"/>
              </a:rPr>
              <a:t>F. </a:t>
            </a:r>
            <a:r>
              <a:rPr lang="en-US" sz="3200" i="1" dirty="0" err="1">
                <a:latin typeface="Calibri" pitchFamily="34" charset="0"/>
              </a:rPr>
              <a:t>oxysporum</a:t>
            </a:r>
            <a:r>
              <a:rPr lang="en-US" sz="3200" i="1" dirty="0">
                <a:latin typeface="Calibri" pitchFamily="34" charset="0"/>
              </a:rPr>
              <a:t> </a:t>
            </a:r>
            <a:r>
              <a:rPr lang="en-US" sz="3200" dirty="0">
                <a:latin typeface="Calibri" pitchFamily="34" charset="0"/>
              </a:rPr>
              <a:t>f. sp. </a:t>
            </a:r>
            <a:r>
              <a:rPr lang="en-US" sz="3200" i="1" dirty="0" err="1">
                <a:latin typeface="Calibri" pitchFamily="34" charset="0"/>
              </a:rPr>
              <a:t>phaseoli</a:t>
            </a:r>
            <a:r>
              <a:rPr lang="en-US" sz="3200" i="1" dirty="0">
                <a:latin typeface="Calibri" pitchFamily="34" charset="0"/>
              </a:rPr>
              <a:t>,</a:t>
            </a:r>
            <a:r>
              <a:rPr lang="en-US" sz="3200" dirty="0">
                <a:latin typeface="Calibri" pitchFamily="34" charset="0"/>
              </a:rPr>
              <a:t> were germinated in pots containing vermiculite (2). Seedlings were grown in a controlled greenhouse environment with 32</a:t>
            </a:r>
            <a:r>
              <a:rPr lang="en-US" sz="3200" baseline="30000" dirty="0">
                <a:latin typeface="Calibri" pitchFamily="34" charset="0"/>
              </a:rPr>
              <a:t>o</a:t>
            </a:r>
            <a:r>
              <a:rPr lang="en-US" sz="3200" dirty="0">
                <a:latin typeface="Calibri" pitchFamily="34" charset="0"/>
              </a:rPr>
              <a:t>C day and 16</a:t>
            </a:r>
            <a:r>
              <a:rPr lang="en-US" sz="3200" baseline="30000" dirty="0">
                <a:latin typeface="Calibri" pitchFamily="34" charset="0"/>
              </a:rPr>
              <a:t>o</a:t>
            </a:r>
            <a:r>
              <a:rPr lang="en-US" sz="3200" dirty="0">
                <a:latin typeface="Calibri" pitchFamily="34" charset="0"/>
              </a:rPr>
              <a:t>C night temperatures for 21 days prior to inoculation (first trifoliate leaf emergence).</a:t>
            </a:r>
          </a:p>
          <a:p>
            <a:r>
              <a:rPr lang="en-US" sz="3200" dirty="0">
                <a:latin typeface="Calibri" pitchFamily="34" charset="0"/>
              </a:rPr>
              <a:t> </a:t>
            </a:r>
          </a:p>
          <a:p>
            <a:r>
              <a:rPr lang="en-US" sz="3200" b="1" dirty="0" err="1">
                <a:latin typeface="Calibri" pitchFamily="34" charset="0"/>
              </a:rPr>
              <a:t>Inoculum</a:t>
            </a:r>
            <a:r>
              <a:rPr lang="en-US" sz="3200" b="1" dirty="0">
                <a:latin typeface="Calibri" pitchFamily="34" charset="0"/>
              </a:rPr>
              <a:t> preparation</a:t>
            </a:r>
            <a:endParaRPr lang="en-US" sz="3200" dirty="0">
              <a:latin typeface="Calibri" pitchFamily="34" charset="0"/>
            </a:endParaRPr>
          </a:p>
          <a:p>
            <a:r>
              <a:rPr lang="en-US" sz="3200" dirty="0">
                <a:latin typeface="Calibri" pitchFamily="34" charset="0"/>
              </a:rPr>
              <a:t>A total of 60 isolates of </a:t>
            </a:r>
            <a:r>
              <a:rPr lang="en-US" sz="3200" i="1" dirty="0" err="1">
                <a:latin typeface="Calibri" pitchFamily="34" charset="0"/>
              </a:rPr>
              <a:t>Fusarium</a:t>
            </a:r>
            <a:r>
              <a:rPr lang="en-US" sz="3200" i="1" dirty="0">
                <a:latin typeface="Calibri" pitchFamily="34" charset="0"/>
              </a:rPr>
              <a:t> </a:t>
            </a:r>
            <a:r>
              <a:rPr lang="en-US" sz="3200" i="1" dirty="0" err="1">
                <a:latin typeface="Calibri" pitchFamily="34" charset="0"/>
              </a:rPr>
              <a:t>oxysporum</a:t>
            </a:r>
            <a:r>
              <a:rPr lang="en-US" sz="3200" i="1" dirty="0">
                <a:latin typeface="Calibri" pitchFamily="34" charset="0"/>
              </a:rPr>
              <a:t> </a:t>
            </a:r>
            <a:r>
              <a:rPr lang="en-US" sz="3200" dirty="0">
                <a:latin typeface="Calibri" pitchFamily="34" charset="0"/>
              </a:rPr>
              <a:t>were collected from various researchers throughout the US. Conidia of </a:t>
            </a:r>
            <a:r>
              <a:rPr lang="en-US" sz="3200" i="1" dirty="0">
                <a:latin typeface="Calibri" pitchFamily="34" charset="0"/>
              </a:rPr>
              <a:t>F. </a:t>
            </a:r>
            <a:r>
              <a:rPr lang="en-US" sz="3200" i="1" dirty="0" err="1">
                <a:latin typeface="Calibri" pitchFamily="34" charset="0"/>
              </a:rPr>
              <a:t>oxysporum</a:t>
            </a:r>
            <a:r>
              <a:rPr lang="en-US" sz="3200" i="1" dirty="0">
                <a:latin typeface="Calibri" pitchFamily="34" charset="0"/>
              </a:rPr>
              <a:t> </a:t>
            </a:r>
            <a:r>
              <a:rPr lang="en-US" sz="3200" dirty="0">
                <a:latin typeface="Calibri" pitchFamily="34" charset="0"/>
              </a:rPr>
              <a:t>f. sp. </a:t>
            </a:r>
            <a:r>
              <a:rPr lang="en-US" sz="3200" i="1" dirty="0" err="1">
                <a:latin typeface="Calibri" pitchFamily="34" charset="0"/>
              </a:rPr>
              <a:t>betae</a:t>
            </a:r>
            <a:r>
              <a:rPr lang="en-US" sz="3200" dirty="0">
                <a:latin typeface="Calibri" pitchFamily="34" charset="0"/>
              </a:rPr>
              <a:t>, f. sp. </a:t>
            </a:r>
            <a:r>
              <a:rPr lang="en-US" sz="3200" i="1" dirty="0" err="1">
                <a:latin typeface="Calibri" pitchFamily="34" charset="0"/>
              </a:rPr>
              <a:t>phaseoli</a:t>
            </a:r>
            <a:r>
              <a:rPr lang="en-US" sz="3200" i="1" dirty="0">
                <a:latin typeface="Calibri" pitchFamily="34" charset="0"/>
              </a:rPr>
              <a:t> and </a:t>
            </a:r>
            <a:r>
              <a:rPr lang="en-US" sz="3200" dirty="0">
                <a:latin typeface="Calibri" pitchFamily="34" charset="0"/>
              </a:rPr>
              <a:t>f. </a:t>
            </a:r>
            <a:r>
              <a:rPr lang="en-US" sz="3200" i="1" dirty="0">
                <a:latin typeface="Calibri" pitchFamily="34" charset="0"/>
              </a:rPr>
              <a:t> </a:t>
            </a:r>
            <a:r>
              <a:rPr lang="en-US" sz="3200" dirty="0">
                <a:latin typeface="Calibri" pitchFamily="34" charset="0"/>
              </a:rPr>
              <a:t>sp. </a:t>
            </a:r>
            <a:r>
              <a:rPr lang="en-US" sz="3200" i="1" dirty="0" err="1">
                <a:latin typeface="Calibri" pitchFamily="34" charset="0"/>
              </a:rPr>
              <a:t>cepae</a:t>
            </a:r>
            <a:r>
              <a:rPr lang="en-US" sz="3200" dirty="0">
                <a:latin typeface="Calibri" pitchFamily="34" charset="0"/>
              </a:rPr>
              <a:t> isolates were transferred from cold storage (-20C) onto Petri plates with half strength potato dextrose agar and cultured at 25</a:t>
            </a:r>
            <a:r>
              <a:rPr lang="en-US" sz="3200" baseline="30000" dirty="0">
                <a:latin typeface="Calibri" pitchFamily="34" charset="0"/>
              </a:rPr>
              <a:t>o</a:t>
            </a:r>
            <a:r>
              <a:rPr lang="en-US" sz="3200" dirty="0">
                <a:latin typeface="Calibri" pitchFamily="34" charset="0"/>
              </a:rPr>
              <a:t>C for two weeks. The day prior to inoculation, the </a:t>
            </a:r>
            <a:r>
              <a:rPr lang="en-US" sz="3200" dirty="0" err="1">
                <a:latin typeface="Calibri" pitchFamily="34" charset="0"/>
              </a:rPr>
              <a:t>inoculum</a:t>
            </a:r>
            <a:r>
              <a:rPr lang="en-US" sz="3200" dirty="0">
                <a:latin typeface="Calibri" pitchFamily="34" charset="0"/>
              </a:rPr>
              <a:t> was suspended in sterile distilled water.  The following day the </a:t>
            </a:r>
            <a:r>
              <a:rPr lang="en-US" sz="3200" dirty="0" err="1">
                <a:latin typeface="Calibri" pitchFamily="34" charset="0"/>
              </a:rPr>
              <a:t>inoculum</a:t>
            </a:r>
            <a:r>
              <a:rPr lang="en-US" sz="3200" dirty="0">
                <a:latin typeface="Calibri" pitchFamily="34" charset="0"/>
              </a:rPr>
              <a:t> concentration was diluted to 10</a:t>
            </a:r>
            <a:r>
              <a:rPr lang="en-US" sz="3200" baseline="30000" dirty="0">
                <a:latin typeface="Calibri" pitchFamily="34" charset="0"/>
              </a:rPr>
              <a:t>6</a:t>
            </a:r>
            <a:r>
              <a:rPr lang="en-US" sz="3200" dirty="0">
                <a:latin typeface="Calibri" pitchFamily="34" charset="0"/>
              </a:rPr>
              <a:t> conidia per </a:t>
            </a:r>
            <a:r>
              <a:rPr lang="en-US" sz="3200" dirty="0" err="1">
                <a:latin typeface="Calibri" pitchFamily="34" charset="0"/>
              </a:rPr>
              <a:t>mL</a:t>
            </a:r>
            <a:r>
              <a:rPr lang="en-US" sz="3200" dirty="0">
                <a:latin typeface="Calibri" pitchFamily="34" charset="0"/>
              </a:rPr>
              <a:t> for each isolate (2). This solution was used for the root dip inoculation procedure. </a:t>
            </a:r>
          </a:p>
          <a:p>
            <a:endParaRPr lang="en-US" sz="3200" b="1" dirty="0">
              <a:latin typeface="Calibri" pitchFamily="34" charset="0"/>
            </a:endParaRPr>
          </a:p>
          <a:p>
            <a:r>
              <a:rPr lang="en-US" sz="3200" b="1" dirty="0">
                <a:latin typeface="Calibri" pitchFamily="34" charset="0"/>
              </a:rPr>
              <a:t>Inoculation procedure</a:t>
            </a:r>
            <a:endParaRPr lang="en-US" sz="3200" dirty="0">
              <a:latin typeface="Calibri" pitchFamily="34" charset="0"/>
            </a:endParaRPr>
          </a:p>
          <a:p>
            <a:r>
              <a:rPr lang="en-US" sz="3200" dirty="0">
                <a:latin typeface="Calibri" pitchFamily="34" charset="0"/>
              </a:rPr>
              <a:t>A root dip method of inoculation as described by </a:t>
            </a:r>
            <a:r>
              <a:rPr lang="en-US" sz="3200" dirty="0">
                <a:latin typeface="Calibri" pitchFamily="34" charset="0"/>
                <a:cs typeface="Times New Roman" pitchFamily="18" charset="0"/>
              </a:rPr>
              <a:t>Pastor-Corrales et al (4) and modified by </a:t>
            </a:r>
            <a:r>
              <a:rPr lang="en-US" sz="3200" dirty="0">
                <a:latin typeface="Calibri" pitchFamily="34" charset="0"/>
              </a:rPr>
              <a:t>Salgado et al. (5) was used. At 21 days after planting, seedlings were excavated from the media and  roots washed, then placed in sterile distilled water for five minutes. The distal ⅓ of the root system was clipped using sterilized scissors and submerged into the prepared </a:t>
            </a:r>
            <a:r>
              <a:rPr lang="en-US" sz="3200" dirty="0" err="1">
                <a:latin typeface="Calibri" pitchFamily="34" charset="0"/>
              </a:rPr>
              <a:t>inoculum</a:t>
            </a:r>
            <a:r>
              <a:rPr lang="en-US" sz="3200" dirty="0">
                <a:latin typeface="Calibri" pitchFamily="34" charset="0"/>
              </a:rPr>
              <a:t> and allowed to soak for five minutes (Figure 1).  The inoculated plants were transplanted into 6” pots with sterilized soil </a:t>
            </a:r>
            <a:r>
              <a:rPr lang="en-US" sz="3200" dirty="0" smtClean="0">
                <a:latin typeface="Calibri" pitchFamily="34" charset="0"/>
              </a:rPr>
              <a:t>with one </a:t>
            </a:r>
            <a:r>
              <a:rPr lang="en-US" sz="3200" dirty="0">
                <a:latin typeface="Calibri" pitchFamily="34" charset="0"/>
              </a:rPr>
              <a:t>plant/pot (2). The plants were then placed into a greenhouse maintained at 22</a:t>
            </a:r>
            <a:r>
              <a:rPr lang="en-US" sz="3200" baseline="30000" dirty="0">
                <a:latin typeface="Calibri" pitchFamily="34" charset="0"/>
              </a:rPr>
              <a:t>o</a:t>
            </a:r>
            <a:r>
              <a:rPr lang="en-US" sz="3200" dirty="0">
                <a:latin typeface="Calibri" pitchFamily="34" charset="0"/>
              </a:rPr>
              <a:t>C to 25</a:t>
            </a:r>
            <a:r>
              <a:rPr lang="en-US" sz="3200" baseline="30000" dirty="0">
                <a:latin typeface="Calibri" pitchFamily="34" charset="0"/>
              </a:rPr>
              <a:t>o</a:t>
            </a:r>
            <a:r>
              <a:rPr lang="en-US" sz="3200" dirty="0">
                <a:latin typeface="Calibri" pitchFamily="34" charset="0"/>
              </a:rPr>
              <a:t>C and 13hrs photoperiod (Figure 2). After two to three days temperatures were increased to 32</a:t>
            </a:r>
            <a:r>
              <a:rPr lang="en-US" sz="3200" baseline="30000" dirty="0">
                <a:latin typeface="Calibri" pitchFamily="34" charset="0"/>
              </a:rPr>
              <a:t>o</a:t>
            </a:r>
            <a:r>
              <a:rPr lang="en-US" sz="3200" dirty="0">
                <a:latin typeface="Calibri" pitchFamily="34" charset="0"/>
              </a:rPr>
              <a:t>C/16</a:t>
            </a:r>
            <a:r>
              <a:rPr lang="en-US" sz="3200" baseline="30000" dirty="0">
                <a:latin typeface="Calibri" pitchFamily="34" charset="0"/>
              </a:rPr>
              <a:t>o</a:t>
            </a:r>
            <a:r>
              <a:rPr lang="en-US" sz="3200" dirty="0">
                <a:latin typeface="Calibri" pitchFamily="34" charset="0"/>
              </a:rPr>
              <a:t>C (day/night) to provide environmental stress to enhance disease development. Plants were watered every other day as necessary (2).</a:t>
            </a:r>
          </a:p>
          <a:p>
            <a:r>
              <a:rPr lang="en-US" sz="3200" dirty="0">
                <a:latin typeface="Calibri" pitchFamily="34" charset="0"/>
              </a:rPr>
              <a:t> </a:t>
            </a:r>
          </a:p>
          <a:p>
            <a:r>
              <a:rPr lang="en-US" sz="3200" b="1" dirty="0">
                <a:latin typeface="Calibri" pitchFamily="34" charset="0"/>
              </a:rPr>
              <a:t>Disease Scoring</a:t>
            </a:r>
            <a:endParaRPr lang="en-US" sz="3200" dirty="0">
              <a:latin typeface="Calibri" pitchFamily="34" charset="0"/>
            </a:endParaRPr>
          </a:p>
          <a:p>
            <a:r>
              <a:rPr lang="en-US" sz="3200" dirty="0">
                <a:latin typeface="Calibri" pitchFamily="34" charset="0"/>
              </a:rPr>
              <a:t>At 21 days after inoculation, the plants were scored using the 1 to 9 CIAT disease severity scale (2) (Figure </a:t>
            </a:r>
            <a:r>
              <a:rPr lang="en-US" sz="3200" dirty="0" smtClean="0">
                <a:latin typeface="Calibri" pitchFamily="34" charset="0"/>
              </a:rPr>
              <a:t>3) where 1</a:t>
            </a:r>
            <a:r>
              <a:rPr lang="en-US" sz="3200" dirty="0">
                <a:latin typeface="Calibri" pitchFamily="34" charset="0"/>
              </a:rPr>
              <a:t>= no disease symptoms and completely healthy; </a:t>
            </a:r>
            <a:r>
              <a:rPr lang="en-US" sz="3200" dirty="0" smtClean="0">
                <a:latin typeface="Calibri" pitchFamily="34" charset="0"/>
              </a:rPr>
              <a:t>      3 </a:t>
            </a:r>
            <a:r>
              <a:rPr lang="en-US" sz="3200" dirty="0">
                <a:latin typeface="Calibri" pitchFamily="34" charset="0"/>
              </a:rPr>
              <a:t>= 10% of leaf surface showing disease symptoms; 5 = 25% of leaf surface showing disease symptoms as well as some whole plant stunting; 7 = disease symptoms on 50% of leaves and severely stunted; 9 = plant death.</a:t>
            </a:r>
          </a:p>
          <a:p>
            <a:r>
              <a:rPr lang="en-US" sz="3200" dirty="0">
                <a:latin typeface="Calibri" pitchFamily="34" charset="0"/>
              </a:rPr>
              <a:t> </a:t>
            </a:r>
          </a:p>
          <a:p>
            <a:r>
              <a:rPr lang="en-US" sz="3200" b="1" dirty="0">
                <a:latin typeface="Calibri" pitchFamily="34" charset="0"/>
              </a:rPr>
              <a:t>Experiment Design</a:t>
            </a:r>
            <a:endParaRPr lang="en-US" sz="3200" dirty="0">
              <a:latin typeface="Calibri" pitchFamily="34" charset="0"/>
            </a:endParaRPr>
          </a:p>
          <a:p>
            <a:r>
              <a:rPr lang="en-US" sz="3200" dirty="0">
                <a:latin typeface="Calibri" pitchFamily="34" charset="0"/>
              </a:rPr>
              <a:t>The experiment was performed using an augmented randomized block design (3).  Because all 60 isolates could not be screened at once, 30 isolates were randomly assigned to one of two “sets” with each set replicated twice constituting four inoculation dates (experiments).  At each inoculation date, each isolate was inoculated to four bean plants.  Significant differences were compared by analysis of variance (ANOVA) using SAS Proc Mixed (SAS Institute, version 9.2, Cary, NC, USA).</a:t>
            </a:r>
            <a:endParaRPr lang="en-US" sz="3200" dirty="0">
              <a:latin typeface="Calibri" pitchFamily="34" charset="0"/>
              <a:cs typeface="Times New Roman" pitchFamily="18" charset="0"/>
            </a:endParaRPr>
          </a:p>
        </p:txBody>
      </p:sp>
      <p:graphicFrame>
        <p:nvGraphicFramePr>
          <p:cNvPr id="1026" name="Object 181"/>
          <p:cNvGraphicFramePr>
            <a:graphicFrameLocks noChangeAspect="1"/>
          </p:cNvGraphicFramePr>
          <p:nvPr/>
        </p:nvGraphicFramePr>
        <p:xfrm>
          <a:off x="16238538" y="8658225"/>
          <a:ext cx="12355512" cy="9731375"/>
        </p:xfrm>
        <a:graphic>
          <a:graphicData uri="http://schemas.openxmlformats.org/presentationml/2006/ole">
            <p:oleObj spid="_x0000_s1026" name="Worksheet" r:id="rId4" imgW="9696602" imgH="6839102" progId="Excel.Sheet.12">
              <p:embed/>
            </p:oleObj>
          </a:graphicData>
        </a:graphic>
      </p:graphicFrame>
      <p:sp>
        <p:nvSpPr>
          <p:cNvPr id="1049" name="Rectangle 2103"/>
          <p:cNvSpPr>
            <a:spLocks noChangeArrowheads="1"/>
          </p:cNvSpPr>
          <p:nvPr/>
        </p:nvSpPr>
        <p:spPr bwMode="auto">
          <a:xfrm>
            <a:off x="29032200" y="14716125"/>
            <a:ext cx="10210800" cy="3724096"/>
          </a:xfrm>
          <a:prstGeom prst="rect">
            <a:avLst/>
          </a:prstGeom>
          <a:solidFill>
            <a:srgbClr val="C5FFC5"/>
          </a:solidFill>
          <a:ln w="38100">
            <a:solidFill>
              <a:schemeClr val="tx2"/>
            </a:solidFill>
            <a:miter lim="800000"/>
            <a:headEnd/>
            <a:tailEnd/>
          </a:ln>
        </p:spPr>
        <p:txBody>
          <a:bodyPr wrap="square">
            <a:spAutoFit/>
          </a:bodyPr>
          <a:lstStyle/>
          <a:p>
            <a:pPr algn="ctr"/>
            <a:r>
              <a:rPr lang="en-US" sz="4400" b="1" dirty="0">
                <a:latin typeface="Calibri" pitchFamily="34" charset="0"/>
                <a:cs typeface="Times New Roman" pitchFamily="18" charset="0"/>
              </a:rPr>
              <a:t>Conclusions</a:t>
            </a:r>
          </a:p>
          <a:p>
            <a:r>
              <a:rPr lang="en-US" sz="3200" dirty="0">
                <a:latin typeface="Calibri" pitchFamily="34" charset="0"/>
                <a:cs typeface="Times New Roman" pitchFamily="18" charset="0"/>
              </a:rPr>
              <a:t>None of the </a:t>
            </a:r>
            <a:r>
              <a:rPr lang="en-US" sz="3200" i="1" dirty="0">
                <a:latin typeface="Calibri" pitchFamily="34" charset="0"/>
              </a:rPr>
              <a:t>F. </a:t>
            </a:r>
            <a:r>
              <a:rPr lang="en-US" sz="3200" i="1" dirty="0" err="1">
                <a:latin typeface="Calibri" pitchFamily="34" charset="0"/>
              </a:rPr>
              <a:t>oxysporum</a:t>
            </a:r>
            <a:r>
              <a:rPr lang="en-US" sz="3200" i="1" dirty="0">
                <a:latin typeface="Calibri" pitchFamily="34" charset="0"/>
              </a:rPr>
              <a:t> </a:t>
            </a:r>
            <a:r>
              <a:rPr lang="en-US" sz="3200" dirty="0">
                <a:latin typeface="Calibri" pitchFamily="34" charset="0"/>
              </a:rPr>
              <a:t>f. sp. </a:t>
            </a:r>
            <a:r>
              <a:rPr lang="en-US" sz="3200" i="1" dirty="0" err="1">
                <a:latin typeface="Calibri" pitchFamily="34" charset="0"/>
              </a:rPr>
              <a:t>betae</a:t>
            </a:r>
            <a:r>
              <a:rPr lang="en-US" sz="3200" i="1" dirty="0">
                <a:latin typeface="Calibri" pitchFamily="34" charset="0"/>
              </a:rPr>
              <a:t> </a:t>
            </a:r>
            <a:r>
              <a:rPr lang="en-US" sz="3200" dirty="0">
                <a:latin typeface="Calibri" pitchFamily="34" charset="0"/>
              </a:rPr>
              <a:t>isolates were pathogenic on common bean providing evidence that F. o. </a:t>
            </a:r>
            <a:r>
              <a:rPr lang="en-US" sz="3200" dirty="0" err="1">
                <a:latin typeface="Calibri" pitchFamily="34" charset="0"/>
              </a:rPr>
              <a:t>f.sp</a:t>
            </a:r>
            <a:r>
              <a:rPr lang="en-US" sz="3200" dirty="0">
                <a:latin typeface="Calibri" pitchFamily="34" charset="0"/>
              </a:rPr>
              <a:t>.</a:t>
            </a:r>
            <a:r>
              <a:rPr lang="en-US" sz="3200" i="1" dirty="0">
                <a:latin typeface="Calibri" pitchFamily="34" charset="0"/>
              </a:rPr>
              <a:t> </a:t>
            </a:r>
            <a:r>
              <a:rPr lang="en-US" sz="3200" i="1" dirty="0" err="1">
                <a:latin typeface="Calibri" pitchFamily="34" charset="0"/>
              </a:rPr>
              <a:t>betae</a:t>
            </a:r>
            <a:r>
              <a:rPr lang="en-US" sz="3200" dirty="0">
                <a:latin typeface="Calibri" pitchFamily="34" charset="0"/>
              </a:rPr>
              <a:t> are not cross pathogenic between common bean and sugar beet. This suggests that crop rotations involving sugar beet and common bean should be an </a:t>
            </a:r>
            <a:r>
              <a:rPr lang="en-US" sz="3200" dirty="0" smtClean="0">
                <a:latin typeface="Calibri" pitchFamily="34" charset="0"/>
              </a:rPr>
              <a:t>effective control  strategy to </a:t>
            </a:r>
            <a:r>
              <a:rPr lang="en-US" sz="3200" dirty="0">
                <a:latin typeface="Calibri" pitchFamily="34" charset="0"/>
              </a:rPr>
              <a:t>reduce </a:t>
            </a:r>
            <a:r>
              <a:rPr lang="en-US" sz="3200" dirty="0" err="1" smtClean="0">
                <a:latin typeface="Calibri" pitchFamily="34" charset="0"/>
              </a:rPr>
              <a:t>inoculum</a:t>
            </a:r>
            <a:r>
              <a:rPr lang="en-US" sz="3200" dirty="0" smtClean="0">
                <a:latin typeface="Calibri" pitchFamily="34" charset="0"/>
              </a:rPr>
              <a:t> of both </a:t>
            </a:r>
            <a:r>
              <a:rPr lang="en-US" sz="3200" i="1" dirty="0" err="1" smtClean="0">
                <a:latin typeface="Calibri" pitchFamily="34" charset="0"/>
              </a:rPr>
              <a:t>formae</a:t>
            </a:r>
            <a:r>
              <a:rPr lang="en-US" sz="3200" i="1" dirty="0" smtClean="0">
                <a:latin typeface="Calibri" pitchFamily="34" charset="0"/>
              </a:rPr>
              <a:t> </a:t>
            </a:r>
            <a:r>
              <a:rPr lang="en-US" sz="3200" i="1" dirty="0" err="1" smtClean="0">
                <a:latin typeface="Calibri" pitchFamily="34" charset="0"/>
              </a:rPr>
              <a:t>speciales</a:t>
            </a:r>
            <a:r>
              <a:rPr lang="en-US" sz="3200" dirty="0">
                <a:latin typeface="Calibri" pitchFamily="34" charset="0"/>
              </a:rPr>
              <a:t>.</a:t>
            </a:r>
            <a:r>
              <a:rPr lang="en-US" sz="3200" dirty="0" smtClean="0">
                <a:latin typeface="Calibri" pitchFamily="34" charset="0"/>
              </a:rPr>
              <a:t> </a:t>
            </a:r>
            <a:endParaRPr lang="en-US" sz="3200" dirty="0">
              <a:latin typeface="Calibri" pitchFamily="34" charset="0"/>
              <a:cs typeface="Times New Roman" pitchFamily="18" charset="0"/>
            </a:endParaRPr>
          </a:p>
        </p:txBody>
      </p:sp>
      <p:sp>
        <p:nvSpPr>
          <p:cNvPr id="50" name="Rectangle 2103"/>
          <p:cNvSpPr>
            <a:spLocks noChangeArrowheads="1"/>
          </p:cNvSpPr>
          <p:nvPr/>
        </p:nvSpPr>
        <p:spPr bwMode="auto">
          <a:xfrm>
            <a:off x="29032200" y="8475663"/>
            <a:ext cx="10210800" cy="5693866"/>
          </a:xfrm>
          <a:prstGeom prst="rect">
            <a:avLst/>
          </a:prstGeom>
          <a:solidFill>
            <a:srgbClr val="C5FFC5"/>
          </a:solidFill>
          <a:ln w="38100">
            <a:solidFill>
              <a:schemeClr val="tx2"/>
            </a:solidFill>
            <a:miter lim="800000"/>
            <a:headEnd/>
            <a:tailEnd/>
          </a:ln>
        </p:spPr>
        <p:txBody>
          <a:bodyPr wrap="square">
            <a:spAutoFit/>
          </a:bodyPr>
          <a:lstStyle/>
          <a:p>
            <a:pPr algn="ctr">
              <a:defRPr/>
            </a:pPr>
            <a:r>
              <a:rPr lang="en-US" sz="4400" b="1" dirty="0">
                <a:latin typeface="Calibri" pitchFamily="34" charset="0"/>
                <a:cs typeface="Times New Roman" pitchFamily="18" charset="0"/>
              </a:rPr>
              <a:t>Summary</a:t>
            </a:r>
          </a:p>
          <a:p>
            <a:pPr marL="91440">
              <a:buFont typeface="Arial" pitchFamily="34" charset="0"/>
              <a:buChar char="•"/>
              <a:defRPr/>
            </a:pPr>
            <a:r>
              <a:rPr lang="en-US" sz="3200" i="1" dirty="0">
                <a:latin typeface="Calibri" pitchFamily="34" charset="0"/>
                <a:cs typeface="+mn-cs"/>
              </a:rPr>
              <a:t>None of the F. </a:t>
            </a:r>
            <a:r>
              <a:rPr lang="en-US" sz="3200" i="1" dirty="0" err="1">
                <a:latin typeface="Calibri" pitchFamily="34" charset="0"/>
                <a:cs typeface="+mn-cs"/>
              </a:rPr>
              <a:t>oxysporum</a:t>
            </a:r>
            <a:r>
              <a:rPr lang="en-US" sz="3200" i="1" dirty="0">
                <a:latin typeface="Calibri" pitchFamily="34" charset="0"/>
                <a:cs typeface="+mn-cs"/>
              </a:rPr>
              <a:t> f. sp. </a:t>
            </a:r>
            <a:r>
              <a:rPr lang="en-US" sz="3200" i="1" dirty="0" err="1">
                <a:latin typeface="Calibri" pitchFamily="34" charset="0"/>
                <a:cs typeface="+mn-cs"/>
              </a:rPr>
              <a:t>betae</a:t>
            </a:r>
            <a:r>
              <a:rPr lang="en-US" sz="3200" i="1" dirty="0">
                <a:latin typeface="Calibri" pitchFamily="34" charset="0"/>
                <a:cs typeface="+mn-cs"/>
              </a:rPr>
              <a:t> </a:t>
            </a:r>
            <a:r>
              <a:rPr lang="en-US" sz="3200" i="1" dirty="0">
                <a:latin typeface="Calibri" pitchFamily="34" charset="0"/>
                <a:cs typeface="Times New Roman" pitchFamily="18" charset="0"/>
              </a:rPr>
              <a:t>isolates</a:t>
            </a:r>
            <a:r>
              <a:rPr lang="en-US" sz="3200" i="1" dirty="0">
                <a:latin typeface="Calibri" pitchFamily="34" charset="0"/>
                <a:cs typeface="+mn-cs"/>
              </a:rPr>
              <a:t> were  pathogenic on common bean. </a:t>
            </a:r>
            <a:br>
              <a:rPr lang="en-US" sz="3200" i="1" dirty="0">
                <a:latin typeface="Calibri" pitchFamily="34" charset="0"/>
                <a:cs typeface="+mn-cs"/>
              </a:rPr>
            </a:br>
            <a:endParaRPr lang="en-US" sz="3200" i="1" dirty="0" smtClean="0">
              <a:latin typeface="Calibri" pitchFamily="34" charset="0"/>
              <a:cs typeface="+mn-cs"/>
            </a:endParaRPr>
          </a:p>
          <a:p>
            <a:pPr marL="91440">
              <a:buFont typeface="Arial" pitchFamily="34" charset="0"/>
              <a:buChar char="•"/>
              <a:defRPr/>
            </a:pPr>
            <a:r>
              <a:rPr lang="en-US" sz="3200" dirty="0" smtClean="0">
                <a:latin typeface="Calibri" pitchFamily="34" charset="0"/>
                <a:cs typeface="+mn-cs"/>
              </a:rPr>
              <a:t>No differences were observed between </a:t>
            </a:r>
            <a:r>
              <a:rPr lang="en-US" sz="3200" i="1" dirty="0" smtClean="0">
                <a:latin typeface="Calibri" pitchFamily="34" charset="0"/>
                <a:cs typeface="+mn-cs"/>
              </a:rPr>
              <a:t>F. </a:t>
            </a:r>
            <a:r>
              <a:rPr lang="en-US" sz="3200" i="1" dirty="0" err="1" smtClean="0">
                <a:latin typeface="Calibri" pitchFamily="34" charset="0"/>
                <a:cs typeface="+mn-cs"/>
              </a:rPr>
              <a:t>oxysporum</a:t>
            </a:r>
            <a:r>
              <a:rPr lang="en-US" sz="3200" i="1" dirty="0" smtClean="0">
                <a:latin typeface="Calibri" pitchFamily="34" charset="0"/>
                <a:cs typeface="+mn-cs"/>
              </a:rPr>
              <a:t> </a:t>
            </a:r>
            <a:r>
              <a:rPr lang="en-US" sz="3200" dirty="0" smtClean="0">
                <a:latin typeface="Calibri" pitchFamily="34" charset="0"/>
                <a:cs typeface="+mn-cs"/>
              </a:rPr>
              <a:t>f. sp. </a:t>
            </a:r>
            <a:r>
              <a:rPr lang="en-US" sz="3200" dirty="0" err="1" smtClean="0">
                <a:latin typeface="Calibri" pitchFamily="34" charset="0"/>
                <a:cs typeface="+mn-cs"/>
              </a:rPr>
              <a:t>b</a:t>
            </a:r>
            <a:r>
              <a:rPr lang="en-US" sz="3200" i="1" dirty="0" err="1" smtClean="0">
                <a:latin typeface="Calibri" pitchFamily="34" charset="0"/>
                <a:cs typeface="+mn-cs"/>
              </a:rPr>
              <a:t>etae</a:t>
            </a:r>
            <a:r>
              <a:rPr lang="en-US" sz="3200" i="1" dirty="0" smtClean="0">
                <a:latin typeface="Calibri" pitchFamily="34" charset="0"/>
                <a:cs typeface="+mn-cs"/>
              </a:rPr>
              <a:t> isolates </a:t>
            </a:r>
            <a:r>
              <a:rPr lang="en-US" sz="3200" dirty="0" smtClean="0">
                <a:latin typeface="Calibri" pitchFamily="34" charset="0"/>
                <a:cs typeface="+mn-cs"/>
              </a:rPr>
              <a:t>and the control (water).</a:t>
            </a:r>
            <a:br>
              <a:rPr lang="en-US" sz="3200" dirty="0" smtClean="0">
                <a:latin typeface="Calibri" pitchFamily="34" charset="0"/>
                <a:cs typeface="+mn-cs"/>
              </a:rPr>
            </a:br>
            <a:endParaRPr lang="en-US" sz="3200" dirty="0" smtClean="0">
              <a:latin typeface="Calibri" pitchFamily="34" charset="0"/>
              <a:cs typeface="+mn-cs"/>
            </a:endParaRPr>
          </a:p>
          <a:p>
            <a:pPr marL="91440">
              <a:buFont typeface="Arial" pitchFamily="34" charset="0"/>
              <a:buChar char="•"/>
              <a:defRPr/>
            </a:pPr>
            <a:r>
              <a:rPr lang="en-US" sz="3200" dirty="0" smtClean="0">
                <a:latin typeface="Calibri" pitchFamily="34" charset="0"/>
                <a:cs typeface="+mn-cs"/>
              </a:rPr>
              <a:t>Four </a:t>
            </a:r>
            <a:r>
              <a:rPr lang="en-US" sz="3200" dirty="0">
                <a:latin typeface="Calibri" pitchFamily="34" charset="0"/>
                <a:cs typeface="+mn-cs"/>
              </a:rPr>
              <a:t>isolates of </a:t>
            </a:r>
            <a:r>
              <a:rPr lang="en-US" sz="3200" i="1" dirty="0">
                <a:latin typeface="Calibri" pitchFamily="34" charset="0"/>
                <a:cs typeface="+mn-cs"/>
              </a:rPr>
              <a:t>F. </a:t>
            </a:r>
            <a:r>
              <a:rPr lang="en-US" sz="3200" i="1" dirty="0" err="1">
                <a:latin typeface="Calibri" pitchFamily="34" charset="0"/>
                <a:cs typeface="+mn-cs"/>
              </a:rPr>
              <a:t>oxysporum</a:t>
            </a:r>
            <a:r>
              <a:rPr lang="en-US" sz="3200" i="1" dirty="0">
                <a:latin typeface="Calibri" pitchFamily="34" charset="0"/>
                <a:cs typeface="+mn-cs"/>
              </a:rPr>
              <a:t> </a:t>
            </a:r>
            <a:r>
              <a:rPr lang="en-US" sz="3200" dirty="0">
                <a:latin typeface="Calibri" pitchFamily="34" charset="0"/>
                <a:cs typeface="+mn-cs"/>
              </a:rPr>
              <a:t>f. sp. </a:t>
            </a:r>
            <a:r>
              <a:rPr lang="en-US" sz="3200" i="1" dirty="0" err="1">
                <a:latin typeface="Calibri" pitchFamily="34" charset="0"/>
                <a:cs typeface="+mn-cs"/>
              </a:rPr>
              <a:t>phaseoli</a:t>
            </a:r>
            <a:r>
              <a:rPr lang="en-US" sz="3200" i="1" dirty="0">
                <a:latin typeface="Calibri" pitchFamily="34" charset="0"/>
                <a:cs typeface="+mn-cs"/>
              </a:rPr>
              <a:t> </a:t>
            </a:r>
            <a:r>
              <a:rPr lang="en-US" sz="3200" dirty="0">
                <a:latin typeface="Calibri" pitchFamily="34" charset="0"/>
                <a:cs typeface="+mn-cs"/>
              </a:rPr>
              <a:t>were used as positive, pathogenic, controls on common </a:t>
            </a:r>
            <a:r>
              <a:rPr lang="en-US" sz="3200" dirty="0" smtClean="0">
                <a:latin typeface="Calibri" pitchFamily="34" charset="0"/>
                <a:cs typeface="+mn-cs"/>
              </a:rPr>
              <a:t>bean. Three </a:t>
            </a:r>
            <a:r>
              <a:rPr lang="en-US" sz="3200" dirty="0">
                <a:latin typeface="Calibri" pitchFamily="34" charset="0"/>
                <a:cs typeface="+mn-cs"/>
              </a:rPr>
              <a:t>of the four were pathogenic and one isolate </a:t>
            </a:r>
            <a:r>
              <a:rPr lang="en-US" sz="3200" dirty="0" smtClean="0">
                <a:latin typeface="Calibri" pitchFamily="34" charset="0"/>
                <a:cs typeface="+mn-cs"/>
              </a:rPr>
              <a:t>had </a:t>
            </a:r>
            <a:r>
              <a:rPr lang="en-US" sz="3200" dirty="0">
                <a:latin typeface="Calibri" pitchFamily="34" charset="0"/>
                <a:cs typeface="+mn-cs"/>
              </a:rPr>
              <a:t>lost </a:t>
            </a:r>
            <a:r>
              <a:rPr lang="en-US" sz="3200" dirty="0" err="1" smtClean="0">
                <a:latin typeface="Calibri" pitchFamily="34" charset="0"/>
                <a:cs typeface="+mn-cs"/>
              </a:rPr>
              <a:t>pathogenicity</a:t>
            </a:r>
            <a:r>
              <a:rPr lang="en-US" sz="3200" dirty="0">
                <a:latin typeface="Calibri" pitchFamily="34" charset="0"/>
                <a:cs typeface="+mn-cs"/>
              </a:rPr>
              <a:t>. </a:t>
            </a:r>
          </a:p>
        </p:txBody>
      </p:sp>
      <p:sp>
        <p:nvSpPr>
          <p:cNvPr id="1053" name="TextBox 59"/>
          <p:cNvSpPr txBox="1">
            <a:spLocks noChangeArrowheads="1"/>
          </p:cNvSpPr>
          <p:nvPr/>
        </p:nvSpPr>
        <p:spPr bwMode="auto">
          <a:xfrm>
            <a:off x="16306800" y="6931025"/>
            <a:ext cx="22936200" cy="1014413"/>
          </a:xfrm>
          <a:prstGeom prst="rect">
            <a:avLst/>
          </a:prstGeom>
          <a:solidFill>
            <a:srgbClr val="FFC000"/>
          </a:solidFill>
          <a:ln w="9525">
            <a:solidFill>
              <a:schemeClr val="tx1"/>
            </a:solidFill>
            <a:miter lim="800000"/>
            <a:headEnd/>
            <a:tailEnd/>
          </a:ln>
        </p:spPr>
        <p:txBody>
          <a:bodyPr wrap="square">
            <a:spAutoFit/>
          </a:bodyPr>
          <a:lstStyle/>
          <a:p>
            <a:pPr marL="2057400" indent="-2057400"/>
            <a:r>
              <a:rPr lang="en-US" sz="5000" b="1" dirty="0">
                <a:latin typeface="Calibri" pitchFamily="34" charset="0"/>
              </a:rPr>
              <a:t>Results: Are isolates of </a:t>
            </a:r>
            <a:r>
              <a:rPr lang="en-US" sz="5000" b="1" i="1" dirty="0" err="1">
                <a:latin typeface="Calibri" pitchFamily="34" charset="0"/>
              </a:rPr>
              <a:t>Fusarium</a:t>
            </a:r>
            <a:r>
              <a:rPr lang="en-US" sz="5000" b="1" i="1" dirty="0">
                <a:latin typeface="Calibri" pitchFamily="34" charset="0"/>
              </a:rPr>
              <a:t> </a:t>
            </a:r>
            <a:r>
              <a:rPr lang="en-US" sz="5000" b="1" i="1" dirty="0" err="1">
                <a:latin typeface="Calibri" pitchFamily="34" charset="0"/>
              </a:rPr>
              <a:t>oxysporum</a:t>
            </a:r>
            <a:r>
              <a:rPr lang="en-US" sz="5000" b="1" dirty="0">
                <a:latin typeface="Calibri" pitchFamily="34" charset="0"/>
              </a:rPr>
              <a:t> f. sp. </a:t>
            </a:r>
            <a:r>
              <a:rPr lang="en-US" sz="5000" b="1" i="1" dirty="0" err="1">
                <a:latin typeface="Calibri" pitchFamily="34" charset="0"/>
              </a:rPr>
              <a:t>betae</a:t>
            </a:r>
            <a:r>
              <a:rPr lang="en-US" sz="5000" b="1" dirty="0">
                <a:latin typeface="Calibri" pitchFamily="34" charset="0"/>
              </a:rPr>
              <a:t> pathogenic on common bean</a:t>
            </a:r>
            <a:r>
              <a:rPr lang="en-US" sz="4800" dirty="0">
                <a:latin typeface="Calibri" pitchFamily="34" charset="0"/>
              </a:rPr>
              <a:t>.</a:t>
            </a:r>
            <a:r>
              <a:rPr lang="en-US" sz="6000" dirty="0">
                <a:latin typeface="Calibri" pitchFamily="34" charset="0"/>
              </a:rPr>
              <a:t> </a:t>
            </a:r>
          </a:p>
        </p:txBody>
      </p:sp>
      <p:graphicFrame>
        <p:nvGraphicFramePr>
          <p:cNvPr id="1027" name="Object 4"/>
          <p:cNvGraphicFramePr>
            <a:graphicFrameLocks noChangeAspect="1"/>
          </p:cNvGraphicFramePr>
          <p:nvPr/>
        </p:nvGraphicFramePr>
        <p:xfrm>
          <a:off x="16248063" y="21616988"/>
          <a:ext cx="12307777" cy="8634412"/>
        </p:xfrm>
        <a:graphic>
          <a:graphicData uri="http://schemas.openxmlformats.org/presentationml/2006/ole">
            <p:oleObj spid="_x0000_s1027" name="Worksheet" r:id="rId5" imgW="9648749" imgH="6762902" progId="Excel.Sheet.12">
              <p:embed/>
            </p:oleObj>
          </a:graphicData>
        </a:graphic>
      </p:graphicFrame>
      <p:sp>
        <p:nvSpPr>
          <p:cNvPr id="53" name="Rectangle 2103"/>
          <p:cNvSpPr>
            <a:spLocks noChangeArrowheads="1"/>
          </p:cNvSpPr>
          <p:nvPr/>
        </p:nvSpPr>
        <p:spPr bwMode="auto">
          <a:xfrm>
            <a:off x="29070300" y="20780375"/>
            <a:ext cx="10160000" cy="4708981"/>
          </a:xfrm>
          <a:prstGeom prst="rect">
            <a:avLst/>
          </a:prstGeom>
          <a:solidFill>
            <a:srgbClr val="C5FFC5"/>
          </a:solidFill>
          <a:ln w="38100">
            <a:solidFill>
              <a:schemeClr val="tx2"/>
            </a:solidFill>
            <a:miter lim="800000"/>
            <a:headEnd/>
            <a:tailEnd/>
          </a:ln>
        </p:spPr>
        <p:txBody>
          <a:bodyPr wrap="square">
            <a:spAutoFit/>
          </a:bodyPr>
          <a:lstStyle/>
          <a:p>
            <a:pPr algn="ctr">
              <a:defRPr/>
            </a:pPr>
            <a:r>
              <a:rPr lang="en-US" sz="4400" b="1" dirty="0" smtClean="0">
                <a:latin typeface="Calibri" pitchFamily="34" charset="0"/>
                <a:cs typeface="Times New Roman" pitchFamily="18" charset="0"/>
              </a:rPr>
              <a:t>Summary</a:t>
            </a:r>
          </a:p>
          <a:p>
            <a:pPr marL="91440">
              <a:buFont typeface="Arial" pitchFamily="34" charset="0"/>
              <a:buChar char="•"/>
              <a:defRPr/>
            </a:pPr>
            <a:r>
              <a:rPr lang="en-US" sz="3200" dirty="0">
                <a:latin typeface="Calibri" pitchFamily="34" charset="0"/>
                <a:cs typeface="+mn-cs"/>
              </a:rPr>
              <a:t>None of the </a:t>
            </a:r>
            <a:r>
              <a:rPr lang="en-US" sz="3200" i="1" dirty="0">
                <a:latin typeface="Calibri" pitchFamily="34" charset="0"/>
                <a:cs typeface="+mn-cs"/>
              </a:rPr>
              <a:t>F. </a:t>
            </a:r>
            <a:r>
              <a:rPr lang="en-US" sz="3200" i="1" dirty="0" err="1">
                <a:latin typeface="Calibri" pitchFamily="34" charset="0"/>
                <a:cs typeface="+mn-cs"/>
              </a:rPr>
              <a:t>oxysporum</a:t>
            </a:r>
            <a:r>
              <a:rPr lang="en-US" sz="3200" dirty="0">
                <a:latin typeface="Calibri" pitchFamily="34" charset="0"/>
                <a:cs typeface="+mn-cs"/>
              </a:rPr>
              <a:t> f. sp. </a:t>
            </a:r>
            <a:r>
              <a:rPr lang="en-US" sz="3200" i="1" dirty="0" err="1">
                <a:latin typeface="Calibri" pitchFamily="34" charset="0"/>
                <a:cs typeface="+mn-cs"/>
              </a:rPr>
              <a:t>cepae</a:t>
            </a:r>
            <a:r>
              <a:rPr lang="en-US" sz="3200" i="1" dirty="0">
                <a:latin typeface="Calibri" pitchFamily="34" charset="0"/>
                <a:cs typeface="+mn-cs"/>
              </a:rPr>
              <a:t> isolates </a:t>
            </a:r>
            <a:r>
              <a:rPr lang="en-US" sz="3200" dirty="0">
                <a:latin typeface="Calibri" pitchFamily="34" charset="0"/>
                <a:cs typeface="+mn-cs"/>
              </a:rPr>
              <a:t>were pathogenic on common </a:t>
            </a:r>
            <a:r>
              <a:rPr lang="en-US" sz="3200" dirty="0" err="1" smtClean="0">
                <a:latin typeface="Calibri" pitchFamily="34" charset="0"/>
                <a:cs typeface="+mn-cs"/>
              </a:rPr>
              <a:t>bean</a:t>
            </a:r>
            <a:r>
              <a:rPr lang="en-US" sz="3200" dirty="0" err="1">
                <a:latin typeface="Calibri" pitchFamily="34" charset="0"/>
              </a:rPr>
              <a:t>as</a:t>
            </a:r>
            <a:r>
              <a:rPr lang="en-US" sz="3200" dirty="0">
                <a:latin typeface="Calibri" pitchFamily="34" charset="0"/>
              </a:rPr>
              <a:t> compared to the pathogenic </a:t>
            </a:r>
            <a:r>
              <a:rPr lang="en-US" sz="3200" i="1" dirty="0">
                <a:latin typeface="Calibri" pitchFamily="34" charset="0"/>
              </a:rPr>
              <a:t>F. </a:t>
            </a:r>
            <a:r>
              <a:rPr lang="en-US" sz="3200" i="1" dirty="0" err="1">
                <a:latin typeface="Calibri" pitchFamily="34" charset="0"/>
              </a:rPr>
              <a:t>oxysporum</a:t>
            </a:r>
            <a:r>
              <a:rPr lang="en-US" sz="3200" i="1" dirty="0">
                <a:latin typeface="Calibri" pitchFamily="34" charset="0"/>
              </a:rPr>
              <a:t> </a:t>
            </a:r>
            <a:r>
              <a:rPr lang="en-US" sz="3200" dirty="0">
                <a:latin typeface="Calibri" pitchFamily="34" charset="0"/>
              </a:rPr>
              <a:t>f. sp. </a:t>
            </a:r>
            <a:r>
              <a:rPr lang="en-US" sz="3200" i="1" dirty="0" err="1">
                <a:latin typeface="Calibri" pitchFamily="34" charset="0"/>
              </a:rPr>
              <a:t>phaseoli</a:t>
            </a:r>
            <a:r>
              <a:rPr lang="en-US" sz="3200" i="1" dirty="0">
                <a:latin typeface="Calibri" pitchFamily="34" charset="0"/>
              </a:rPr>
              <a:t> </a:t>
            </a:r>
            <a:r>
              <a:rPr lang="en-US" sz="3200" dirty="0">
                <a:latin typeface="Calibri" pitchFamily="34" charset="0"/>
              </a:rPr>
              <a:t>that were used as positive controls.  As in the first test, one of the positive controls had lost </a:t>
            </a:r>
            <a:r>
              <a:rPr lang="en-US" sz="3200" dirty="0" err="1">
                <a:latin typeface="Calibri" pitchFamily="34" charset="0"/>
              </a:rPr>
              <a:t>pathogenicity</a:t>
            </a:r>
            <a:r>
              <a:rPr lang="en-US" sz="3200" dirty="0">
                <a:latin typeface="Calibri" pitchFamily="34" charset="0"/>
              </a:rPr>
              <a:t>.</a:t>
            </a:r>
            <a:br>
              <a:rPr lang="en-US" sz="3200" dirty="0">
                <a:latin typeface="Calibri" pitchFamily="34" charset="0"/>
              </a:rPr>
            </a:br>
            <a:endParaRPr lang="en-US" sz="3200" dirty="0">
              <a:latin typeface="Calibri" pitchFamily="34" charset="0"/>
              <a:cs typeface="+mn-cs"/>
            </a:endParaRPr>
          </a:p>
          <a:p>
            <a:pPr marL="91440">
              <a:buFont typeface="Arial" pitchFamily="34" charset="0"/>
              <a:buChar char="•"/>
              <a:defRPr/>
            </a:pPr>
            <a:r>
              <a:rPr lang="en-US" sz="3200" dirty="0" smtClean="0">
                <a:latin typeface="Calibri" pitchFamily="34" charset="0"/>
                <a:cs typeface="+mn-cs"/>
              </a:rPr>
              <a:t>No </a:t>
            </a:r>
            <a:r>
              <a:rPr lang="en-US" sz="3200" dirty="0">
                <a:latin typeface="Calibri" pitchFamily="34" charset="0"/>
                <a:cs typeface="+mn-cs"/>
              </a:rPr>
              <a:t>difference were observed the F</a:t>
            </a:r>
            <a:r>
              <a:rPr lang="en-US" sz="3200" i="1" dirty="0">
                <a:latin typeface="Calibri" pitchFamily="34" charset="0"/>
                <a:cs typeface="+mn-cs"/>
              </a:rPr>
              <a:t>. </a:t>
            </a:r>
            <a:r>
              <a:rPr lang="en-US" sz="3200" i="1" dirty="0" err="1">
                <a:latin typeface="Calibri" pitchFamily="34" charset="0"/>
                <a:cs typeface="+mn-cs"/>
              </a:rPr>
              <a:t>oxysporum</a:t>
            </a:r>
            <a:r>
              <a:rPr lang="en-US" sz="3200" dirty="0">
                <a:latin typeface="Calibri" pitchFamily="34" charset="0"/>
                <a:cs typeface="+mn-cs"/>
              </a:rPr>
              <a:t> f. sp. </a:t>
            </a:r>
            <a:r>
              <a:rPr lang="en-US" sz="3200" i="1" dirty="0" err="1">
                <a:latin typeface="Calibri" pitchFamily="34" charset="0"/>
                <a:cs typeface="+mn-cs"/>
              </a:rPr>
              <a:t>cepae</a:t>
            </a:r>
            <a:r>
              <a:rPr lang="en-US" sz="3200" i="1" dirty="0">
                <a:latin typeface="Calibri" pitchFamily="34" charset="0"/>
                <a:cs typeface="+mn-cs"/>
              </a:rPr>
              <a:t> </a:t>
            </a:r>
            <a:r>
              <a:rPr lang="en-US" sz="3200" dirty="0">
                <a:latin typeface="Calibri" pitchFamily="34" charset="0"/>
                <a:cs typeface="+mn-cs"/>
              </a:rPr>
              <a:t>isolates and the control, water</a:t>
            </a:r>
            <a:r>
              <a:rPr lang="en-US" sz="3200" dirty="0" smtClean="0">
                <a:latin typeface="Calibri" pitchFamily="34" charset="0"/>
                <a:cs typeface="+mn-cs"/>
              </a:rPr>
              <a:t>. </a:t>
            </a:r>
            <a:endParaRPr lang="en-US" sz="3200" dirty="0">
              <a:latin typeface="Calibri" pitchFamily="34" charset="0"/>
              <a:cs typeface="+mn-cs"/>
            </a:endParaRPr>
          </a:p>
        </p:txBody>
      </p:sp>
      <p:sp>
        <p:nvSpPr>
          <p:cNvPr id="1052" name="Rectangle 2103"/>
          <p:cNvSpPr>
            <a:spLocks noChangeArrowheads="1"/>
          </p:cNvSpPr>
          <p:nvPr/>
        </p:nvSpPr>
        <p:spPr bwMode="auto">
          <a:xfrm>
            <a:off x="29108400" y="25990550"/>
            <a:ext cx="10134600" cy="5201424"/>
          </a:xfrm>
          <a:prstGeom prst="rect">
            <a:avLst/>
          </a:prstGeom>
          <a:solidFill>
            <a:srgbClr val="C5FFC5"/>
          </a:solidFill>
          <a:ln w="38100">
            <a:solidFill>
              <a:schemeClr val="tx2"/>
            </a:solidFill>
            <a:miter lim="800000"/>
            <a:headEnd/>
            <a:tailEnd/>
          </a:ln>
        </p:spPr>
        <p:txBody>
          <a:bodyPr wrap="square">
            <a:spAutoFit/>
          </a:bodyPr>
          <a:lstStyle/>
          <a:p>
            <a:pPr algn="ctr"/>
            <a:r>
              <a:rPr lang="en-US" sz="4400" b="1" dirty="0">
                <a:latin typeface="Calibri" pitchFamily="34" charset="0"/>
                <a:cs typeface="Times New Roman" pitchFamily="18" charset="0"/>
              </a:rPr>
              <a:t>Conclusion</a:t>
            </a:r>
          </a:p>
          <a:p>
            <a:r>
              <a:rPr lang="en-US" sz="3200" dirty="0">
                <a:latin typeface="Calibri" pitchFamily="34" charset="0"/>
                <a:cs typeface="Times New Roman" pitchFamily="18" charset="0"/>
              </a:rPr>
              <a:t>None of the </a:t>
            </a:r>
            <a:r>
              <a:rPr lang="en-US" sz="3200" i="1" dirty="0">
                <a:latin typeface="Calibri" pitchFamily="34" charset="0"/>
              </a:rPr>
              <a:t>F. </a:t>
            </a:r>
            <a:r>
              <a:rPr lang="en-US" sz="3200" i="1" dirty="0" err="1">
                <a:latin typeface="Calibri" pitchFamily="34" charset="0"/>
              </a:rPr>
              <a:t>oxysporum</a:t>
            </a:r>
            <a:r>
              <a:rPr lang="en-US" sz="3200" i="1" dirty="0">
                <a:latin typeface="Calibri" pitchFamily="34" charset="0"/>
              </a:rPr>
              <a:t> </a:t>
            </a:r>
            <a:r>
              <a:rPr lang="en-US" sz="3200" dirty="0">
                <a:latin typeface="Calibri" pitchFamily="34" charset="0"/>
              </a:rPr>
              <a:t>f. sp. </a:t>
            </a:r>
            <a:r>
              <a:rPr lang="en-US" sz="3200" i="1" dirty="0" err="1" smtClean="0">
                <a:latin typeface="Calibri" pitchFamily="34" charset="0"/>
              </a:rPr>
              <a:t>cepae</a:t>
            </a:r>
            <a:r>
              <a:rPr lang="en-US" sz="3200" i="1" dirty="0" smtClean="0">
                <a:latin typeface="Calibri" pitchFamily="34" charset="0"/>
              </a:rPr>
              <a:t> </a:t>
            </a:r>
            <a:r>
              <a:rPr lang="en-US" sz="3200" dirty="0" smtClean="0">
                <a:latin typeface="Calibri" pitchFamily="34" charset="0"/>
              </a:rPr>
              <a:t>isolates </a:t>
            </a:r>
            <a:r>
              <a:rPr lang="en-US" sz="3200" dirty="0">
                <a:latin typeface="Calibri" pitchFamily="34" charset="0"/>
              </a:rPr>
              <a:t>were pathogenic on common bean providing evidence that F. o. </a:t>
            </a:r>
            <a:r>
              <a:rPr lang="en-US" sz="3200" dirty="0" err="1">
                <a:latin typeface="Calibri" pitchFamily="34" charset="0"/>
              </a:rPr>
              <a:t>f.sp</a:t>
            </a:r>
            <a:r>
              <a:rPr lang="en-US" sz="3200" dirty="0">
                <a:latin typeface="Calibri" pitchFamily="34" charset="0"/>
              </a:rPr>
              <a:t>.</a:t>
            </a:r>
            <a:r>
              <a:rPr lang="en-US" sz="3200" i="1" dirty="0">
                <a:latin typeface="Calibri" pitchFamily="34" charset="0"/>
              </a:rPr>
              <a:t> </a:t>
            </a:r>
            <a:r>
              <a:rPr lang="en-US" sz="3200" i="1" dirty="0" err="1" smtClean="0">
                <a:latin typeface="Calibri" pitchFamily="34" charset="0"/>
              </a:rPr>
              <a:t>cepae</a:t>
            </a:r>
            <a:r>
              <a:rPr lang="en-US" sz="3200" i="1" dirty="0" smtClean="0">
                <a:latin typeface="Calibri" pitchFamily="34" charset="0"/>
              </a:rPr>
              <a:t> </a:t>
            </a:r>
            <a:r>
              <a:rPr lang="en-US" sz="3200" dirty="0" smtClean="0">
                <a:latin typeface="Calibri" pitchFamily="34" charset="0"/>
              </a:rPr>
              <a:t>are </a:t>
            </a:r>
            <a:r>
              <a:rPr lang="en-US" sz="3200" dirty="0">
                <a:latin typeface="Calibri" pitchFamily="34" charset="0"/>
              </a:rPr>
              <a:t>not cross pathogenic between common bean and </a:t>
            </a:r>
            <a:r>
              <a:rPr lang="en-US" sz="3200" dirty="0" smtClean="0">
                <a:latin typeface="Calibri" pitchFamily="34" charset="0"/>
              </a:rPr>
              <a:t>onion. </a:t>
            </a:r>
            <a:r>
              <a:rPr lang="en-US" sz="3200" dirty="0">
                <a:latin typeface="Calibri" pitchFamily="34" charset="0"/>
              </a:rPr>
              <a:t>This suggests that crop rotations involving </a:t>
            </a:r>
            <a:r>
              <a:rPr lang="en-US" sz="3200" dirty="0" smtClean="0">
                <a:latin typeface="Calibri" pitchFamily="34" charset="0"/>
              </a:rPr>
              <a:t>onion and </a:t>
            </a:r>
            <a:r>
              <a:rPr lang="en-US" sz="3200" dirty="0">
                <a:latin typeface="Calibri" pitchFamily="34" charset="0"/>
              </a:rPr>
              <a:t>common bean </a:t>
            </a:r>
            <a:r>
              <a:rPr lang="en-US" sz="3200" dirty="0" smtClean="0">
                <a:latin typeface="Calibri" pitchFamily="34" charset="0"/>
              </a:rPr>
              <a:t>should </a:t>
            </a:r>
            <a:r>
              <a:rPr lang="en-US" sz="3200" dirty="0">
                <a:latin typeface="Calibri" pitchFamily="34" charset="0"/>
              </a:rPr>
              <a:t>be an effective control </a:t>
            </a:r>
            <a:r>
              <a:rPr lang="en-US" sz="3200" dirty="0" smtClean="0">
                <a:latin typeface="Calibri" pitchFamily="34" charset="0"/>
              </a:rPr>
              <a:t>strategy to reduce </a:t>
            </a:r>
            <a:r>
              <a:rPr lang="en-US" sz="3200" dirty="0" err="1" smtClean="0">
                <a:latin typeface="Calibri" pitchFamily="34" charset="0"/>
              </a:rPr>
              <a:t>inoculum</a:t>
            </a:r>
            <a:r>
              <a:rPr lang="en-US" sz="3200" dirty="0" smtClean="0">
                <a:latin typeface="Calibri" pitchFamily="34" charset="0"/>
              </a:rPr>
              <a:t> of both </a:t>
            </a:r>
            <a:r>
              <a:rPr lang="en-US" sz="3200" i="1" dirty="0" err="1" smtClean="0">
                <a:latin typeface="Calibri" pitchFamily="34" charset="0"/>
              </a:rPr>
              <a:t>formae</a:t>
            </a:r>
            <a:r>
              <a:rPr lang="en-US" sz="3200" i="1" dirty="0" smtClean="0">
                <a:latin typeface="Calibri" pitchFamily="34" charset="0"/>
              </a:rPr>
              <a:t> </a:t>
            </a:r>
            <a:r>
              <a:rPr lang="en-US" sz="3200" i="1" dirty="0" err="1" smtClean="0">
                <a:latin typeface="Calibri" pitchFamily="34" charset="0"/>
              </a:rPr>
              <a:t>speciales</a:t>
            </a:r>
            <a:r>
              <a:rPr lang="en-US" sz="3200" i="1" dirty="0" smtClean="0">
                <a:latin typeface="Calibri" pitchFamily="34" charset="0"/>
              </a:rPr>
              <a:t>. </a:t>
            </a:r>
            <a:r>
              <a:rPr lang="en-US" sz="3200" dirty="0" smtClean="0">
                <a:latin typeface="Calibri" pitchFamily="34" charset="0"/>
              </a:rPr>
              <a:t>However, only a few isolates of </a:t>
            </a:r>
            <a:r>
              <a:rPr lang="en-US" sz="3200" i="1" dirty="0" smtClean="0">
                <a:latin typeface="Calibri" pitchFamily="34" charset="0"/>
              </a:rPr>
              <a:t>F. </a:t>
            </a:r>
            <a:r>
              <a:rPr lang="en-US" sz="3200" i="1" dirty="0" err="1" smtClean="0">
                <a:latin typeface="Calibri" pitchFamily="34" charset="0"/>
              </a:rPr>
              <a:t>oxysporum</a:t>
            </a:r>
            <a:r>
              <a:rPr lang="en-US" sz="3200" i="1" dirty="0" smtClean="0">
                <a:latin typeface="Calibri" pitchFamily="34" charset="0"/>
              </a:rPr>
              <a:t> </a:t>
            </a:r>
            <a:r>
              <a:rPr lang="en-US" sz="3200" dirty="0" smtClean="0">
                <a:latin typeface="Calibri" pitchFamily="34" charset="0"/>
              </a:rPr>
              <a:t>f. sp. </a:t>
            </a:r>
            <a:r>
              <a:rPr lang="en-US" sz="3200" i="1" dirty="0" err="1" smtClean="0">
                <a:latin typeface="Calibri" pitchFamily="34" charset="0"/>
              </a:rPr>
              <a:t>cepae</a:t>
            </a:r>
            <a:r>
              <a:rPr lang="en-US" sz="3200" i="1" dirty="0" smtClean="0">
                <a:latin typeface="Calibri" pitchFamily="34" charset="0"/>
              </a:rPr>
              <a:t> </a:t>
            </a:r>
            <a:r>
              <a:rPr lang="en-US" sz="3200" dirty="0" smtClean="0">
                <a:latin typeface="Calibri" pitchFamily="34" charset="0"/>
              </a:rPr>
              <a:t>were used therefore a more extensive collection of isolates should be tested prior to making further recommendations. </a:t>
            </a:r>
            <a:endParaRPr lang="en-US" sz="3200" dirty="0">
              <a:latin typeface="Calibri" pitchFamily="34" charset="0"/>
              <a:cs typeface="Times New Roman" pitchFamily="18" charset="0"/>
            </a:endParaRPr>
          </a:p>
        </p:txBody>
      </p:sp>
      <p:sp>
        <p:nvSpPr>
          <p:cNvPr id="1054" name="TextBox 60"/>
          <p:cNvSpPr txBox="1">
            <a:spLocks noChangeArrowheads="1"/>
          </p:cNvSpPr>
          <p:nvPr/>
        </p:nvSpPr>
        <p:spPr bwMode="auto">
          <a:xfrm>
            <a:off x="16287750" y="19199225"/>
            <a:ext cx="22967950" cy="860425"/>
          </a:xfrm>
          <a:prstGeom prst="rect">
            <a:avLst/>
          </a:prstGeom>
          <a:solidFill>
            <a:srgbClr val="FFC000"/>
          </a:solidFill>
          <a:ln w="9525">
            <a:solidFill>
              <a:schemeClr val="tx1"/>
            </a:solidFill>
            <a:miter lim="800000"/>
            <a:headEnd/>
            <a:tailEnd/>
          </a:ln>
        </p:spPr>
        <p:txBody>
          <a:bodyPr wrap="square">
            <a:spAutoFit/>
          </a:bodyPr>
          <a:lstStyle/>
          <a:p>
            <a:pPr marL="2057400" indent="-2057400"/>
            <a:r>
              <a:rPr lang="en-US" sz="5000" b="1" dirty="0">
                <a:latin typeface="Calibri" pitchFamily="34" charset="0"/>
              </a:rPr>
              <a:t>Results: Are isolates of </a:t>
            </a:r>
            <a:r>
              <a:rPr lang="en-US" sz="5000" b="1" i="1" dirty="0" err="1">
                <a:latin typeface="Calibri" pitchFamily="34" charset="0"/>
              </a:rPr>
              <a:t>Fusarium</a:t>
            </a:r>
            <a:r>
              <a:rPr lang="en-US" sz="5000" b="1" i="1" dirty="0">
                <a:latin typeface="Calibri" pitchFamily="34" charset="0"/>
              </a:rPr>
              <a:t> </a:t>
            </a:r>
            <a:r>
              <a:rPr lang="en-US" sz="5000" b="1" i="1" dirty="0" err="1">
                <a:latin typeface="Calibri" pitchFamily="34" charset="0"/>
              </a:rPr>
              <a:t>oxysporum</a:t>
            </a:r>
            <a:r>
              <a:rPr lang="en-US" sz="5000" b="1" dirty="0">
                <a:latin typeface="Calibri" pitchFamily="34" charset="0"/>
              </a:rPr>
              <a:t> f. sp. </a:t>
            </a:r>
            <a:r>
              <a:rPr lang="en-US" sz="5000" b="1" i="1" dirty="0" err="1">
                <a:latin typeface="Calibri" pitchFamily="34" charset="0"/>
              </a:rPr>
              <a:t>cepae</a:t>
            </a:r>
            <a:r>
              <a:rPr lang="en-US" sz="5000" b="1" dirty="0">
                <a:latin typeface="Calibri" pitchFamily="34" charset="0"/>
              </a:rPr>
              <a:t> pathogenic on common bean. </a:t>
            </a:r>
          </a:p>
        </p:txBody>
      </p:sp>
      <p:sp>
        <p:nvSpPr>
          <p:cNvPr id="74" name="Rectangle 2103"/>
          <p:cNvSpPr>
            <a:spLocks noChangeArrowheads="1"/>
          </p:cNvSpPr>
          <p:nvPr/>
        </p:nvSpPr>
        <p:spPr bwMode="auto">
          <a:xfrm>
            <a:off x="16087165" y="31756350"/>
            <a:ext cx="8496299" cy="6370975"/>
          </a:xfrm>
          <a:prstGeom prst="rect">
            <a:avLst/>
          </a:prstGeom>
          <a:solidFill>
            <a:srgbClr val="C5FFC5"/>
          </a:solidFill>
          <a:ln w="38100">
            <a:solidFill>
              <a:schemeClr val="tx2"/>
            </a:solidFill>
            <a:miter lim="800000"/>
            <a:headEnd/>
            <a:tailEnd/>
          </a:ln>
        </p:spPr>
        <p:txBody>
          <a:bodyPr wrap="square">
            <a:spAutoFit/>
          </a:bodyPr>
          <a:lstStyle/>
          <a:p>
            <a:pPr algn="ctr">
              <a:defRPr/>
            </a:pPr>
            <a:r>
              <a:rPr lang="en-US" sz="4400" b="1" dirty="0" err="1">
                <a:latin typeface="Calibri" pitchFamily="34" charset="0"/>
                <a:cs typeface="Times New Roman" pitchFamily="18" charset="0"/>
              </a:rPr>
              <a:t>Refercences</a:t>
            </a:r>
            <a:endParaRPr lang="en-US" sz="4400" b="1" dirty="0">
              <a:latin typeface="Calibri" pitchFamily="34" charset="0"/>
              <a:cs typeface="Times New Roman" pitchFamily="18" charset="0"/>
            </a:endParaRPr>
          </a:p>
          <a:p>
            <a:pPr marL="800100" indent="-800100">
              <a:spcBef>
                <a:spcPts val="0"/>
              </a:spcBef>
              <a:spcAft>
                <a:spcPts val="0"/>
              </a:spcAft>
              <a:tabLst>
                <a:tab pos="228600" algn="r"/>
                <a:tab pos="342900" algn="l"/>
              </a:tabLst>
              <a:defRPr/>
            </a:pPr>
            <a:endParaRPr lang="en-US" sz="800" dirty="0">
              <a:latin typeface="Calibri" pitchFamily="34" charset="0"/>
              <a:cs typeface="+mn-cs"/>
            </a:endParaRPr>
          </a:p>
          <a:p>
            <a:pPr marL="800100" indent="-800100">
              <a:spcBef>
                <a:spcPts val="0"/>
              </a:spcBef>
              <a:spcAft>
                <a:spcPts val="0"/>
              </a:spcAft>
              <a:tabLst>
                <a:tab pos="228600" algn="r"/>
                <a:tab pos="342900" algn="l"/>
              </a:tabLst>
              <a:defRPr/>
            </a:pPr>
            <a:r>
              <a:rPr lang="en-US" sz="2200" dirty="0">
                <a:latin typeface="Calibri" pitchFamily="34" charset="0"/>
                <a:cs typeface="+mn-cs"/>
              </a:rPr>
              <a:t>	</a:t>
            </a:r>
            <a:r>
              <a:rPr lang="en-US" sz="2200" dirty="0">
                <a:latin typeface="Calibri" pitchFamily="34" charset="0"/>
                <a:ea typeface="Times New Roman"/>
                <a:cs typeface="+mn-cs"/>
              </a:rPr>
              <a:t>1. 	Armstrong, G. M. and J. K. Armstrong. 1981. </a:t>
            </a:r>
            <a:r>
              <a:rPr lang="en-US" sz="2200" dirty="0" err="1">
                <a:latin typeface="Calibri" pitchFamily="34" charset="0"/>
                <a:ea typeface="Times New Roman"/>
                <a:cs typeface="+mn-cs"/>
              </a:rPr>
              <a:t>Formae</a:t>
            </a:r>
            <a:r>
              <a:rPr lang="en-US" sz="2200" dirty="0">
                <a:latin typeface="Calibri" pitchFamily="34" charset="0"/>
                <a:ea typeface="Times New Roman"/>
                <a:cs typeface="+mn-cs"/>
              </a:rPr>
              <a:t> </a:t>
            </a:r>
            <a:r>
              <a:rPr lang="en-US" sz="2200" dirty="0" err="1">
                <a:latin typeface="Calibri" pitchFamily="34" charset="0"/>
                <a:ea typeface="Times New Roman"/>
                <a:cs typeface="+mn-cs"/>
              </a:rPr>
              <a:t>speciales</a:t>
            </a:r>
            <a:r>
              <a:rPr lang="en-US" sz="2200" dirty="0">
                <a:latin typeface="Calibri" pitchFamily="34" charset="0"/>
                <a:ea typeface="Times New Roman"/>
                <a:cs typeface="+mn-cs"/>
              </a:rPr>
              <a:t> and races of </a:t>
            </a:r>
            <a:r>
              <a:rPr lang="en-US" sz="2200" i="1" dirty="0" err="1">
                <a:latin typeface="Calibri" pitchFamily="34" charset="0"/>
                <a:ea typeface="Times New Roman"/>
                <a:cs typeface="+mn-cs"/>
              </a:rPr>
              <a:t>Fusarium</a:t>
            </a:r>
            <a:r>
              <a:rPr lang="en-US" sz="2200" i="1" dirty="0">
                <a:latin typeface="Calibri" pitchFamily="34" charset="0"/>
                <a:ea typeface="Times New Roman"/>
                <a:cs typeface="+mn-cs"/>
              </a:rPr>
              <a:t> </a:t>
            </a:r>
            <a:r>
              <a:rPr lang="en-US" sz="2200" i="1" dirty="0" err="1">
                <a:latin typeface="Calibri" pitchFamily="34" charset="0"/>
                <a:ea typeface="Times New Roman"/>
                <a:cs typeface="+mn-cs"/>
              </a:rPr>
              <a:t>oxysporum</a:t>
            </a:r>
            <a:r>
              <a:rPr lang="en-US" sz="2200" i="1" dirty="0">
                <a:latin typeface="Calibri" pitchFamily="34" charset="0"/>
                <a:ea typeface="Times New Roman"/>
                <a:cs typeface="+mn-cs"/>
              </a:rPr>
              <a:t> </a:t>
            </a:r>
            <a:r>
              <a:rPr lang="en-US" sz="2200" dirty="0">
                <a:latin typeface="Calibri" pitchFamily="34" charset="0"/>
                <a:ea typeface="Times New Roman"/>
                <a:cs typeface="+mn-cs"/>
              </a:rPr>
              <a:t>causing wilt diseases. In </a:t>
            </a:r>
            <a:r>
              <a:rPr lang="en-US" sz="2200" i="1" dirty="0" err="1">
                <a:latin typeface="Calibri" pitchFamily="34" charset="0"/>
                <a:ea typeface="Times New Roman"/>
                <a:cs typeface="+mn-cs"/>
              </a:rPr>
              <a:t>Fusarium</a:t>
            </a:r>
            <a:r>
              <a:rPr lang="en-US" sz="2200" i="1" dirty="0">
                <a:latin typeface="Calibri" pitchFamily="34" charset="0"/>
                <a:ea typeface="Times New Roman"/>
                <a:cs typeface="+mn-cs"/>
              </a:rPr>
              <a:t>: Diseases, Biology, and Taxonomy</a:t>
            </a:r>
            <a:r>
              <a:rPr lang="en-US" sz="2200" dirty="0">
                <a:latin typeface="Calibri" pitchFamily="34" charset="0"/>
                <a:ea typeface="Times New Roman"/>
                <a:cs typeface="+mn-cs"/>
              </a:rPr>
              <a:t>, eds. Nelson, P. E., T. A. </a:t>
            </a:r>
            <a:r>
              <a:rPr lang="en-US" sz="2200" dirty="0" err="1">
                <a:latin typeface="Calibri" pitchFamily="34" charset="0"/>
                <a:ea typeface="Times New Roman"/>
                <a:cs typeface="+mn-cs"/>
              </a:rPr>
              <a:t>Toussoun</a:t>
            </a:r>
            <a:r>
              <a:rPr lang="en-US" sz="2200" dirty="0">
                <a:latin typeface="Calibri" pitchFamily="34" charset="0"/>
                <a:ea typeface="Times New Roman"/>
                <a:cs typeface="+mn-cs"/>
              </a:rPr>
              <a:t>, and R. J. Cook, 391-399. (University Park, PA: The Pennsylvania State University Press).</a:t>
            </a:r>
          </a:p>
          <a:p>
            <a:pPr marL="800100" indent="-800100">
              <a:spcBef>
                <a:spcPts val="0"/>
              </a:spcBef>
              <a:spcAft>
                <a:spcPts val="0"/>
              </a:spcAft>
              <a:tabLst>
                <a:tab pos="228600" algn="r"/>
                <a:tab pos="342900" algn="l"/>
              </a:tabLst>
              <a:defRPr/>
            </a:pPr>
            <a:r>
              <a:rPr lang="en-US" sz="2200" dirty="0">
                <a:latin typeface="Calibri" pitchFamily="34" charset="0"/>
                <a:ea typeface="Times New Roman"/>
                <a:cs typeface="+mn-cs"/>
              </a:rPr>
              <a:t>	2. 	Brick, M. A., P. F. Byrne, H. F. Schwartz, J. B. </a:t>
            </a:r>
            <a:r>
              <a:rPr lang="en-US" sz="2200" dirty="0" err="1">
                <a:latin typeface="Calibri" pitchFamily="34" charset="0"/>
                <a:ea typeface="Times New Roman"/>
                <a:cs typeface="+mn-cs"/>
              </a:rPr>
              <a:t>Ogg</a:t>
            </a:r>
            <a:r>
              <a:rPr lang="en-US" sz="2200" dirty="0">
                <a:latin typeface="Calibri" pitchFamily="34" charset="0"/>
                <a:ea typeface="Times New Roman"/>
                <a:cs typeface="+mn-cs"/>
              </a:rPr>
              <a:t>, K. Otto, A. L. Fall, and J. Gilbert. 2006. Reaction to three races of </a:t>
            </a:r>
            <a:r>
              <a:rPr lang="en-US" sz="2200" dirty="0" err="1">
                <a:latin typeface="Calibri" pitchFamily="34" charset="0"/>
                <a:ea typeface="Times New Roman"/>
                <a:cs typeface="+mn-cs"/>
              </a:rPr>
              <a:t>Fusarium</a:t>
            </a:r>
            <a:r>
              <a:rPr lang="en-US" sz="2200" dirty="0">
                <a:latin typeface="Calibri" pitchFamily="34" charset="0"/>
                <a:ea typeface="Times New Roman"/>
                <a:cs typeface="+mn-cs"/>
              </a:rPr>
              <a:t> Wilt in the </a:t>
            </a:r>
            <a:r>
              <a:rPr lang="en-US" sz="2200" i="1" dirty="0" err="1">
                <a:latin typeface="Calibri" pitchFamily="34" charset="0"/>
                <a:ea typeface="Times New Roman"/>
                <a:cs typeface="+mn-cs"/>
              </a:rPr>
              <a:t>Phaseolus</a:t>
            </a:r>
            <a:r>
              <a:rPr lang="en-US" sz="2200" i="1" dirty="0">
                <a:latin typeface="Calibri" pitchFamily="34" charset="0"/>
                <a:ea typeface="Times New Roman"/>
                <a:cs typeface="+mn-cs"/>
              </a:rPr>
              <a:t> </a:t>
            </a:r>
            <a:r>
              <a:rPr lang="en-US" sz="2200" i="1" dirty="0" err="1">
                <a:latin typeface="Calibri" pitchFamily="34" charset="0"/>
                <a:ea typeface="Times New Roman"/>
                <a:cs typeface="+mn-cs"/>
              </a:rPr>
              <a:t>vulgaris</a:t>
            </a:r>
            <a:r>
              <a:rPr lang="en-US" sz="2200" i="1" dirty="0">
                <a:latin typeface="Calibri" pitchFamily="34" charset="0"/>
                <a:ea typeface="Times New Roman"/>
                <a:cs typeface="+mn-cs"/>
              </a:rPr>
              <a:t> </a:t>
            </a:r>
            <a:r>
              <a:rPr lang="en-US" sz="2200" dirty="0">
                <a:latin typeface="Calibri" pitchFamily="34" charset="0"/>
                <a:ea typeface="Times New Roman"/>
                <a:cs typeface="+mn-cs"/>
              </a:rPr>
              <a:t>core collection. </a:t>
            </a:r>
            <a:r>
              <a:rPr lang="en-US" sz="2200" i="1" dirty="0">
                <a:latin typeface="Calibri" pitchFamily="34" charset="0"/>
                <a:ea typeface="Times New Roman"/>
                <a:cs typeface="+mn-cs"/>
              </a:rPr>
              <a:t>Crop Science</a:t>
            </a:r>
            <a:r>
              <a:rPr lang="en-US" sz="2200" dirty="0">
                <a:latin typeface="Calibri" pitchFamily="34" charset="0"/>
                <a:ea typeface="Times New Roman"/>
                <a:cs typeface="+mn-cs"/>
              </a:rPr>
              <a:t> 46:1245-1252.</a:t>
            </a:r>
          </a:p>
          <a:p>
            <a:pPr marL="800100" indent="-800100">
              <a:spcBef>
                <a:spcPts val="0"/>
              </a:spcBef>
              <a:spcAft>
                <a:spcPts val="0"/>
              </a:spcAft>
              <a:tabLst>
                <a:tab pos="228600" algn="r"/>
                <a:tab pos="342900" algn="l"/>
              </a:tabLst>
              <a:defRPr/>
            </a:pPr>
            <a:r>
              <a:rPr lang="en-US" sz="2200" dirty="0">
                <a:latin typeface="Calibri" pitchFamily="34" charset="0"/>
                <a:ea typeface="Times New Roman"/>
                <a:cs typeface="+mn-cs"/>
              </a:rPr>
              <a:t>	3. 	</a:t>
            </a:r>
            <a:r>
              <a:rPr lang="en-US" sz="2200" dirty="0" err="1">
                <a:latin typeface="Calibri" pitchFamily="34" charset="0"/>
                <a:ea typeface="Times New Roman"/>
                <a:cs typeface="+mn-cs"/>
              </a:rPr>
              <a:t>Federer</a:t>
            </a:r>
            <a:r>
              <a:rPr lang="en-US" sz="2200" dirty="0">
                <a:latin typeface="Calibri" pitchFamily="34" charset="0"/>
                <a:ea typeface="Times New Roman"/>
                <a:cs typeface="+mn-cs"/>
              </a:rPr>
              <a:t>, W. T. 2005. Augmented split bock experiment design. </a:t>
            </a:r>
            <a:r>
              <a:rPr lang="en-US" sz="2200" i="1" dirty="0">
                <a:latin typeface="Calibri" pitchFamily="34" charset="0"/>
                <a:ea typeface="Times New Roman"/>
                <a:cs typeface="+mn-cs"/>
              </a:rPr>
              <a:t>Agronomy Journal</a:t>
            </a:r>
            <a:r>
              <a:rPr lang="en-US" sz="2200" dirty="0">
                <a:latin typeface="Calibri" pitchFamily="34" charset="0"/>
                <a:ea typeface="Times New Roman"/>
                <a:cs typeface="+mn-cs"/>
              </a:rPr>
              <a:t> 97:578-586.</a:t>
            </a:r>
          </a:p>
          <a:p>
            <a:pPr marL="800100" indent="-800100">
              <a:spcBef>
                <a:spcPts val="0"/>
              </a:spcBef>
              <a:spcAft>
                <a:spcPts val="0"/>
              </a:spcAft>
              <a:tabLst>
                <a:tab pos="228600" algn="r"/>
                <a:tab pos="342900" algn="l"/>
              </a:tabLst>
              <a:defRPr/>
            </a:pPr>
            <a:r>
              <a:rPr lang="en-US" sz="2200" dirty="0">
                <a:latin typeface="Calibri" pitchFamily="34" charset="0"/>
                <a:ea typeface="Times New Roman"/>
                <a:cs typeface="+mn-cs"/>
              </a:rPr>
              <a:t>	4. 	Pastor-Corrales, M. A. and G. S. </a:t>
            </a:r>
            <a:r>
              <a:rPr lang="en-US" sz="2200" dirty="0" err="1">
                <a:latin typeface="Calibri" pitchFamily="34" charset="0"/>
                <a:ea typeface="Times New Roman"/>
                <a:cs typeface="+mn-cs"/>
              </a:rPr>
              <a:t>Abawi</a:t>
            </a:r>
            <a:r>
              <a:rPr lang="en-US" sz="2200" dirty="0">
                <a:latin typeface="Calibri" pitchFamily="34" charset="0"/>
                <a:ea typeface="Times New Roman"/>
                <a:cs typeface="+mn-cs"/>
              </a:rPr>
              <a:t>. 1987. Reactions of selected bean </a:t>
            </a:r>
            <a:r>
              <a:rPr lang="en-US" sz="2200" dirty="0" err="1">
                <a:latin typeface="Calibri" pitchFamily="34" charset="0"/>
                <a:ea typeface="Times New Roman"/>
                <a:cs typeface="+mn-cs"/>
              </a:rPr>
              <a:t>germplasms</a:t>
            </a:r>
            <a:r>
              <a:rPr lang="en-US" sz="2200" dirty="0">
                <a:latin typeface="Calibri" pitchFamily="34" charset="0"/>
                <a:ea typeface="Times New Roman"/>
                <a:cs typeface="+mn-cs"/>
              </a:rPr>
              <a:t> to infection by </a:t>
            </a:r>
            <a:r>
              <a:rPr lang="en-US" sz="2200" i="1" dirty="0" err="1">
                <a:latin typeface="Calibri" pitchFamily="34" charset="0"/>
                <a:ea typeface="Times New Roman"/>
                <a:cs typeface="+mn-cs"/>
              </a:rPr>
              <a:t>Fusarium</a:t>
            </a:r>
            <a:r>
              <a:rPr lang="en-US" sz="2200" i="1" dirty="0">
                <a:latin typeface="Calibri" pitchFamily="34" charset="0"/>
                <a:ea typeface="Times New Roman"/>
                <a:cs typeface="+mn-cs"/>
              </a:rPr>
              <a:t> </a:t>
            </a:r>
            <a:r>
              <a:rPr lang="en-US" sz="2200" i="1" dirty="0" err="1">
                <a:latin typeface="Calibri" pitchFamily="34" charset="0"/>
                <a:ea typeface="Times New Roman"/>
                <a:cs typeface="+mn-cs"/>
              </a:rPr>
              <a:t>oxysporum</a:t>
            </a:r>
            <a:r>
              <a:rPr lang="en-US" sz="2200" i="1" dirty="0">
                <a:latin typeface="Calibri" pitchFamily="34" charset="0"/>
                <a:ea typeface="Times New Roman"/>
                <a:cs typeface="+mn-cs"/>
              </a:rPr>
              <a:t> </a:t>
            </a:r>
            <a:r>
              <a:rPr lang="en-US" sz="2200" dirty="0">
                <a:latin typeface="Calibri" pitchFamily="34" charset="0"/>
                <a:ea typeface="Times New Roman"/>
                <a:cs typeface="+mn-cs"/>
              </a:rPr>
              <a:t>f. sp. </a:t>
            </a:r>
            <a:r>
              <a:rPr lang="en-US" sz="2200" i="1" dirty="0" err="1">
                <a:latin typeface="Calibri" pitchFamily="34" charset="0"/>
                <a:ea typeface="Times New Roman"/>
                <a:cs typeface="+mn-cs"/>
              </a:rPr>
              <a:t>phaseoli</a:t>
            </a:r>
            <a:r>
              <a:rPr lang="en-US" sz="2200" dirty="0">
                <a:latin typeface="Calibri" pitchFamily="34" charset="0"/>
                <a:ea typeface="Times New Roman"/>
                <a:cs typeface="+mn-cs"/>
              </a:rPr>
              <a:t>. </a:t>
            </a:r>
            <a:r>
              <a:rPr lang="en-US" sz="2200" i="1" dirty="0">
                <a:latin typeface="Calibri" pitchFamily="34" charset="0"/>
                <a:ea typeface="Times New Roman"/>
                <a:cs typeface="+mn-cs"/>
              </a:rPr>
              <a:t>Plant Disease</a:t>
            </a:r>
            <a:r>
              <a:rPr lang="en-US" sz="2200" dirty="0">
                <a:latin typeface="Calibri" pitchFamily="34" charset="0"/>
                <a:ea typeface="Times New Roman"/>
                <a:cs typeface="+mn-cs"/>
              </a:rPr>
              <a:t> 71:990-993</a:t>
            </a:r>
            <a:r>
              <a:rPr lang="en-US" sz="2200" dirty="0">
                <a:solidFill>
                  <a:srgbClr val="FF0000"/>
                </a:solidFill>
                <a:latin typeface="Calibri" pitchFamily="34" charset="0"/>
                <a:ea typeface="Times New Roman"/>
                <a:cs typeface="+mn-cs"/>
              </a:rPr>
              <a:t>.</a:t>
            </a:r>
          </a:p>
          <a:p>
            <a:pPr marL="800100" indent="-800100">
              <a:spcBef>
                <a:spcPts val="0"/>
              </a:spcBef>
              <a:spcAft>
                <a:spcPts val="0"/>
              </a:spcAft>
              <a:tabLst>
                <a:tab pos="228600" algn="r"/>
                <a:tab pos="342900" algn="l"/>
              </a:tabLst>
              <a:defRPr/>
            </a:pPr>
            <a:r>
              <a:rPr lang="en-US" sz="2200" dirty="0">
                <a:latin typeface="Calibri" pitchFamily="34" charset="0"/>
                <a:ea typeface="Times New Roman"/>
                <a:cs typeface="+mn-cs"/>
              </a:rPr>
              <a:t>	5. 	Salgado, M. O., H. F. Schwartz, and M. A. Brick. 1995. Inheritance of resistance to a Colorado race of </a:t>
            </a:r>
            <a:r>
              <a:rPr lang="en-US" sz="2200" i="1" dirty="0" err="1">
                <a:latin typeface="Calibri" pitchFamily="34" charset="0"/>
                <a:ea typeface="Times New Roman"/>
                <a:cs typeface="+mn-cs"/>
              </a:rPr>
              <a:t>Fusarium</a:t>
            </a:r>
            <a:r>
              <a:rPr lang="en-US" sz="2200" i="1" dirty="0">
                <a:latin typeface="Calibri" pitchFamily="34" charset="0"/>
                <a:ea typeface="Times New Roman"/>
                <a:cs typeface="+mn-cs"/>
              </a:rPr>
              <a:t> </a:t>
            </a:r>
            <a:r>
              <a:rPr lang="en-US" sz="2200" i="1" dirty="0" err="1">
                <a:latin typeface="Calibri" pitchFamily="34" charset="0"/>
                <a:ea typeface="Times New Roman"/>
                <a:cs typeface="+mn-cs"/>
              </a:rPr>
              <a:t>oxysporum</a:t>
            </a:r>
            <a:r>
              <a:rPr lang="en-US" sz="2200" i="1" dirty="0">
                <a:latin typeface="Calibri" pitchFamily="34" charset="0"/>
                <a:ea typeface="Times New Roman"/>
                <a:cs typeface="+mn-cs"/>
              </a:rPr>
              <a:t> </a:t>
            </a:r>
            <a:r>
              <a:rPr lang="en-US" sz="2200" dirty="0">
                <a:latin typeface="Calibri" pitchFamily="34" charset="0"/>
                <a:ea typeface="Times New Roman"/>
                <a:cs typeface="+mn-cs"/>
              </a:rPr>
              <a:t>f. sp. </a:t>
            </a:r>
            <a:r>
              <a:rPr lang="en-US" sz="2200" i="1" dirty="0" err="1">
                <a:latin typeface="Calibri" pitchFamily="34" charset="0"/>
                <a:ea typeface="Times New Roman"/>
                <a:cs typeface="+mn-cs"/>
              </a:rPr>
              <a:t>phaseoli</a:t>
            </a:r>
            <a:r>
              <a:rPr lang="en-US" sz="2200" i="1" dirty="0">
                <a:latin typeface="Calibri" pitchFamily="34" charset="0"/>
                <a:ea typeface="Times New Roman"/>
                <a:cs typeface="+mn-cs"/>
              </a:rPr>
              <a:t> </a:t>
            </a:r>
            <a:r>
              <a:rPr lang="en-US" sz="2200" dirty="0">
                <a:latin typeface="Calibri" pitchFamily="34" charset="0"/>
                <a:ea typeface="Times New Roman"/>
                <a:cs typeface="+mn-cs"/>
              </a:rPr>
              <a:t>in common beans. </a:t>
            </a:r>
            <a:r>
              <a:rPr lang="en-US" sz="2200" i="1" dirty="0">
                <a:latin typeface="Calibri" pitchFamily="34" charset="0"/>
                <a:ea typeface="Times New Roman"/>
                <a:cs typeface="+mn-cs"/>
              </a:rPr>
              <a:t>Plant Disease</a:t>
            </a:r>
            <a:r>
              <a:rPr lang="en-US" sz="2200" dirty="0">
                <a:latin typeface="Calibri" pitchFamily="34" charset="0"/>
                <a:ea typeface="Times New Roman"/>
                <a:cs typeface="+mn-cs"/>
              </a:rPr>
              <a:t> 79:279-281.</a:t>
            </a:r>
            <a:endParaRPr lang="en-US" sz="2200" dirty="0">
              <a:latin typeface="Calibri" pitchFamily="34" charset="0"/>
              <a:cs typeface="+mn-cs"/>
            </a:endParaRPr>
          </a:p>
        </p:txBody>
      </p:sp>
      <p:pic>
        <p:nvPicPr>
          <p:cNvPr id="1041" name="Picture 419" descr="F:\Bean pictures\Selected pics\Austin and Mark Bean inoculation 04-24-09.JPG"/>
          <p:cNvPicPr>
            <a:picLocks noChangeAspect="1" noChangeArrowheads="1"/>
          </p:cNvPicPr>
          <p:nvPr/>
        </p:nvPicPr>
        <p:blipFill>
          <a:blip r:embed="rId6" cstate="print"/>
          <a:srcRect/>
          <a:stretch>
            <a:fillRect/>
          </a:stretch>
        </p:blipFill>
        <p:spPr bwMode="auto">
          <a:xfrm>
            <a:off x="36237863" y="32810450"/>
            <a:ext cx="2593975" cy="3657600"/>
          </a:xfrm>
          <a:prstGeom prst="rect">
            <a:avLst/>
          </a:prstGeom>
          <a:noFill/>
          <a:ln w="9525">
            <a:noFill/>
            <a:miter lim="800000"/>
            <a:headEnd/>
            <a:tailEnd/>
          </a:ln>
        </p:spPr>
      </p:pic>
      <p:pic>
        <p:nvPicPr>
          <p:cNvPr id="1042" name="Picture 421" descr="F:\Austin_research\Selected pics\image1.tif"/>
          <p:cNvPicPr>
            <a:picLocks noChangeAspect="1" noChangeArrowheads="1"/>
          </p:cNvPicPr>
          <p:nvPr/>
        </p:nvPicPr>
        <p:blipFill>
          <a:blip r:embed="rId7" cstate="print"/>
          <a:srcRect/>
          <a:stretch>
            <a:fillRect/>
          </a:stretch>
        </p:blipFill>
        <p:spPr bwMode="auto">
          <a:xfrm>
            <a:off x="30910213" y="32823150"/>
            <a:ext cx="5186362" cy="3657600"/>
          </a:xfrm>
          <a:prstGeom prst="rect">
            <a:avLst/>
          </a:prstGeom>
          <a:noFill/>
          <a:ln w="9525">
            <a:noFill/>
            <a:miter lim="800000"/>
            <a:headEnd/>
            <a:tailEnd/>
          </a:ln>
        </p:spPr>
      </p:pic>
      <p:sp>
        <p:nvSpPr>
          <p:cNvPr id="67" name="Frame 66"/>
          <p:cNvSpPr/>
          <p:nvPr/>
        </p:nvSpPr>
        <p:spPr bwMode="auto">
          <a:xfrm>
            <a:off x="24972963" y="31737300"/>
            <a:ext cx="14277975" cy="6400799"/>
          </a:xfrm>
          <a:prstGeom prst="frame">
            <a:avLst>
              <a:gd name="adj1" fmla="val 264"/>
            </a:avLst>
          </a:prstGeom>
          <a:solidFill>
            <a:schemeClr val="tx1"/>
          </a:solidFill>
          <a:ln w="9525" cap="flat" cmpd="sng" algn="ctr">
            <a:solidFill>
              <a:schemeClr val="tx1"/>
            </a:solidFill>
            <a:prstDash val="solid"/>
            <a:round/>
            <a:headEnd type="none" w="med" len="med"/>
            <a:tailEnd type="none" w="med" len="med"/>
          </a:ln>
          <a:effectLst/>
        </p:spPr>
        <p:txBody>
          <a:bodyPr/>
          <a:lstStyle/>
          <a:p>
            <a:pPr algn="ctr">
              <a:defRPr/>
            </a:pPr>
            <a:endParaRPr lang="en-US">
              <a:latin typeface="Calibri" pitchFamily="34" charset="0"/>
              <a:cs typeface="+mn-cs"/>
            </a:endParaRPr>
          </a:p>
        </p:txBody>
      </p:sp>
      <p:sp>
        <p:nvSpPr>
          <p:cNvPr id="1044" name="TextBox 68"/>
          <p:cNvSpPr txBox="1">
            <a:spLocks noChangeArrowheads="1"/>
          </p:cNvSpPr>
          <p:nvPr/>
        </p:nvSpPr>
        <p:spPr bwMode="auto">
          <a:xfrm>
            <a:off x="26601738" y="36957000"/>
            <a:ext cx="3025775" cy="830263"/>
          </a:xfrm>
          <a:prstGeom prst="rect">
            <a:avLst/>
          </a:prstGeom>
          <a:noFill/>
          <a:ln w="9525">
            <a:noFill/>
            <a:miter lim="800000"/>
            <a:headEnd/>
            <a:tailEnd/>
          </a:ln>
        </p:spPr>
        <p:txBody>
          <a:bodyPr>
            <a:spAutoFit/>
          </a:bodyPr>
          <a:lstStyle/>
          <a:p>
            <a:pPr algn="ctr"/>
            <a:r>
              <a:rPr lang="en-US" dirty="0">
                <a:latin typeface="Calibri" pitchFamily="34" charset="0"/>
              </a:rPr>
              <a:t>Root dip inoculation procedure </a:t>
            </a:r>
          </a:p>
        </p:txBody>
      </p:sp>
      <p:sp>
        <p:nvSpPr>
          <p:cNvPr id="1045" name="TextBox 69"/>
          <p:cNvSpPr txBox="1">
            <a:spLocks noChangeArrowheads="1"/>
          </p:cNvSpPr>
          <p:nvPr/>
        </p:nvSpPr>
        <p:spPr bwMode="auto">
          <a:xfrm>
            <a:off x="35774313" y="37023675"/>
            <a:ext cx="3459162" cy="461963"/>
          </a:xfrm>
          <a:prstGeom prst="rect">
            <a:avLst/>
          </a:prstGeom>
          <a:noFill/>
          <a:ln w="9525">
            <a:noFill/>
            <a:miter lim="800000"/>
            <a:headEnd/>
            <a:tailEnd/>
          </a:ln>
        </p:spPr>
        <p:txBody>
          <a:bodyPr>
            <a:spAutoFit/>
          </a:bodyPr>
          <a:lstStyle/>
          <a:p>
            <a:pPr algn="ctr"/>
            <a:r>
              <a:rPr lang="en-US" dirty="0">
                <a:latin typeface="Calibri" pitchFamily="34" charset="0"/>
              </a:rPr>
              <a:t>Disease scoring </a:t>
            </a:r>
          </a:p>
        </p:txBody>
      </p:sp>
      <p:sp>
        <p:nvSpPr>
          <p:cNvPr id="1046" name="TextBox 70"/>
          <p:cNvSpPr txBox="1">
            <a:spLocks noChangeArrowheads="1"/>
          </p:cNvSpPr>
          <p:nvPr/>
        </p:nvSpPr>
        <p:spPr bwMode="auto">
          <a:xfrm>
            <a:off x="30708600" y="36899850"/>
            <a:ext cx="5386388" cy="1200150"/>
          </a:xfrm>
          <a:prstGeom prst="rect">
            <a:avLst/>
          </a:prstGeom>
          <a:noFill/>
          <a:ln w="9525">
            <a:noFill/>
            <a:miter lim="800000"/>
            <a:headEnd/>
            <a:tailEnd/>
          </a:ln>
        </p:spPr>
        <p:txBody>
          <a:bodyPr>
            <a:spAutoFit/>
          </a:bodyPr>
          <a:lstStyle/>
          <a:p>
            <a:pPr algn="ctr"/>
            <a:r>
              <a:rPr lang="en-US" dirty="0">
                <a:latin typeface="Calibri" pitchFamily="34" charset="0"/>
              </a:rPr>
              <a:t>A pathogenic isolate causing symptoms on common bean next to non pathogenic isolates. </a:t>
            </a:r>
          </a:p>
        </p:txBody>
      </p:sp>
      <p:pic>
        <p:nvPicPr>
          <p:cNvPr id="1048" name="Picture 3294"/>
          <p:cNvPicPr>
            <a:picLocks noChangeAspect="1" noChangeArrowheads="1"/>
          </p:cNvPicPr>
          <p:nvPr/>
        </p:nvPicPr>
        <p:blipFill>
          <a:blip r:embed="rId8" cstate="print"/>
          <a:srcRect/>
          <a:stretch>
            <a:fillRect/>
          </a:stretch>
        </p:blipFill>
        <p:spPr bwMode="auto">
          <a:xfrm>
            <a:off x="25279350" y="32835850"/>
            <a:ext cx="5514975" cy="3657600"/>
          </a:xfrm>
          <a:prstGeom prst="rect">
            <a:avLst/>
          </a:prstGeom>
          <a:noFill/>
          <a:ln w="9525">
            <a:noFill/>
            <a:miter lim="800000"/>
            <a:headEnd/>
            <a:tailEnd/>
          </a:ln>
        </p:spPr>
      </p:pic>
      <p:sp>
        <p:nvSpPr>
          <p:cNvPr id="1055" name="TextBox 64"/>
          <p:cNvSpPr txBox="1">
            <a:spLocks noChangeArrowheads="1"/>
          </p:cNvSpPr>
          <p:nvPr/>
        </p:nvSpPr>
        <p:spPr bwMode="auto">
          <a:xfrm>
            <a:off x="26765250" y="32061150"/>
            <a:ext cx="3200400" cy="584775"/>
          </a:xfrm>
          <a:prstGeom prst="rect">
            <a:avLst/>
          </a:prstGeom>
          <a:noFill/>
          <a:ln w="9525">
            <a:noFill/>
            <a:miter lim="800000"/>
            <a:headEnd/>
            <a:tailEnd/>
          </a:ln>
        </p:spPr>
        <p:txBody>
          <a:bodyPr>
            <a:spAutoFit/>
          </a:bodyPr>
          <a:lstStyle/>
          <a:p>
            <a:pPr algn="ctr"/>
            <a:r>
              <a:rPr lang="en-US" sz="3200" b="1" dirty="0">
                <a:latin typeface="Calibri" pitchFamily="34" charset="0"/>
              </a:rPr>
              <a:t>Figure</a:t>
            </a:r>
            <a:r>
              <a:rPr lang="en-US" sz="3200" b="1" dirty="0"/>
              <a:t> 1</a:t>
            </a:r>
          </a:p>
        </p:txBody>
      </p:sp>
      <p:sp>
        <p:nvSpPr>
          <p:cNvPr id="1056" name="TextBox 77"/>
          <p:cNvSpPr txBox="1">
            <a:spLocks noChangeArrowheads="1"/>
          </p:cNvSpPr>
          <p:nvPr/>
        </p:nvSpPr>
        <p:spPr bwMode="auto">
          <a:xfrm>
            <a:off x="35718750" y="32070675"/>
            <a:ext cx="3200400" cy="584775"/>
          </a:xfrm>
          <a:prstGeom prst="rect">
            <a:avLst/>
          </a:prstGeom>
          <a:noFill/>
          <a:ln w="9525">
            <a:noFill/>
            <a:miter lim="800000"/>
            <a:headEnd/>
            <a:tailEnd/>
          </a:ln>
        </p:spPr>
        <p:txBody>
          <a:bodyPr>
            <a:spAutoFit/>
          </a:bodyPr>
          <a:lstStyle/>
          <a:p>
            <a:pPr algn="ctr"/>
            <a:r>
              <a:rPr lang="en-US" sz="3200" b="1" dirty="0">
                <a:latin typeface="Calibri" pitchFamily="34" charset="0"/>
              </a:rPr>
              <a:t>Figure</a:t>
            </a:r>
            <a:r>
              <a:rPr lang="en-US" sz="3200" b="1" dirty="0"/>
              <a:t> 3</a:t>
            </a:r>
          </a:p>
        </p:txBody>
      </p:sp>
      <p:sp>
        <p:nvSpPr>
          <p:cNvPr id="1057" name="TextBox 79"/>
          <p:cNvSpPr txBox="1">
            <a:spLocks noChangeArrowheads="1"/>
          </p:cNvSpPr>
          <p:nvPr/>
        </p:nvSpPr>
        <p:spPr bwMode="auto">
          <a:xfrm>
            <a:off x="31813500" y="32091313"/>
            <a:ext cx="3200400" cy="584775"/>
          </a:xfrm>
          <a:prstGeom prst="rect">
            <a:avLst/>
          </a:prstGeom>
          <a:noFill/>
          <a:ln w="9525">
            <a:noFill/>
            <a:miter lim="800000"/>
            <a:headEnd/>
            <a:tailEnd/>
          </a:ln>
        </p:spPr>
        <p:txBody>
          <a:bodyPr>
            <a:spAutoFit/>
          </a:bodyPr>
          <a:lstStyle/>
          <a:p>
            <a:pPr algn="ctr"/>
            <a:r>
              <a:rPr lang="en-US" sz="3200" b="1" dirty="0">
                <a:latin typeface="Calibri" pitchFamily="34" charset="0"/>
              </a:rPr>
              <a:t>Figure 2</a:t>
            </a:r>
          </a:p>
        </p:txBody>
      </p:sp>
      <p:pic>
        <p:nvPicPr>
          <p:cNvPr id="38" name="Picture 5411" descr="csu logo 09"/>
          <p:cNvPicPr>
            <a:picLocks noChangeAspect="1" noChangeArrowheads="1"/>
          </p:cNvPicPr>
          <p:nvPr/>
        </p:nvPicPr>
        <p:blipFill>
          <a:blip r:embed="rId9" cstate="print"/>
          <a:srcRect/>
          <a:stretch>
            <a:fillRect/>
          </a:stretch>
        </p:blipFill>
        <p:spPr bwMode="auto">
          <a:xfrm>
            <a:off x="90728800" y="11774488"/>
            <a:ext cx="7167563" cy="3603625"/>
          </a:xfrm>
          <a:prstGeom prst="rect">
            <a:avLst/>
          </a:prstGeom>
          <a:noFill/>
          <a:ln w="9525">
            <a:noFill/>
            <a:miter lim="800000"/>
            <a:headEnd/>
            <a:tailEnd/>
          </a:ln>
        </p:spPr>
      </p:pic>
      <p:grpSp>
        <p:nvGrpSpPr>
          <p:cNvPr id="58" name="Group 57"/>
          <p:cNvGrpSpPr/>
          <p:nvPr/>
        </p:nvGrpSpPr>
        <p:grpSpPr>
          <a:xfrm>
            <a:off x="952500" y="849313"/>
            <a:ext cx="38574663" cy="5712810"/>
            <a:chOff x="952500" y="849313"/>
            <a:chExt cx="38574663" cy="5712810"/>
          </a:xfrm>
        </p:grpSpPr>
        <p:grpSp>
          <p:nvGrpSpPr>
            <p:cNvPr id="57" name="Group 56"/>
            <p:cNvGrpSpPr/>
            <p:nvPr/>
          </p:nvGrpSpPr>
          <p:grpSpPr>
            <a:xfrm>
              <a:off x="5905500" y="849313"/>
              <a:ext cx="33621663" cy="5689600"/>
              <a:chOff x="5905500" y="1573213"/>
              <a:chExt cx="33621663" cy="5689600"/>
            </a:xfrm>
          </p:grpSpPr>
          <p:sp>
            <p:nvSpPr>
              <p:cNvPr id="1028" name="Text Box 7"/>
              <p:cNvSpPr txBox="1">
                <a:spLocks noChangeArrowheads="1"/>
              </p:cNvSpPr>
              <p:nvPr/>
            </p:nvSpPr>
            <p:spPr bwMode="auto">
              <a:xfrm>
                <a:off x="5905500" y="1573213"/>
                <a:ext cx="26011188" cy="4308475"/>
              </a:xfrm>
              <a:prstGeom prst="rect">
                <a:avLst/>
              </a:prstGeom>
              <a:noFill/>
              <a:ln w="9525">
                <a:noFill/>
                <a:miter lim="800000"/>
                <a:headEnd/>
                <a:tailEnd/>
              </a:ln>
            </p:spPr>
            <p:txBody>
              <a:bodyPr>
                <a:spAutoFit/>
              </a:bodyPr>
              <a:lstStyle/>
              <a:p>
                <a:pPr algn="ctr" fontAlgn="ctr"/>
                <a:r>
                  <a:rPr lang="en-US" sz="8800" b="1" dirty="0">
                    <a:latin typeface="Calibri" pitchFamily="34" charset="0"/>
                  </a:rPr>
                  <a:t>Cross-</a:t>
                </a:r>
                <a:r>
                  <a:rPr lang="en-US" sz="8800" b="1" dirty="0" err="1">
                    <a:latin typeface="Calibri" pitchFamily="34" charset="0"/>
                  </a:rPr>
                  <a:t>Pathogenicity</a:t>
                </a:r>
                <a:r>
                  <a:rPr lang="en-US" sz="8800" b="1" dirty="0">
                    <a:latin typeface="Calibri" pitchFamily="34" charset="0"/>
                  </a:rPr>
                  <a:t> of Sugar Beet and Onion </a:t>
                </a:r>
                <a:r>
                  <a:rPr lang="en-US" sz="8800" b="1" dirty="0" err="1">
                    <a:latin typeface="Calibri" pitchFamily="34" charset="0"/>
                  </a:rPr>
                  <a:t>Fusarium</a:t>
                </a:r>
                <a:r>
                  <a:rPr lang="en-US" sz="8800" b="1" dirty="0">
                    <a:latin typeface="Calibri" pitchFamily="34" charset="0"/>
                  </a:rPr>
                  <a:t> Wilt Isolates on Common Bean</a:t>
                </a:r>
              </a:p>
              <a:p>
                <a:pPr algn="ctr" fontAlgn="ctr"/>
                <a:r>
                  <a:rPr lang="en-US" sz="5400" b="1" dirty="0">
                    <a:latin typeface="Calibri" pitchFamily="34" charset="0"/>
                    <a:cs typeface="Times New Roman" pitchFamily="18" charset="0"/>
                  </a:rPr>
                  <a:t>A.J.Case</a:t>
                </a:r>
                <a:r>
                  <a:rPr lang="en-US" sz="5400" b="1" baseline="30000" dirty="0">
                    <a:latin typeface="Calibri" pitchFamily="34" charset="0"/>
                    <a:cs typeface="Times New Roman" pitchFamily="18" charset="0"/>
                  </a:rPr>
                  <a:t>1</a:t>
                </a:r>
                <a:r>
                  <a:rPr lang="en-US" sz="5400" b="1" dirty="0">
                    <a:latin typeface="Calibri" pitchFamily="34" charset="0"/>
                    <a:cs typeface="Times New Roman" pitchFamily="18" charset="0"/>
                  </a:rPr>
                  <a:t>,K.M. Webb</a:t>
                </a:r>
                <a:r>
                  <a:rPr lang="en-US" sz="5400" b="1" baseline="30000" dirty="0">
                    <a:latin typeface="Calibri" pitchFamily="34" charset="0"/>
                    <a:cs typeface="Times New Roman" pitchFamily="18" charset="0"/>
                  </a:rPr>
                  <a:t>2</a:t>
                </a:r>
                <a:r>
                  <a:rPr lang="en-US" sz="5400" b="1" dirty="0">
                    <a:latin typeface="Calibri" pitchFamily="34" charset="0"/>
                    <a:cs typeface="Times New Roman" pitchFamily="18" charset="0"/>
                  </a:rPr>
                  <a:t>,M.A. Brick</a:t>
                </a:r>
                <a:r>
                  <a:rPr lang="en-US" sz="5400" b="1" baseline="30000" dirty="0">
                    <a:latin typeface="Calibri" pitchFamily="34" charset="0"/>
                    <a:cs typeface="Times New Roman" pitchFamily="18" charset="0"/>
                  </a:rPr>
                  <a:t>1</a:t>
                </a:r>
                <a:endParaRPr lang="en-US" sz="5400" b="1" baseline="30000" dirty="0">
                  <a:latin typeface="Calibri" pitchFamily="34" charset="0"/>
                </a:endParaRPr>
              </a:p>
              <a:p>
                <a:pPr algn="ctr" fontAlgn="ctr"/>
                <a:r>
                  <a:rPr lang="en-US" sz="4400" b="1" baseline="30000" dirty="0">
                    <a:latin typeface="Calibri" pitchFamily="34" charset="0"/>
                  </a:rPr>
                  <a:t>1</a:t>
                </a:r>
                <a:r>
                  <a:rPr lang="en-US" sz="4400" b="1" dirty="0">
                    <a:latin typeface="Calibri" pitchFamily="34" charset="0"/>
                  </a:rPr>
                  <a:t>Colorado State University and </a:t>
                </a:r>
                <a:r>
                  <a:rPr lang="en-US" sz="4400" b="1" baseline="30000" dirty="0">
                    <a:latin typeface="Calibri" pitchFamily="34" charset="0"/>
                  </a:rPr>
                  <a:t>2</a:t>
                </a:r>
                <a:r>
                  <a:rPr lang="en-US" sz="4400" b="1" dirty="0">
                    <a:latin typeface="Calibri" pitchFamily="34" charset="0"/>
                  </a:rPr>
                  <a:t> </a:t>
                </a:r>
                <a:r>
                  <a:rPr lang="en-US" sz="4400" b="1" dirty="0" smtClean="0">
                    <a:latin typeface="Calibri" pitchFamily="34" charset="0"/>
                  </a:rPr>
                  <a:t>USDA-ARS, </a:t>
                </a:r>
                <a:r>
                  <a:rPr lang="en-US" sz="4400" b="1" dirty="0" err="1" smtClean="0">
                    <a:latin typeface="Calibri" pitchFamily="34" charset="0"/>
                  </a:rPr>
                  <a:t>Sugarbeet</a:t>
                </a:r>
                <a:r>
                  <a:rPr lang="en-US" sz="4400" b="1" dirty="0" smtClean="0">
                    <a:latin typeface="Calibri" pitchFamily="34" charset="0"/>
                  </a:rPr>
                  <a:t> Research Unit, Ft. Collins, CO</a:t>
                </a:r>
                <a:endParaRPr lang="en-US" sz="4400" b="1" dirty="0">
                  <a:latin typeface="Calibri" pitchFamily="34" charset="0"/>
                </a:endParaRPr>
              </a:p>
            </p:txBody>
          </p:sp>
          <p:pic>
            <p:nvPicPr>
              <p:cNvPr id="1034" name="Picture 5411" descr="csu logo 09"/>
              <p:cNvPicPr>
                <a:picLocks noChangeAspect="1" noChangeArrowheads="1"/>
              </p:cNvPicPr>
              <p:nvPr/>
            </p:nvPicPr>
            <p:blipFill>
              <a:blip r:embed="rId9" cstate="print"/>
              <a:srcRect/>
              <a:stretch>
                <a:fillRect/>
              </a:stretch>
            </p:blipFill>
            <p:spPr bwMode="auto">
              <a:xfrm>
                <a:off x="31699200" y="3467100"/>
                <a:ext cx="7827963" cy="3795713"/>
              </a:xfrm>
              <a:prstGeom prst="rect">
                <a:avLst/>
              </a:prstGeom>
              <a:noFill/>
              <a:ln w="9525">
                <a:noFill/>
                <a:miter lim="800000"/>
                <a:headEnd/>
                <a:tailEnd/>
              </a:ln>
            </p:spPr>
          </p:pic>
        </p:grpSp>
        <p:pic>
          <p:nvPicPr>
            <p:cNvPr id="42" name="Picture 504"/>
            <p:cNvPicPr>
              <a:picLocks noChangeAspect="1" noChangeArrowheads="1"/>
            </p:cNvPicPr>
            <p:nvPr/>
          </p:nvPicPr>
          <p:blipFill>
            <a:blip r:embed="rId10" cstate="print"/>
            <a:srcRect/>
            <a:stretch>
              <a:fillRect/>
            </a:stretch>
          </p:blipFill>
          <p:spPr bwMode="auto">
            <a:xfrm>
              <a:off x="952500" y="2820989"/>
              <a:ext cx="4343400" cy="3741134"/>
            </a:xfrm>
            <a:prstGeom prst="rect">
              <a:avLst/>
            </a:prstGeom>
            <a:noFill/>
            <a:ln w="9525" algn="in">
              <a:noFill/>
              <a:miter lim="800000"/>
              <a:headEnd/>
              <a:tailEnd/>
            </a:ln>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531852</TotalTime>
  <Words>617</Words>
  <Application>Microsoft Office PowerPoint</Application>
  <PresentationFormat>Custom</PresentationFormat>
  <Paragraphs>51</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Default Design</vt:lpstr>
      <vt:lpstr>Worksheet</vt:lpstr>
      <vt:lpstr>Slide 1</vt:lpstr>
    </vt:vector>
  </TitlesOfParts>
  <Company>CSU Soil and Crop Science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Brick</dc:creator>
  <cp:lastModifiedBy>lstreeb</cp:lastModifiedBy>
  <cp:revision>145</cp:revision>
  <dcterms:created xsi:type="dcterms:W3CDTF">2001-10-16T15:51:00Z</dcterms:created>
  <dcterms:modified xsi:type="dcterms:W3CDTF">2009-10-28T01:35:07Z</dcterms:modified>
</cp:coreProperties>
</file>