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rawings/drawing3.xml" ContentType="application/vnd.openxmlformats-officedocument.drawingml.chartshap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2918400"/>
  <p:notesSz cx="7315200" cy="96012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6330" y="4752"/>
      </p:cViewPr>
      <p:guideLst>
        <p:guide orient="horz" pos="10368"/>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LSU\Thesis\PS2\20PERValidation2.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LSU\Thesis\PS2\20PERValidation2.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LSU\Thesis\PS2\20PERValidation2.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LSU\Thesis\PS2\20PERValidation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LSU\Thesis\PS2\20PERValidation2.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LSU\Thesis\PS2\20PERValidation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LSU\Thesis\PS2\20PERValidation2.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G:\LSU\Thesis\PS2\80ValExt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LSU\Thesis\PS2\80ValExt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LSU\Thesis\PS2\80ValExt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LSU\Thesis\PS2\80ValExt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LSU\Thesis\PS2\20PERValidation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2048848060659115"/>
          <c:y val="4.4310171198388926E-2"/>
          <c:w val="0.73498191892680143"/>
          <c:h val="0.66602616205232401"/>
        </c:manualLayout>
      </c:layout>
      <c:scatterChart>
        <c:scatterStyle val="lineMarker"/>
        <c:ser>
          <c:idx val="0"/>
          <c:order val="0"/>
          <c:spPr>
            <a:ln w="28575">
              <a:noFill/>
            </a:ln>
          </c:spPr>
          <c:marker>
            <c:symbol val="diamond"/>
            <c:size val="3"/>
          </c:marker>
          <c:trendline>
            <c:trendlineType val="linear"/>
            <c:dispRSqr val="1"/>
            <c:trendlineLbl>
              <c:layout>
                <c:manualLayout>
                  <c:x val="0.28197287839020191"/>
                  <c:y val="0.13669728783902038"/>
                </c:manualLayout>
              </c:layout>
              <c:tx>
                <c:rich>
                  <a:bodyPr/>
                  <a:lstStyle/>
                  <a:p>
                    <a:pPr>
                      <a:defRPr/>
                    </a:pPr>
                    <a:r>
                      <a:rPr lang="en-US" sz="1400" b="1" dirty="0"/>
                      <a:t>R² = </a:t>
                    </a:r>
                    <a:r>
                      <a:rPr lang="en-US" sz="1200" b="1" dirty="0"/>
                      <a:t>0.149</a:t>
                    </a:r>
                  </a:p>
                </c:rich>
              </c:tx>
              <c:numFmt formatCode="General" sourceLinked="0"/>
            </c:trendlineLbl>
          </c:trendline>
          <c:xVal>
            <c:numRef>
              <c:f>Sheet1!$I$3:$I$21</c:f>
              <c:numCache>
                <c:formatCode>General</c:formatCode>
                <c:ptCount val="19"/>
                <c:pt idx="0">
                  <c:v>4.6399999999999997</c:v>
                </c:pt>
                <c:pt idx="1">
                  <c:v>5.34</c:v>
                </c:pt>
                <c:pt idx="2">
                  <c:v>5.0599999999999996</c:v>
                </c:pt>
                <c:pt idx="3">
                  <c:v>4.9700000000000024</c:v>
                </c:pt>
                <c:pt idx="4">
                  <c:v>4.6899999999999995</c:v>
                </c:pt>
                <c:pt idx="5">
                  <c:v>4.3499999999999996</c:v>
                </c:pt>
                <c:pt idx="6">
                  <c:v>5.7</c:v>
                </c:pt>
                <c:pt idx="7">
                  <c:v>5.22</c:v>
                </c:pt>
                <c:pt idx="8">
                  <c:v>4.99</c:v>
                </c:pt>
                <c:pt idx="9">
                  <c:v>4.5999999999999996</c:v>
                </c:pt>
                <c:pt idx="10">
                  <c:v>5.28</c:v>
                </c:pt>
                <c:pt idx="11">
                  <c:v>4.74</c:v>
                </c:pt>
                <c:pt idx="12">
                  <c:v>5.03</c:v>
                </c:pt>
                <c:pt idx="13">
                  <c:v>5.57</c:v>
                </c:pt>
                <c:pt idx="14">
                  <c:v>5.54</c:v>
                </c:pt>
                <c:pt idx="15">
                  <c:v>4.75</c:v>
                </c:pt>
                <c:pt idx="16">
                  <c:v>5.1099999999999985</c:v>
                </c:pt>
                <c:pt idx="17">
                  <c:v>5.23</c:v>
                </c:pt>
                <c:pt idx="18">
                  <c:v>4.6899999999999995</c:v>
                </c:pt>
              </c:numCache>
            </c:numRef>
          </c:xVal>
          <c:yVal>
            <c:numRef>
              <c:f>Sheet1!$AD$3:$AD$21</c:f>
              <c:numCache>
                <c:formatCode>0.00000000000</c:formatCode>
                <c:ptCount val="19"/>
                <c:pt idx="0">
                  <c:v>5.4172640000000003</c:v>
                </c:pt>
                <c:pt idx="1">
                  <c:v>5.6565709999999898</c:v>
                </c:pt>
                <c:pt idx="2">
                  <c:v>5.2147099999999975</c:v>
                </c:pt>
                <c:pt idx="3">
                  <c:v>4.5893319999999997</c:v>
                </c:pt>
                <c:pt idx="4">
                  <c:v>4.9468410000000098</c:v>
                </c:pt>
                <c:pt idx="5">
                  <c:v>4.6802270000000004</c:v>
                </c:pt>
                <c:pt idx="6">
                  <c:v>5.1411980000000002</c:v>
                </c:pt>
                <c:pt idx="7">
                  <c:v>5.2513700000000014</c:v>
                </c:pt>
                <c:pt idx="8">
                  <c:v>4.8010010000000003</c:v>
                </c:pt>
                <c:pt idx="9">
                  <c:v>4.4797549999999999</c:v>
                </c:pt>
                <c:pt idx="10">
                  <c:v>5.97636400000001</c:v>
                </c:pt>
                <c:pt idx="11">
                  <c:v>4.7736060000000098</c:v>
                </c:pt>
                <c:pt idx="12">
                  <c:v>5.0162449999999996</c:v>
                </c:pt>
                <c:pt idx="13">
                  <c:v>5.2453349999999945</c:v>
                </c:pt>
                <c:pt idx="14">
                  <c:v>5.9502030000000099</c:v>
                </c:pt>
                <c:pt idx="15">
                  <c:v>6.1082549999999909</c:v>
                </c:pt>
                <c:pt idx="16">
                  <c:v>5.1158009999999887</c:v>
                </c:pt>
                <c:pt idx="17">
                  <c:v>5.4308139999999998</c:v>
                </c:pt>
                <c:pt idx="18">
                  <c:v>5.5755920000000003</c:v>
                </c:pt>
              </c:numCache>
            </c:numRef>
          </c:yVal>
        </c:ser>
        <c:axId val="51439872"/>
        <c:axId val="51802112"/>
      </c:scatterChart>
      <c:valAx>
        <c:axId val="51439872"/>
        <c:scaling>
          <c:orientation val="minMax"/>
          <c:max val="7"/>
          <c:min val="3"/>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51802112"/>
        <c:crosses val="autoZero"/>
        <c:crossBetween val="midCat"/>
        <c:majorUnit val="1"/>
      </c:valAx>
      <c:valAx>
        <c:axId val="51802112"/>
        <c:scaling>
          <c:orientation val="minMax"/>
          <c:max val="6"/>
          <c:min val="3"/>
        </c:scaling>
        <c:axPos val="l"/>
        <c:title>
          <c:tx>
            <c:rich>
              <a:bodyPr rot="-5400000" vert="horz"/>
              <a:lstStyle/>
              <a:p>
                <a:pPr>
                  <a:defRPr sz="1200"/>
                </a:pPr>
                <a:r>
                  <a:rPr lang="en-US" sz="1200"/>
                  <a:t>Actual pH value</a:t>
                </a:r>
              </a:p>
            </c:rich>
          </c:tx>
          <c:layout/>
        </c:title>
        <c:numFmt formatCode="0" sourceLinked="0"/>
        <c:tickLblPos val="nextTo"/>
        <c:txPr>
          <a:bodyPr/>
          <a:lstStyle/>
          <a:p>
            <a:pPr>
              <a:defRPr sz="1200"/>
            </a:pPr>
            <a:endParaRPr lang="en-US"/>
          </a:p>
        </c:txPr>
        <c:crossAx val="51439872"/>
        <c:crosses val="autoZero"/>
        <c:crossBetween val="midCat"/>
        <c:majorUnit val="1"/>
      </c:valAx>
    </c:plotArea>
    <c:plotVisOnly val="1"/>
    <c:dispBlanksAs val="gap"/>
  </c:chart>
  <c:spPr>
    <a:solidFill>
      <a:srgbClr val="FFFFFF"/>
    </a:solidFill>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02939268830007"/>
          <c:y val="9.05081739182267E-2"/>
          <c:w val="0.80890728726267869"/>
          <c:h val="0.68216470673602358"/>
        </c:manualLayout>
      </c:layout>
      <c:scatterChart>
        <c:scatterStyle val="lineMarker"/>
        <c:ser>
          <c:idx val="0"/>
          <c:order val="0"/>
          <c:spPr>
            <a:ln w="28575">
              <a:noFill/>
            </a:ln>
          </c:spPr>
          <c:marker>
            <c:symbol val="diamond"/>
            <c:size val="3"/>
          </c:marker>
          <c:trendline>
            <c:trendlineType val="linear"/>
            <c:dispRSqr val="1"/>
            <c:trendlineLbl>
              <c:layout>
                <c:manualLayout>
                  <c:x val="0.10476246719160109"/>
                  <c:y val="-0.19855050376767419"/>
                </c:manualLayout>
              </c:layout>
              <c:tx>
                <c:rich>
                  <a:bodyPr/>
                  <a:lstStyle/>
                  <a:p>
                    <a:pPr>
                      <a:defRPr/>
                    </a:pPr>
                    <a:r>
                      <a:rPr lang="en-US" sz="1200" b="1" dirty="0"/>
                      <a:t>R² = 0.022</a:t>
                    </a:r>
                  </a:p>
                </c:rich>
              </c:tx>
              <c:numFmt formatCode="General" sourceLinked="0"/>
            </c:trendlineLbl>
          </c:trendline>
          <c:xVal>
            <c:numRef>
              <c:f>Sheet1!$F$3:$F$21</c:f>
              <c:numCache>
                <c:formatCode>General</c:formatCode>
                <c:ptCount val="19"/>
                <c:pt idx="0">
                  <c:v>1.9682649242284822</c:v>
                </c:pt>
                <c:pt idx="1">
                  <c:v>2.8007447497455882</c:v>
                </c:pt>
                <c:pt idx="2">
                  <c:v>2.3387374547182427</c:v>
                </c:pt>
                <c:pt idx="3">
                  <c:v>1.8996843521193536</c:v>
                </c:pt>
                <c:pt idx="4">
                  <c:v>2.423224432093988</c:v>
                </c:pt>
                <c:pt idx="5">
                  <c:v>2.301189604341527</c:v>
                </c:pt>
                <c:pt idx="6">
                  <c:v>2.9474807507126757</c:v>
                </c:pt>
                <c:pt idx="7">
                  <c:v>2.7878881685969183</c:v>
                </c:pt>
                <c:pt idx="8">
                  <c:v>1.8705368155522066</c:v>
                </c:pt>
                <c:pt idx="9">
                  <c:v>2.7317927170868472</c:v>
                </c:pt>
                <c:pt idx="10">
                  <c:v>2.5012970599972952</c:v>
                </c:pt>
                <c:pt idx="11">
                  <c:v>1.7742451391836243</c:v>
                </c:pt>
                <c:pt idx="12">
                  <c:v>2.8351172273190639</c:v>
                </c:pt>
                <c:pt idx="13">
                  <c:v>3.4206480006913145</c:v>
                </c:pt>
                <c:pt idx="14">
                  <c:v>2.6972939396383357</c:v>
                </c:pt>
                <c:pt idx="15">
                  <c:v>1.9924108458591201</c:v>
                </c:pt>
                <c:pt idx="16">
                  <c:v>2.8492187802143047</c:v>
                </c:pt>
                <c:pt idx="17">
                  <c:v>2.8078862367344475</c:v>
                </c:pt>
                <c:pt idx="18">
                  <c:v>3.5856870383897261</c:v>
                </c:pt>
              </c:numCache>
            </c:numRef>
          </c:xVal>
          <c:yVal>
            <c:numRef>
              <c:f>Sheet1!$W$3:$W$21</c:f>
              <c:numCache>
                <c:formatCode>0.00000000000</c:formatCode>
                <c:ptCount val="19"/>
                <c:pt idx="0">
                  <c:v>3.5918919999999988</c:v>
                </c:pt>
                <c:pt idx="1">
                  <c:v>2.5057930000000002</c:v>
                </c:pt>
                <c:pt idx="2">
                  <c:v>2.7891059999999999</c:v>
                </c:pt>
                <c:pt idx="3">
                  <c:v>1.7905139999999999</c:v>
                </c:pt>
                <c:pt idx="4">
                  <c:v>2.3150499999999923</c:v>
                </c:pt>
                <c:pt idx="5">
                  <c:v>2.600295</c:v>
                </c:pt>
                <c:pt idx="6">
                  <c:v>2.6893220000000002</c:v>
                </c:pt>
                <c:pt idx="7">
                  <c:v>2.362336</c:v>
                </c:pt>
                <c:pt idx="8">
                  <c:v>1.8531249999999977</c:v>
                </c:pt>
                <c:pt idx="9">
                  <c:v>2.4363029999999957</c:v>
                </c:pt>
                <c:pt idx="10">
                  <c:v>2.9644059999999977</c:v>
                </c:pt>
                <c:pt idx="11">
                  <c:v>3.3178889999999956</c:v>
                </c:pt>
                <c:pt idx="12">
                  <c:v>2.9827589999999962</c:v>
                </c:pt>
                <c:pt idx="13">
                  <c:v>2.022799</c:v>
                </c:pt>
                <c:pt idx="14">
                  <c:v>3.5171549999999998</c:v>
                </c:pt>
                <c:pt idx="15">
                  <c:v>2.8747219999999998</c:v>
                </c:pt>
                <c:pt idx="16">
                  <c:v>2.405367</c:v>
                </c:pt>
                <c:pt idx="17">
                  <c:v>2.080543</c:v>
                </c:pt>
                <c:pt idx="18">
                  <c:v>2.6944729999999977</c:v>
                </c:pt>
              </c:numCache>
            </c:numRef>
          </c:yVal>
        </c:ser>
        <c:axId val="52398336"/>
        <c:axId val="52416512"/>
      </c:scatterChart>
      <c:valAx>
        <c:axId val="52398336"/>
        <c:scaling>
          <c:orientation val="minMax"/>
          <c:max val="4"/>
          <c:min val="1"/>
        </c:scaling>
        <c:axPos val="b"/>
        <c:numFmt formatCode="#,##0" sourceLinked="0"/>
        <c:tickLblPos val="nextTo"/>
        <c:txPr>
          <a:bodyPr rot="0" vert="horz"/>
          <a:lstStyle/>
          <a:p>
            <a:pPr>
              <a:defRPr sz="1200"/>
            </a:pPr>
            <a:endParaRPr lang="en-US"/>
          </a:p>
        </c:txPr>
        <c:crossAx val="52416512"/>
        <c:crosses val="autoZero"/>
        <c:crossBetween val="midCat"/>
        <c:majorUnit val="1"/>
      </c:valAx>
      <c:valAx>
        <c:axId val="52416512"/>
        <c:scaling>
          <c:orientation val="minMax"/>
          <c:max val="4"/>
          <c:min val="1"/>
        </c:scaling>
        <c:axPos val="l"/>
        <c:title>
          <c:tx>
            <c:rich>
              <a:bodyPr rot="-5400000" vert="horz"/>
              <a:lstStyle/>
              <a:p>
                <a:pPr>
                  <a:defRPr sz="900"/>
                </a:pPr>
                <a:r>
                  <a:rPr lang="en-US" sz="1200" dirty="0"/>
                  <a:t>Actual OC %</a:t>
                </a:r>
              </a:p>
            </c:rich>
          </c:tx>
          <c:layout/>
        </c:title>
        <c:numFmt formatCode="0" sourceLinked="0"/>
        <c:tickLblPos val="nextTo"/>
        <c:txPr>
          <a:bodyPr/>
          <a:lstStyle/>
          <a:p>
            <a:pPr>
              <a:defRPr sz="1200"/>
            </a:pPr>
            <a:endParaRPr lang="en-US"/>
          </a:p>
        </c:txPr>
        <c:crossAx val="52398336"/>
        <c:crosses val="autoZero"/>
        <c:crossBetween val="midCat"/>
        <c:majorUnit val="1"/>
      </c:valAx>
    </c:plotArea>
    <c:plotVisOnly val="1"/>
    <c:dispBlanksAs val="gap"/>
  </c:chart>
  <c:spPr>
    <a:solidFill>
      <a:srgbClr val="FFFFFF"/>
    </a:solidFill>
    <a:ln>
      <a:noFill/>
    </a:ln>
  </c:spPr>
  <c:txPr>
    <a:bodyPr/>
    <a:lstStyle/>
    <a:p>
      <a:pPr>
        <a:defRPr sz="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564866891638538"/>
          <c:y val="5.844150163047801E-2"/>
          <c:w val="0.7535473690788651"/>
          <c:h val="0.6674047562236548"/>
        </c:manualLayout>
      </c:layout>
      <c:scatterChart>
        <c:scatterStyle val="lineMarker"/>
        <c:ser>
          <c:idx val="0"/>
          <c:order val="0"/>
          <c:spPr>
            <a:ln w="28575">
              <a:noFill/>
            </a:ln>
          </c:spPr>
          <c:marker>
            <c:symbol val="diamond"/>
            <c:size val="3"/>
          </c:marker>
          <c:trendline>
            <c:trendlineType val="linear"/>
            <c:dispRSqr val="1"/>
            <c:trendlineLbl>
              <c:layout>
                <c:manualLayout>
                  <c:x val="9.9565141905900253E-2"/>
                  <c:y val="-5.6129019028871387E-2"/>
                </c:manualLayout>
              </c:layout>
              <c:tx>
                <c:rich>
                  <a:bodyPr/>
                  <a:lstStyle/>
                  <a:p>
                    <a:pPr>
                      <a:defRPr/>
                    </a:pPr>
                    <a:r>
                      <a:rPr lang="en-US" sz="1200" b="1" dirty="0"/>
                      <a:t>R² = 0.124</a:t>
                    </a:r>
                  </a:p>
                </c:rich>
              </c:tx>
              <c:numFmt formatCode="General" sourceLinked="0"/>
            </c:trendlineLbl>
          </c:trendline>
          <c:xVal>
            <c:numRef>
              <c:f>Sheet1!$F$3:$F$21</c:f>
              <c:numCache>
                <c:formatCode>General</c:formatCode>
                <c:ptCount val="19"/>
                <c:pt idx="0">
                  <c:v>1.9682649242284822</c:v>
                </c:pt>
                <c:pt idx="1">
                  <c:v>2.8007447497455882</c:v>
                </c:pt>
                <c:pt idx="2">
                  <c:v>2.3387374547182427</c:v>
                </c:pt>
                <c:pt idx="3">
                  <c:v>1.8996843521193536</c:v>
                </c:pt>
                <c:pt idx="4">
                  <c:v>2.423224432093988</c:v>
                </c:pt>
                <c:pt idx="5">
                  <c:v>2.301189604341527</c:v>
                </c:pt>
                <c:pt idx="6">
                  <c:v>2.9474807507126757</c:v>
                </c:pt>
                <c:pt idx="7">
                  <c:v>2.7878881685969183</c:v>
                </c:pt>
                <c:pt idx="8">
                  <c:v>1.8705368155522066</c:v>
                </c:pt>
                <c:pt idx="9">
                  <c:v>2.7317927170868472</c:v>
                </c:pt>
                <c:pt idx="10">
                  <c:v>2.5012970599972952</c:v>
                </c:pt>
                <c:pt idx="11">
                  <c:v>1.7742451391836243</c:v>
                </c:pt>
                <c:pt idx="12">
                  <c:v>2.8351172273190639</c:v>
                </c:pt>
                <c:pt idx="13">
                  <c:v>3.4206480006913145</c:v>
                </c:pt>
                <c:pt idx="14">
                  <c:v>2.6972939396383357</c:v>
                </c:pt>
                <c:pt idx="15">
                  <c:v>1.9924108458591201</c:v>
                </c:pt>
                <c:pt idx="16">
                  <c:v>2.8492187802143047</c:v>
                </c:pt>
                <c:pt idx="17">
                  <c:v>2.8078862367344475</c:v>
                </c:pt>
                <c:pt idx="18">
                  <c:v>3.5856870383897261</c:v>
                </c:pt>
              </c:numCache>
            </c:numRef>
          </c:xVal>
          <c:yVal>
            <c:numRef>
              <c:f>Sheet1!$U$3:$U$21</c:f>
              <c:numCache>
                <c:formatCode>0.00000000000</c:formatCode>
                <c:ptCount val="19"/>
                <c:pt idx="0">
                  <c:v>3.5972613383999912</c:v>
                </c:pt>
                <c:pt idx="1">
                  <c:v>3.2083620055000002</c:v>
                </c:pt>
                <c:pt idx="2">
                  <c:v>2.0571324069999952</c:v>
                </c:pt>
                <c:pt idx="3">
                  <c:v>2.0326715121999972</c:v>
                </c:pt>
                <c:pt idx="4">
                  <c:v>1.7869684026999932</c:v>
                </c:pt>
                <c:pt idx="5">
                  <c:v>2.2965789367999987</c:v>
                </c:pt>
                <c:pt idx="6">
                  <c:v>3.3155697810000007</c:v>
                </c:pt>
                <c:pt idx="7">
                  <c:v>2.7146850158999971</c:v>
                </c:pt>
                <c:pt idx="8">
                  <c:v>2.0453409321999971</c:v>
                </c:pt>
                <c:pt idx="9">
                  <c:v>2.5084852710999992</c:v>
                </c:pt>
                <c:pt idx="10">
                  <c:v>2.4185453666999974</c:v>
                </c:pt>
                <c:pt idx="11">
                  <c:v>2.7695981564999981</c:v>
                </c:pt>
                <c:pt idx="12">
                  <c:v>3.8910574488999909</c:v>
                </c:pt>
                <c:pt idx="13">
                  <c:v>2.7449531102999982</c:v>
                </c:pt>
                <c:pt idx="14">
                  <c:v>2.9250471571000034</c:v>
                </c:pt>
                <c:pt idx="15">
                  <c:v>2.4060346771999992</c:v>
                </c:pt>
                <c:pt idx="16">
                  <c:v>3.9639518907000002</c:v>
                </c:pt>
                <c:pt idx="17">
                  <c:v>3.1141555373999976</c:v>
                </c:pt>
                <c:pt idx="18">
                  <c:v>2.6698178268999992</c:v>
                </c:pt>
              </c:numCache>
            </c:numRef>
          </c:yVal>
        </c:ser>
        <c:axId val="52457472"/>
        <c:axId val="52459392"/>
      </c:scatterChart>
      <c:valAx>
        <c:axId val="52457472"/>
        <c:scaling>
          <c:orientation val="minMax"/>
          <c:max val="4"/>
          <c:min val="1"/>
        </c:scaling>
        <c:axPos val="b"/>
        <c:title>
          <c:tx>
            <c:rich>
              <a:bodyPr/>
              <a:lstStyle/>
              <a:p>
                <a:pPr>
                  <a:defRPr sz="900"/>
                </a:pPr>
                <a:r>
                  <a:rPr lang="en-US" sz="900" dirty="0"/>
                  <a:t>Predicted OC % </a:t>
                </a:r>
                <a:r>
                  <a:rPr lang="en-US" sz="900" dirty="0" smtClean="0"/>
                  <a:t>spline </a:t>
                </a:r>
                <a:r>
                  <a:rPr lang="en-US" sz="900" dirty="0"/>
                  <a:t>with elevation incorporation</a:t>
                </a:r>
              </a:p>
            </c:rich>
          </c:tx>
          <c:layout/>
        </c:title>
        <c:numFmt formatCode="#,##0" sourceLinked="0"/>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52459392"/>
        <c:crosses val="autoZero"/>
        <c:crossBetween val="midCat"/>
        <c:majorUnit val="1"/>
      </c:valAx>
      <c:valAx>
        <c:axId val="52459392"/>
        <c:scaling>
          <c:orientation val="minMax"/>
          <c:max val="4"/>
          <c:min val="1"/>
        </c:scaling>
        <c:axPos val="l"/>
        <c:title>
          <c:tx>
            <c:rich>
              <a:bodyPr rot="-5400000" vert="horz"/>
              <a:lstStyle/>
              <a:p>
                <a:pPr>
                  <a:defRPr sz="1200"/>
                </a:pPr>
                <a:r>
                  <a:rPr lang="en-US" sz="1200"/>
                  <a:t>Actual OC %</a:t>
                </a:r>
              </a:p>
            </c:rich>
          </c:tx>
          <c:layout/>
        </c:title>
        <c:numFmt formatCode="0" sourceLinked="0"/>
        <c:tickLblPos val="nextTo"/>
        <c:txPr>
          <a:bodyPr/>
          <a:lstStyle/>
          <a:p>
            <a:pPr>
              <a:defRPr sz="1200"/>
            </a:pPr>
            <a:endParaRPr lang="en-US"/>
          </a:p>
        </c:txPr>
        <c:crossAx val="52457472"/>
        <c:crosses val="autoZero"/>
        <c:crossBetween val="midCat"/>
        <c:majorUnit val="1"/>
      </c:valAx>
    </c:plotArea>
    <c:plotVisOnly val="1"/>
    <c:dispBlanksAs val="gap"/>
  </c:chart>
  <c:spPr>
    <a:solidFill>
      <a:srgbClr val="FFFFFF"/>
    </a:solidFill>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411856962410718"/>
          <c:y val="0.12192108189866099"/>
          <c:w val="0.70685877031328614"/>
          <c:h val="0.62230146231721062"/>
        </c:manualLayout>
      </c:layout>
      <c:scatterChart>
        <c:scatterStyle val="lineMarker"/>
        <c:ser>
          <c:idx val="0"/>
          <c:order val="0"/>
          <c:spPr>
            <a:ln w="28575">
              <a:noFill/>
            </a:ln>
          </c:spPr>
          <c:marker>
            <c:symbol val="diamond"/>
            <c:size val="3"/>
          </c:marker>
          <c:trendline>
            <c:trendlineType val="linear"/>
            <c:dispRSqr val="1"/>
            <c:trendlineLbl>
              <c:layout>
                <c:manualLayout>
                  <c:x val="0.12251255277872874"/>
                  <c:y val="-0.14713275759884853"/>
                </c:manualLayout>
              </c:layout>
              <c:tx>
                <c:rich>
                  <a:bodyPr/>
                  <a:lstStyle/>
                  <a:p>
                    <a:pPr>
                      <a:defRPr/>
                    </a:pPr>
                    <a:r>
                      <a:rPr lang="en-US" sz="1200" b="1" dirty="0"/>
                      <a:t>R² = 0.068</a:t>
                    </a:r>
                  </a:p>
                </c:rich>
              </c:tx>
              <c:numFmt formatCode="General" sourceLinked="0"/>
            </c:trendlineLbl>
          </c:trendline>
          <c:xVal>
            <c:numRef>
              <c:f>Sheet1!$F$3:$F$21</c:f>
              <c:numCache>
                <c:formatCode>General</c:formatCode>
                <c:ptCount val="19"/>
                <c:pt idx="0">
                  <c:v>1.9682649242284822</c:v>
                </c:pt>
                <c:pt idx="1">
                  <c:v>2.8007447497455882</c:v>
                </c:pt>
                <c:pt idx="2">
                  <c:v>2.3387374547182427</c:v>
                </c:pt>
                <c:pt idx="3">
                  <c:v>1.8996843521193536</c:v>
                </c:pt>
                <c:pt idx="4">
                  <c:v>2.423224432093988</c:v>
                </c:pt>
                <c:pt idx="5">
                  <c:v>2.301189604341527</c:v>
                </c:pt>
                <c:pt idx="6">
                  <c:v>2.9474807507126757</c:v>
                </c:pt>
                <c:pt idx="7">
                  <c:v>2.7878881685969183</c:v>
                </c:pt>
                <c:pt idx="8">
                  <c:v>1.8705368155522066</c:v>
                </c:pt>
                <c:pt idx="9">
                  <c:v>2.7317927170868472</c:v>
                </c:pt>
                <c:pt idx="10">
                  <c:v>2.5012970599972952</c:v>
                </c:pt>
                <c:pt idx="11">
                  <c:v>1.7742451391836243</c:v>
                </c:pt>
                <c:pt idx="12">
                  <c:v>2.8351172273190639</c:v>
                </c:pt>
                <c:pt idx="13">
                  <c:v>3.4206480006913145</c:v>
                </c:pt>
                <c:pt idx="14">
                  <c:v>2.6972939396383357</c:v>
                </c:pt>
                <c:pt idx="15">
                  <c:v>1.9924108458591201</c:v>
                </c:pt>
                <c:pt idx="16">
                  <c:v>2.8492187802143047</c:v>
                </c:pt>
                <c:pt idx="17">
                  <c:v>2.8078862367344475</c:v>
                </c:pt>
                <c:pt idx="18">
                  <c:v>3.5856870383897261</c:v>
                </c:pt>
              </c:numCache>
            </c:numRef>
          </c:xVal>
          <c:yVal>
            <c:numRef>
              <c:f>Sheet1!$V$3:$V$21</c:f>
              <c:numCache>
                <c:formatCode>0.00000000000</c:formatCode>
                <c:ptCount val="19"/>
                <c:pt idx="0">
                  <c:v>2.424385</c:v>
                </c:pt>
                <c:pt idx="1">
                  <c:v>2.5112709999999967</c:v>
                </c:pt>
                <c:pt idx="2">
                  <c:v>2.839127</c:v>
                </c:pt>
                <c:pt idx="3">
                  <c:v>2.2464559999999967</c:v>
                </c:pt>
                <c:pt idx="4">
                  <c:v>2.2693200000000044</c:v>
                </c:pt>
                <c:pt idx="5">
                  <c:v>2.2810389999999998</c:v>
                </c:pt>
                <c:pt idx="6">
                  <c:v>2.6796849999999997</c:v>
                </c:pt>
                <c:pt idx="7">
                  <c:v>2.6761419999999987</c:v>
                </c:pt>
                <c:pt idx="8">
                  <c:v>2.2817699999999999</c:v>
                </c:pt>
                <c:pt idx="9">
                  <c:v>2.2356189999999967</c:v>
                </c:pt>
                <c:pt idx="10">
                  <c:v>2.8799829999999962</c:v>
                </c:pt>
                <c:pt idx="11">
                  <c:v>2.3794139999999961</c:v>
                </c:pt>
                <c:pt idx="12">
                  <c:v>3.0784419999999977</c:v>
                </c:pt>
                <c:pt idx="13">
                  <c:v>2.3656539999999961</c:v>
                </c:pt>
                <c:pt idx="14">
                  <c:v>3.0571429999999977</c:v>
                </c:pt>
                <c:pt idx="15">
                  <c:v>2.41737</c:v>
                </c:pt>
                <c:pt idx="16">
                  <c:v>2.875337</c:v>
                </c:pt>
                <c:pt idx="17">
                  <c:v>2.8608859999999967</c:v>
                </c:pt>
                <c:pt idx="18">
                  <c:v>2.3172349999999997</c:v>
                </c:pt>
              </c:numCache>
            </c:numRef>
          </c:yVal>
        </c:ser>
        <c:axId val="52488064"/>
        <c:axId val="52580352"/>
      </c:scatterChart>
      <c:valAx>
        <c:axId val="52488064"/>
        <c:scaling>
          <c:orientation val="minMax"/>
          <c:min val="1"/>
        </c:scaling>
        <c:axPos val="b"/>
        <c:title>
          <c:tx>
            <c:rich>
              <a:bodyPr/>
              <a:lstStyle/>
              <a:p>
                <a:pPr>
                  <a:defRPr sz="900"/>
                </a:pPr>
                <a:r>
                  <a:rPr lang="en-US" sz="900" dirty="0"/>
                  <a:t>Predicted OC % </a:t>
                </a:r>
                <a:r>
                  <a:rPr lang="en-US" sz="900" dirty="0" smtClean="0"/>
                  <a:t>kriging </a:t>
                </a:r>
                <a:r>
                  <a:rPr lang="en-US" sz="900" dirty="0"/>
                  <a:t>without elevation incorporation</a:t>
                </a:r>
              </a:p>
            </c:rich>
          </c:tx>
          <c:layout>
            <c:manualLayout>
              <c:xMode val="edge"/>
              <c:yMode val="edge"/>
              <c:x val="0.15136482939632556"/>
              <c:y val="0.86950977901955862"/>
            </c:manualLayout>
          </c:layout>
        </c:title>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52580352"/>
        <c:crosses val="autoZero"/>
        <c:crossBetween val="midCat"/>
        <c:majorUnit val="1"/>
      </c:valAx>
      <c:valAx>
        <c:axId val="52580352"/>
        <c:scaling>
          <c:orientation val="minMax"/>
          <c:max val="4"/>
          <c:min val="1"/>
        </c:scaling>
        <c:axPos val="l"/>
        <c:title>
          <c:tx>
            <c:rich>
              <a:bodyPr rot="-5400000" vert="horz"/>
              <a:lstStyle/>
              <a:p>
                <a:pPr>
                  <a:defRPr/>
                </a:pPr>
                <a:r>
                  <a:rPr lang="en-US" sz="1200" dirty="0"/>
                  <a:t>Actual OC</a:t>
                </a:r>
                <a:r>
                  <a:rPr lang="en-US" sz="1200" baseline="0" dirty="0"/>
                  <a:t> %</a:t>
                </a:r>
                <a:endParaRPr lang="en-US" sz="1200" dirty="0"/>
              </a:p>
            </c:rich>
          </c:tx>
          <c:layout/>
        </c:title>
        <c:numFmt formatCode="0" sourceLinked="0"/>
        <c:tickLblPos val="nextTo"/>
        <c:txPr>
          <a:bodyPr/>
          <a:lstStyle/>
          <a:p>
            <a:pPr>
              <a:defRPr sz="1200"/>
            </a:pPr>
            <a:endParaRPr lang="en-US"/>
          </a:p>
        </c:txPr>
        <c:crossAx val="52488064"/>
        <c:crosses val="autoZero"/>
        <c:crossBetween val="midCat"/>
        <c:majorUnit val="1"/>
      </c:valAx>
    </c:plotArea>
    <c:plotVisOnly val="1"/>
    <c:dispBlanksAs val="gap"/>
  </c:chart>
  <c:spPr>
    <a:solidFill>
      <a:srgbClr val="FFFFFF"/>
    </a:solid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741344831896038"/>
          <c:y val="5.921343832021015E-2"/>
          <c:w val="0.78546744156980353"/>
          <c:h val="0.65950172244094474"/>
        </c:manualLayout>
      </c:layout>
      <c:scatterChart>
        <c:scatterStyle val="lineMarker"/>
        <c:ser>
          <c:idx val="0"/>
          <c:order val="0"/>
          <c:spPr>
            <a:ln w="28575">
              <a:noFill/>
            </a:ln>
          </c:spPr>
          <c:marker>
            <c:symbol val="diamond"/>
            <c:size val="3"/>
          </c:marker>
          <c:trendline>
            <c:trendlineType val="linear"/>
            <c:dispRSqr val="1"/>
            <c:trendlineLbl>
              <c:layout>
                <c:manualLayout>
                  <c:x val="0.13990251218597674"/>
                  <c:y val="-0.11924950787401575"/>
                </c:manualLayout>
              </c:layout>
              <c:tx>
                <c:rich>
                  <a:bodyPr/>
                  <a:lstStyle/>
                  <a:p>
                    <a:pPr>
                      <a:defRPr sz="1200"/>
                    </a:pPr>
                    <a:r>
                      <a:rPr lang="en-US" sz="1200" b="1" dirty="0"/>
                      <a:t>R² = 0.065</a:t>
                    </a:r>
                  </a:p>
                </c:rich>
              </c:tx>
              <c:numFmt formatCode="General" sourceLinked="0"/>
            </c:trendlineLbl>
          </c:trendline>
          <c:xVal>
            <c:numRef>
              <c:f>Sheet1!$F$3:$F$21</c:f>
              <c:numCache>
                <c:formatCode>General</c:formatCode>
                <c:ptCount val="19"/>
                <c:pt idx="0">
                  <c:v>1.9682649242284824</c:v>
                </c:pt>
                <c:pt idx="1">
                  <c:v>2.8007447497455882</c:v>
                </c:pt>
                <c:pt idx="2">
                  <c:v>2.3387374547182427</c:v>
                </c:pt>
                <c:pt idx="3">
                  <c:v>1.8996843521193534</c:v>
                </c:pt>
                <c:pt idx="4">
                  <c:v>2.423224432093988</c:v>
                </c:pt>
                <c:pt idx="5">
                  <c:v>2.301189604341527</c:v>
                </c:pt>
                <c:pt idx="6">
                  <c:v>2.9474807507126766</c:v>
                </c:pt>
                <c:pt idx="7">
                  <c:v>2.7878881685969192</c:v>
                </c:pt>
                <c:pt idx="8">
                  <c:v>1.8705368155522066</c:v>
                </c:pt>
                <c:pt idx="9">
                  <c:v>2.7317927170868472</c:v>
                </c:pt>
                <c:pt idx="10">
                  <c:v>2.5012970599972952</c:v>
                </c:pt>
                <c:pt idx="11">
                  <c:v>1.7742451391836245</c:v>
                </c:pt>
                <c:pt idx="12">
                  <c:v>2.8351172273190639</c:v>
                </c:pt>
                <c:pt idx="13">
                  <c:v>3.4206480006913145</c:v>
                </c:pt>
                <c:pt idx="14">
                  <c:v>2.6972939396383357</c:v>
                </c:pt>
                <c:pt idx="15">
                  <c:v>1.9924108458591201</c:v>
                </c:pt>
                <c:pt idx="16">
                  <c:v>2.8492187802143047</c:v>
                </c:pt>
                <c:pt idx="17">
                  <c:v>2.8078862367344475</c:v>
                </c:pt>
                <c:pt idx="18">
                  <c:v>3.5856870383897261</c:v>
                </c:pt>
              </c:numCache>
            </c:numRef>
          </c:xVal>
          <c:yVal>
            <c:numRef>
              <c:f>Sheet1!$AC$3:$AC$21</c:f>
              <c:numCache>
                <c:formatCode>0.00000000000</c:formatCode>
                <c:ptCount val="19"/>
                <c:pt idx="0">
                  <c:v>4.9704110000000004</c:v>
                </c:pt>
                <c:pt idx="1">
                  <c:v>5.3181199999999906</c:v>
                </c:pt>
                <c:pt idx="2">
                  <c:v>5.0544769999999888</c:v>
                </c:pt>
                <c:pt idx="3">
                  <c:v>4.742407</c:v>
                </c:pt>
                <c:pt idx="4">
                  <c:v>4.9247230000000002</c:v>
                </c:pt>
                <c:pt idx="5">
                  <c:v>4.7184210000000002</c:v>
                </c:pt>
                <c:pt idx="6">
                  <c:v>4.9533550000000002</c:v>
                </c:pt>
                <c:pt idx="7">
                  <c:v>5.2057279999999997</c:v>
                </c:pt>
                <c:pt idx="8">
                  <c:v>4.7644859999999838</c:v>
                </c:pt>
                <c:pt idx="9">
                  <c:v>4.6685729999999888</c:v>
                </c:pt>
                <c:pt idx="10">
                  <c:v>5.5516860000000001</c:v>
                </c:pt>
                <c:pt idx="11">
                  <c:v>4.8539099999999955</c:v>
                </c:pt>
                <c:pt idx="12">
                  <c:v>5.0483700000000002</c:v>
                </c:pt>
                <c:pt idx="13">
                  <c:v>5.03029200000001</c:v>
                </c:pt>
                <c:pt idx="14">
                  <c:v>5.9515880000000001</c:v>
                </c:pt>
                <c:pt idx="15">
                  <c:v>5.2192440000000024</c:v>
                </c:pt>
                <c:pt idx="16">
                  <c:v>5.0805730000000002</c:v>
                </c:pt>
                <c:pt idx="17">
                  <c:v>5.3313119999999996</c:v>
                </c:pt>
                <c:pt idx="18">
                  <c:v>5.0207379999999908</c:v>
                </c:pt>
              </c:numCache>
            </c:numRef>
          </c:yVal>
        </c:ser>
        <c:axId val="51822592"/>
        <c:axId val="51824128"/>
      </c:scatterChart>
      <c:valAx>
        <c:axId val="51822592"/>
        <c:scaling>
          <c:orientation val="minMax"/>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51824128"/>
        <c:crosses val="autoZero"/>
        <c:crossBetween val="midCat"/>
      </c:valAx>
      <c:valAx>
        <c:axId val="51824128"/>
        <c:scaling>
          <c:orientation val="minMax"/>
          <c:max val="6"/>
          <c:min val="3"/>
        </c:scaling>
        <c:axPos val="l"/>
        <c:title>
          <c:tx>
            <c:rich>
              <a:bodyPr rot="-5400000" vert="horz"/>
              <a:lstStyle/>
              <a:p>
                <a:pPr>
                  <a:defRPr sz="1200"/>
                </a:pPr>
                <a:r>
                  <a:rPr lang="en-US" sz="1200"/>
                  <a:t>Actual pH value</a:t>
                </a:r>
              </a:p>
            </c:rich>
          </c:tx>
          <c:layout/>
        </c:title>
        <c:numFmt formatCode="0" sourceLinked="0"/>
        <c:tickLblPos val="nextTo"/>
        <c:txPr>
          <a:bodyPr/>
          <a:lstStyle/>
          <a:p>
            <a:pPr>
              <a:defRPr sz="1200"/>
            </a:pPr>
            <a:endParaRPr lang="en-US"/>
          </a:p>
        </c:txPr>
        <c:crossAx val="51822592"/>
        <c:crosses val="autoZero"/>
        <c:crossBetween val="midCat"/>
        <c:majorUnit val="1"/>
      </c:valAx>
    </c:plotArea>
    <c:plotVisOnly val="1"/>
    <c:dispBlanksAs val="gap"/>
  </c:chart>
  <c:spPr>
    <a:solidFill>
      <a:srgbClr val="FFFFFF"/>
    </a:solid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9001749781277363"/>
          <c:y val="4.7464956795677117E-2"/>
          <c:w val="0.76265310586176727"/>
          <c:h val="0.67758649486995937"/>
        </c:manualLayout>
      </c:layout>
      <c:scatterChart>
        <c:scatterStyle val="lineMarker"/>
        <c:ser>
          <c:idx val="0"/>
          <c:order val="0"/>
          <c:spPr>
            <a:ln w="28575">
              <a:noFill/>
            </a:ln>
          </c:spPr>
          <c:marker>
            <c:symbol val="diamond"/>
            <c:size val="3"/>
          </c:marker>
          <c:trendline>
            <c:trendlineType val="linear"/>
            <c:dispRSqr val="1"/>
            <c:trendlineLbl>
              <c:layout>
                <c:manualLayout>
                  <c:x val="0.13645169353830774"/>
                  <c:y val="-0.11855961186669849"/>
                </c:manualLayout>
              </c:layout>
              <c:tx>
                <c:rich>
                  <a:bodyPr/>
                  <a:lstStyle/>
                  <a:p>
                    <a:pPr>
                      <a:defRPr sz="1000"/>
                    </a:pPr>
                    <a:r>
                      <a:rPr lang="en-US" sz="1200" b="1" dirty="0"/>
                      <a:t>R² = 0.387</a:t>
                    </a:r>
                  </a:p>
                </c:rich>
              </c:tx>
              <c:numFmt formatCode="General" sourceLinked="0"/>
            </c:trendlineLbl>
          </c:trendline>
          <c:xVal>
            <c:numRef>
              <c:f>Sheet1!$I$3:$I$21</c:f>
              <c:numCache>
                <c:formatCode>General</c:formatCode>
                <c:ptCount val="19"/>
                <c:pt idx="0">
                  <c:v>4.6399999999999997</c:v>
                </c:pt>
                <c:pt idx="1">
                  <c:v>5.34</c:v>
                </c:pt>
                <c:pt idx="2">
                  <c:v>5.0599999999999996</c:v>
                </c:pt>
                <c:pt idx="3">
                  <c:v>4.9700000000000024</c:v>
                </c:pt>
                <c:pt idx="4">
                  <c:v>4.6899999999999995</c:v>
                </c:pt>
                <c:pt idx="5">
                  <c:v>4.3499999999999996</c:v>
                </c:pt>
                <c:pt idx="6">
                  <c:v>5.7</c:v>
                </c:pt>
                <c:pt idx="7">
                  <c:v>5.22</c:v>
                </c:pt>
                <c:pt idx="8">
                  <c:v>4.99</c:v>
                </c:pt>
                <c:pt idx="9">
                  <c:v>4.5999999999999996</c:v>
                </c:pt>
                <c:pt idx="10">
                  <c:v>5.28</c:v>
                </c:pt>
                <c:pt idx="11">
                  <c:v>4.74</c:v>
                </c:pt>
                <c:pt idx="12">
                  <c:v>5.03</c:v>
                </c:pt>
                <c:pt idx="13">
                  <c:v>5.57</c:v>
                </c:pt>
                <c:pt idx="14">
                  <c:v>5.54</c:v>
                </c:pt>
                <c:pt idx="15">
                  <c:v>4.75</c:v>
                </c:pt>
                <c:pt idx="16">
                  <c:v>5.1099999999999985</c:v>
                </c:pt>
                <c:pt idx="17">
                  <c:v>5.23</c:v>
                </c:pt>
                <c:pt idx="18">
                  <c:v>4.6899999999999995</c:v>
                </c:pt>
              </c:numCache>
            </c:numRef>
          </c:xVal>
          <c:yVal>
            <c:numRef>
              <c:f>Sheet1!$AA$3:$AA$21</c:f>
              <c:numCache>
                <c:formatCode>0.00000000000</c:formatCode>
                <c:ptCount val="19"/>
                <c:pt idx="0">
                  <c:v>4.9435253610400016</c:v>
                </c:pt>
                <c:pt idx="1">
                  <c:v>5.1576563158000015</c:v>
                </c:pt>
                <c:pt idx="2">
                  <c:v>4.9134190492000025</c:v>
                </c:pt>
                <c:pt idx="3">
                  <c:v>4.8578032663199853</c:v>
                </c:pt>
                <c:pt idx="4">
                  <c:v>4.7733454881200119</c:v>
                </c:pt>
                <c:pt idx="5">
                  <c:v>4.7166410340800144</c:v>
                </c:pt>
                <c:pt idx="6">
                  <c:v>5.0191696236000114</c:v>
                </c:pt>
                <c:pt idx="7">
                  <c:v>5.3274709100399855</c:v>
                </c:pt>
                <c:pt idx="8">
                  <c:v>4.9161244183200017</c:v>
                </c:pt>
                <c:pt idx="9">
                  <c:v>4.8752278071600026</c:v>
                </c:pt>
                <c:pt idx="10">
                  <c:v>5.2546131065200052</c:v>
                </c:pt>
                <c:pt idx="11">
                  <c:v>4.8401202914000026</c:v>
                </c:pt>
                <c:pt idx="12">
                  <c:v>5.3967246148400028</c:v>
                </c:pt>
                <c:pt idx="13">
                  <c:v>5.2072408146800031</c:v>
                </c:pt>
                <c:pt idx="14">
                  <c:v>5.6256919887600052</c:v>
                </c:pt>
                <c:pt idx="15">
                  <c:v>4.8371063333199933</c:v>
                </c:pt>
                <c:pt idx="16">
                  <c:v>5.7051877409200005</c:v>
                </c:pt>
                <c:pt idx="17">
                  <c:v>5.6105223354400042</c:v>
                </c:pt>
                <c:pt idx="18">
                  <c:v>4.9409143916400016</c:v>
                </c:pt>
              </c:numCache>
            </c:numRef>
          </c:yVal>
        </c:ser>
        <c:axId val="51746304"/>
        <c:axId val="51747840"/>
      </c:scatterChart>
      <c:valAx>
        <c:axId val="51746304"/>
        <c:scaling>
          <c:orientation val="minMax"/>
          <c:min val="3"/>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51747840"/>
        <c:crosses val="autoZero"/>
        <c:crossBetween val="midCat"/>
        <c:majorUnit val="1"/>
      </c:valAx>
      <c:valAx>
        <c:axId val="51747840"/>
        <c:scaling>
          <c:orientation val="minMax"/>
          <c:min val="3"/>
        </c:scaling>
        <c:axPos val="l"/>
        <c:title>
          <c:tx>
            <c:rich>
              <a:bodyPr rot="-5400000" vert="horz"/>
              <a:lstStyle/>
              <a:p>
                <a:pPr>
                  <a:defRPr sz="1200"/>
                </a:pPr>
                <a:r>
                  <a:rPr lang="en-US" sz="1200"/>
                  <a:t>Actual pH</a:t>
                </a:r>
                <a:r>
                  <a:rPr lang="en-US" sz="1200" baseline="0"/>
                  <a:t> value</a:t>
                </a:r>
                <a:endParaRPr lang="en-US" sz="1200"/>
              </a:p>
            </c:rich>
          </c:tx>
          <c:layout/>
        </c:title>
        <c:numFmt formatCode="0" sourceLinked="0"/>
        <c:tickLblPos val="nextTo"/>
        <c:txPr>
          <a:bodyPr/>
          <a:lstStyle/>
          <a:p>
            <a:pPr>
              <a:defRPr sz="1200"/>
            </a:pPr>
            <a:endParaRPr lang="en-US"/>
          </a:p>
        </c:txPr>
        <c:crossAx val="51746304"/>
        <c:crosses val="autoZero"/>
        <c:crossBetween val="midCat"/>
        <c:majorUnit val="1"/>
      </c:valAx>
    </c:plotArea>
    <c:plotVisOnly val="1"/>
    <c:dispBlanksAs val="gap"/>
  </c:chart>
  <c:spPr>
    <a:solidFill>
      <a:srgbClr val="FFFFFF"/>
    </a:solidFill>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280285134812694"/>
          <c:y val="3.1178674050338577E-2"/>
          <c:w val="0.73260260081126227"/>
          <c:h val="0.70415634950078732"/>
        </c:manualLayout>
      </c:layout>
      <c:scatterChart>
        <c:scatterStyle val="lineMarker"/>
        <c:ser>
          <c:idx val="0"/>
          <c:order val="0"/>
          <c:spPr>
            <a:ln w="28575">
              <a:noFill/>
            </a:ln>
          </c:spPr>
          <c:marker>
            <c:symbol val="diamond"/>
            <c:size val="3"/>
          </c:marker>
          <c:trendline>
            <c:trendlineType val="linear"/>
            <c:dispRSqr val="1"/>
            <c:trendlineLbl>
              <c:layout>
                <c:manualLayout>
                  <c:x val="7.5394297303746236E-2"/>
                  <c:y val="0.22955535951757114"/>
                </c:manualLayout>
              </c:layout>
              <c:tx>
                <c:rich>
                  <a:bodyPr/>
                  <a:lstStyle/>
                  <a:p>
                    <a:pPr>
                      <a:defRPr sz="1200"/>
                    </a:pPr>
                    <a:r>
                      <a:rPr lang="en-US" sz="1200" b="1" dirty="0" smtClean="0"/>
                      <a:t>R² = 0.289</a:t>
                    </a:r>
                    <a:endParaRPr lang="en-US" sz="1200" b="1" dirty="0"/>
                  </a:p>
                </c:rich>
              </c:tx>
              <c:numFmt formatCode="General" sourceLinked="0"/>
            </c:trendlineLbl>
          </c:trendline>
          <c:xVal>
            <c:numRef>
              <c:f>Sheet1!$I$3:$I$21</c:f>
              <c:numCache>
                <c:formatCode>General</c:formatCode>
                <c:ptCount val="19"/>
                <c:pt idx="0">
                  <c:v>4.6399999999999997</c:v>
                </c:pt>
                <c:pt idx="1">
                  <c:v>5.34</c:v>
                </c:pt>
                <c:pt idx="2">
                  <c:v>5.0599999999999996</c:v>
                </c:pt>
                <c:pt idx="3">
                  <c:v>4.9700000000000024</c:v>
                </c:pt>
                <c:pt idx="4">
                  <c:v>4.6899999999999995</c:v>
                </c:pt>
                <c:pt idx="5">
                  <c:v>4.3499999999999996</c:v>
                </c:pt>
                <c:pt idx="6">
                  <c:v>5.7</c:v>
                </c:pt>
                <c:pt idx="7">
                  <c:v>5.22</c:v>
                </c:pt>
                <c:pt idx="8">
                  <c:v>4.99</c:v>
                </c:pt>
                <c:pt idx="9">
                  <c:v>4.5999999999999996</c:v>
                </c:pt>
                <c:pt idx="10">
                  <c:v>5.28</c:v>
                </c:pt>
                <c:pt idx="11">
                  <c:v>4.74</c:v>
                </c:pt>
                <c:pt idx="12">
                  <c:v>5.03</c:v>
                </c:pt>
                <c:pt idx="13">
                  <c:v>5.57</c:v>
                </c:pt>
                <c:pt idx="14">
                  <c:v>5.54</c:v>
                </c:pt>
                <c:pt idx="15">
                  <c:v>4.75</c:v>
                </c:pt>
                <c:pt idx="16">
                  <c:v>5.1099999999999985</c:v>
                </c:pt>
                <c:pt idx="17">
                  <c:v>5.23</c:v>
                </c:pt>
                <c:pt idx="18">
                  <c:v>4.6899999999999995</c:v>
                </c:pt>
              </c:numCache>
            </c:numRef>
          </c:xVal>
          <c:yVal>
            <c:numRef>
              <c:f>Sheet1!$AB$3:$AB$21</c:f>
              <c:numCache>
                <c:formatCode>0.00000000000</c:formatCode>
                <c:ptCount val="19"/>
                <c:pt idx="0">
                  <c:v>5.419025511040001</c:v>
                </c:pt>
                <c:pt idx="1">
                  <c:v>5.8871069958000026</c:v>
                </c:pt>
                <c:pt idx="2">
                  <c:v>4.9745260691999933</c:v>
                </c:pt>
                <c:pt idx="3">
                  <c:v>4.6687923663199902</c:v>
                </c:pt>
                <c:pt idx="4">
                  <c:v>4.7735611881200128</c:v>
                </c:pt>
                <c:pt idx="5">
                  <c:v>4.580569234080003</c:v>
                </c:pt>
                <c:pt idx="6">
                  <c:v>5.3466904236000143</c:v>
                </c:pt>
                <c:pt idx="7">
                  <c:v>5.3669878100399835</c:v>
                </c:pt>
                <c:pt idx="8">
                  <c:v>4.8640732183199855</c:v>
                </c:pt>
                <c:pt idx="9">
                  <c:v>4.5034411071600031</c:v>
                </c:pt>
                <c:pt idx="10">
                  <c:v>5.7972488065200052</c:v>
                </c:pt>
                <c:pt idx="11">
                  <c:v>4.5936940714000025</c:v>
                </c:pt>
                <c:pt idx="12">
                  <c:v>5.3142866948400025</c:v>
                </c:pt>
                <c:pt idx="13">
                  <c:v>5.4822965546800031</c:v>
                </c:pt>
                <c:pt idx="14">
                  <c:v>5.7559134887600054</c:v>
                </c:pt>
                <c:pt idx="15">
                  <c:v>5.9544635003200019</c:v>
                </c:pt>
                <c:pt idx="16">
                  <c:v>5.6272231409200026</c:v>
                </c:pt>
                <c:pt idx="17">
                  <c:v>5.7699760354400054</c:v>
                </c:pt>
                <c:pt idx="18">
                  <c:v>5.5675017216399896</c:v>
                </c:pt>
              </c:numCache>
            </c:numRef>
          </c:yVal>
        </c:ser>
        <c:axId val="51981312"/>
        <c:axId val="51991680"/>
      </c:scatterChart>
      <c:valAx>
        <c:axId val="51981312"/>
        <c:scaling>
          <c:orientation val="minMax"/>
          <c:min val="3"/>
        </c:scaling>
        <c:axPos val="b"/>
        <c:title>
          <c:tx>
            <c:rich>
              <a:bodyPr/>
              <a:lstStyle/>
              <a:p>
                <a:pPr>
                  <a:defRPr sz="900"/>
                </a:pPr>
                <a:r>
                  <a:rPr lang="en-US" sz="900" dirty="0"/>
                  <a:t>Predicted pH value</a:t>
                </a:r>
                <a:r>
                  <a:rPr lang="en-US" sz="900" baseline="0" dirty="0"/>
                  <a:t> </a:t>
                </a:r>
                <a:r>
                  <a:rPr lang="en-US" sz="900" baseline="0" dirty="0" err="1" smtClean="0"/>
                  <a:t>spline</a:t>
                </a:r>
                <a:r>
                  <a:rPr lang="en-US" sz="900" baseline="0" dirty="0" smtClean="0"/>
                  <a:t> </a:t>
                </a:r>
                <a:r>
                  <a:rPr lang="en-US" sz="900" baseline="0" dirty="0"/>
                  <a:t>with elevation </a:t>
                </a:r>
                <a:r>
                  <a:rPr lang="en-US" sz="900" baseline="0" dirty="0" smtClean="0"/>
                  <a:t>incorporation</a:t>
                </a:r>
                <a:endParaRPr lang="en-US" sz="900" dirty="0"/>
              </a:p>
            </c:rich>
          </c:tx>
          <c:layout>
            <c:manualLayout>
              <c:xMode val="edge"/>
              <c:yMode val="edge"/>
              <c:x val="0.15984669529945134"/>
              <c:y val="0.88666117278390377"/>
            </c:manualLayout>
          </c:layout>
        </c:title>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51991680"/>
        <c:crosses val="autoZero"/>
        <c:crossBetween val="midCat"/>
        <c:majorUnit val="1"/>
      </c:valAx>
      <c:valAx>
        <c:axId val="51991680"/>
        <c:scaling>
          <c:orientation val="minMax"/>
          <c:max val="6"/>
          <c:min val="3"/>
        </c:scaling>
        <c:axPos val="l"/>
        <c:title>
          <c:tx>
            <c:rich>
              <a:bodyPr rot="-5400000" vert="horz"/>
              <a:lstStyle/>
              <a:p>
                <a:pPr>
                  <a:defRPr/>
                </a:pPr>
                <a:r>
                  <a:rPr lang="en-US" sz="1200" dirty="0"/>
                  <a:t>Actual pH value</a:t>
                </a:r>
              </a:p>
            </c:rich>
          </c:tx>
          <c:layout/>
        </c:title>
        <c:numFmt formatCode="0" sourceLinked="0"/>
        <c:tickLblPos val="nextTo"/>
        <c:txPr>
          <a:bodyPr/>
          <a:lstStyle/>
          <a:p>
            <a:pPr>
              <a:defRPr sz="1200"/>
            </a:pPr>
            <a:endParaRPr lang="en-US"/>
          </a:p>
        </c:txPr>
        <c:crossAx val="51981312"/>
        <c:crosses val="autoZero"/>
        <c:crossBetween val="midCat"/>
        <c:majorUnit val="1"/>
      </c:valAx>
    </c:plotArea>
    <c:plotVisOnly val="1"/>
    <c:dispBlanksAs val="gap"/>
  </c:chart>
  <c:spPr>
    <a:solidFill>
      <a:srgbClr val="FFFFFF"/>
    </a:solid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213946268499896"/>
          <c:y val="6.2029199475065605E-2"/>
          <c:w val="0.77569391565573953"/>
          <c:h val="0.70643659776902856"/>
        </c:manualLayout>
      </c:layout>
      <c:scatterChart>
        <c:scatterStyle val="lineMarker"/>
        <c:ser>
          <c:idx val="0"/>
          <c:order val="0"/>
          <c:spPr>
            <a:ln w="28575">
              <a:noFill/>
            </a:ln>
          </c:spPr>
          <c:marker>
            <c:symbol val="diamond"/>
            <c:size val="3"/>
          </c:marker>
          <c:trendline>
            <c:trendlineType val="linear"/>
            <c:dispRSqr val="1"/>
            <c:trendlineLbl>
              <c:layout>
                <c:manualLayout>
                  <c:x val="0.30004026485325724"/>
                  <c:y val="-2.7958497375328083E-2"/>
                </c:manualLayout>
              </c:layout>
              <c:tx>
                <c:rich>
                  <a:bodyPr/>
                  <a:lstStyle/>
                  <a:p>
                    <a:pPr>
                      <a:defRPr sz="800"/>
                    </a:pPr>
                    <a:r>
                      <a:rPr lang="en-US" sz="1400" b="1" dirty="0"/>
                      <a:t>R² = 0.253</a:t>
                    </a:r>
                  </a:p>
                </c:rich>
              </c:tx>
              <c:numFmt formatCode="General" sourceLinked="0"/>
            </c:trendlineLbl>
          </c:trendline>
          <c:xVal>
            <c:numRef>
              <c:f>Clay!$A$3:$A$21</c:f>
              <c:numCache>
                <c:formatCode>0.00000000000</c:formatCode>
                <c:ptCount val="19"/>
                <c:pt idx="0">
                  <c:v>25.200569999999907</c:v>
                </c:pt>
                <c:pt idx="1">
                  <c:v>27.745779999999861</c:v>
                </c:pt>
                <c:pt idx="2">
                  <c:v>29.191939999999999</c:v>
                </c:pt>
                <c:pt idx="3">
                  <c:v>25.05377</c:v>
                </c:pt>
                <c:pt idx="4">
                  <c:v>26.375029999999903</c:v>
                </c:pt>
                <c:pt idx="5">
                  <c:v>24.463529999999825</c:v>
                </c:pt>
                <c:pt idx="6">
                  <c:v>26.377420000000001</c:v>
                </c:pt>
                <c:pt idx="7">
                  <c:v>28.155249999999899</c:v>
                </c:pt>
                <c:pt idx="8">
                  <c:v>24.258279999999989</c:v>
                </c:pt>
                <c:pt idx="9">
                  <c:v>24.086039999999873</c:v>
                </c:pt>
                <c:pt idx="10">
                  <c:v>30.218250000000001</c:v>
                </c:pt>
                <c:pt idx="11">
                  <c:v>26.57368</c:v>
                </c:pt>
                <c:pt idx="12">
                  <c:v>33.309140000000006</c:v>
                </c:pt>
                <c:pt idx="13">
                  <c:v>26.6744500000001</c:v>
                </c:pt>
                <c:pt idx="14">
                  <c:v>32.466880000000003</c:v>
                </c:pt>
                <c:pt idx="15">
                  <c:v>25.758870000000005</c:v>
                </c:pt>
                <c:pt idx="16">
                  <c:v>33.206100000000013</c:v>
                </c:pt>
                <c:pt idx="17">
                  <c:v>30.734500000000001</c:v>
                </c:pt>
                <c:pt idx="18">
                  <c:v>24.85866</c:v>
                </c:pt>
              </c:numCache>
            </c:numRef>
          </c:xVal>
          <c:yVal>
            <c:numRef>
              <c:f>Clay!$I$3:$I$21</c:f>
              <c:numCache>
                <c:formatCode>General</c:formatCode>
                <c:ptCount val="19"/>
                <c:pt idx="0">
                  <c:v>23.08</c:v>
                </c:pt>
                <c:pt idx="1">
                  <c:v>33.44</c:v>
                </c:pt>
                <c:pt idx="2">
                  <c:v>31.439999999999987</c:v>
                </c:pt>
                <c:pt idx="3">
                  <c:v>29.439999999999987</c:v>
                </c:pt>
                <c:pt idx="4">
                  <c:v>23.08</c:v>
                </c:pt>
                <c:pt idx="5">
                  <c:v>23.08</c:v>
                </c:pt>
                <c:pt idx="6">
                  <c:v>29.08</c:v>
                </c:pt>
                <c:pt idx="7">
                  <c:v>29.439999999999987</c:v>
                </c:pt>
                <c:pt idx="8">
                  <c:v>23.439999999999987</c:v>
                </c:pt>
                <c:pt idx="9">
                  <c:v>23.439999999999987</c:v>
                </c:pt>
                <c:pt idx="10">
                  <c:v>27.439999999999987</c:v>
                </c:pt>
                <c:pt idx="11">
                  <c:v>23.439999999999987</c:v>
                </c:pt>
                <c:pt idx="12">
                  <c:v>37.44</c:v>
                </c:pt>
                <c:pt idx="13">
                  <c:v>35.44</c:v>
                </c:pt>
                <c:pt idx="14">
                  <c:v>28.72</c:v>
                </c:pt>
                <c:pt idx="15">
                  <c:v>24.52</c:v>
                </c:pt>
                <c:pt idx="16">
                  <c:v>36.520000000000003</c:v>
                </c:pt>
                <c:pt idx="17">
                  <c:v>28.52</c:v>
                </c:pt>
                <c:pt idx="18">
                  <c:v>38.520000000000003</c:v>
                </c:pt>
              </c:numCache>
            </c:numRef>
          </c:yVal>
        </c:ser>
        <c:axId val="52078848"/>
        <c:axId val="52084736"/>
      </c:scatterChart>
      <c:valAx>
        <c:axId val="52078848"/>
        <c:scaling>
          <c:orientation val="minMax"/>
          <c:max val="45"/>
          <c:min val="20"/>
        </c:scaling>
        <c:axPos val="b"/>
        <c:numFmt formatCode="0" sourceLinked="0"/>
        <c:tickLblPos val="nextTo"/>
        <c:txPr>
          <a:bodyPr/>
          <a:lstStyle/>
          <a:p>
            <a:pPr>
              <a:defRPr sz="1200"/>
            </a:pPr>
            <a:endParaRPr lang="en-US"/>
          </a:p>
        </c:txPr>
        <c:crossAx val="52084736"/>
        <c:crosses val="autoZero"/>
        <c:crossBetween val="midCat"/>
        <c:majorUnit val="5"/>
      </c:valAx>
      <c:valAx>
        <c:axId val="52084736"/>
        <c:scaling>
          <c:orientation val="minMax"/>
          <c:max val="45"/>
          <c:min val="0"/>
        </c:scaling>
        <c:axPos val="l"/>
        <c:title>
          <c:tx>
            <c:rich>
              <a:bodyPr rot="-5400000" vert="horz"/>
              <a:lstStyle/>
              <a:p>
                <a:pPr>
                  <a:defRPr/>
                </a:pPr>
                <a:r>
                  <a:rPr lang="en-US" sz="1200" dirty="0"/>
                  <a:t>Actual Clay %</a:t>
                </a:r>
              </a:p>
            </c:rich>
          </c:tx>
          <c:layout/>
        </c:title>
        <c:numFmt formatCode="General" sourceLinked="1"/>
        <c:tickLblPos val="nextTo"/>
        <c:txPr>
          <a:bodyPr/>
          <a:lstStyle/>
          <a:p>
            <a:pPr>
              <a:defRPr sz="1200"/>
            </a:pPr>
            <a:endParaRPr lang="en-US"/>
          </a:p>
        </c:txPr>
        <c:crossAx val="52078848"/>
        <c:crosses val="autoZero"/>
        <c:crossBetween val="midCat"/>
        <c:majorUnit val="10"/>
        <c:minorUnit val="5"/>
      </c:valAx>
    </c:plotArea>
    <c:plotVisOnly val="1"/>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797272850853787"/>
          <c:y val="5.6504811898512704E-2"/>
          <c:w val="0.74136336543589409"/>
          <c:h val="0.72540846456692909"/>
        </c:manualLayout>
      </c:layout>
      <c:scatterChart>
        <c:scatterStyle val="lineMarker"/>
        <c:ser>
          <c:idx val="1"/>
          <c:order val="1"/>
          <c:spPr>
            <a:ln w="28575">
              <a:noFill/>
            </a:ln>
          </c:spPr>
          <c:xVal>
            <c:numRef>
              <c:f>Clay!$C$3:$C$21</c:f>
            </c:numRef>
          </c:xVal>
          <c:yVal>
            <c:numRef>
              <c:f>Clay!$I$3:$I$21</c:f>
            </c:numRef>
          </c:yVal>
        </c:ser>
        <c:ser>
          <c:idx val="2"/>
          <c:order val="2"/>
          <c:spPr>
            <a:ln w="28575">
              <a:noFill/>
            </a:ln>
          </c:spPr>
          <c:xVal>
            <c:numRef>
              <c:f>Clay!$G$3:$G$21</c:f>
            </c:numRef>
          </c:xVal>
          <c:yVal>
            <c:numRef>
              <c:f>Clay!$I$3:$I$21</c:f>
            </c:numRef>
          </c:yVal>
        </c:ser>
        <c:ser>
          <c:idx val="0"/>
          <c:order val="0"/>
          <c:spPr>
            <a:ln w="28575">
              <a:noFill/>
            </a:ln>
          </c:spPr>
          <c:marker>
            <c:symbol val="diamond"/>
            <c:size val="3"/>
          </c:marker>
          <c:trendline>
            <c:trendlineType val="linear"/>
            <c:dispRSqr val="1"/>
            <c:trendlineLbl>
              <c:layout>
                <c:manualLayout>
                  <c:x val="0.18625083629252318"/>
                  <c:y val="-5.9570815450643813E-2"/>
                </c:manualLayout>
              </c:layout>
              <c:tx>
                <c:rich>
                  <a:bodyPr/>
                  <a:lstStyle/>
                  <a:p>
                    <a:pPr>
                      <a:defRPr/>
                    </a:pPr>
                    <a:r>
                      <a:rPr lang="en-US" sz="1400" b="1" dirty="0"/>
                      <a:t>R² = 0.454</a:t>
                    </a:r>
                  </a:p>
                </c:rich>
              </c:tx>
              <c:numFmt formatCode="General" sourceLinked="0"/>
            </c:trendlineLbl>
          </c:trendline>
          <c:xVal>
            <c:numRef>
              <c:f>Clay!$G$3:$G$21</c:f>
              <c:numCache>
                <c:formatCode>0.00000000000</c:formatCode>
                <c:ptCount val="19"/>
                <c:pt idx="0">
                  <c:v>24.810221303200031</c:v>
                </c:pt>
                <c:pt idx="1">
                  <c:v>30.677563401500031</c:v>
                </c:pt>
                <c:pt idx="2">
                  <c:v>27.342078111000095</c:v>
                </c:pt>
                <c:pt idx="3">
                  <c:v>26.219791790600031</c:v>
                </c:pt>
                <c:pt idx="4">
                  <c:v>23.748770997099989</c:v>
                </c:pt>
                <c:pt idx="5">
                  <c:v>23.26134156640007</c:v>
                </c:pt>
                <c:pt idx="6">
                  <c:v>29.16112431300003</c:v>
                </c:pt>
                <c:pt idx="7">
                  <c:v>29.968662760700006</c:v>
                </c:pt>
                <c:pt idx="8">
                  <c:v>26.028037450600063</c:v>
                </c:pt>
                <c:pt idx="9">
                  <c:v>25.881763690300026</c:v>
                </c:pt>
                <c:pt idx="10">
                  <c:v>27.694399969100033</c:v>
                </c:pt>
                <c:pt idx="11">
                  <c:v>24.987707824499989</c:v>
                </c:pt>
                <c:pt idx="12">
                  <c:v>38.409331169699996</c:v>
                </c:pt>
                <c:pt idx="13">
                  <c:v>31.01876115190009</c:v>
                </c:pt>
                <c:pt idx="14">
                  <c:v>28.848372768300077</c:v>
                </c:pt>
                <c:pt idx="15">
                  <c:v>24.061110235600029</c:v>
                </c:pt>
                <c:pt idx="16">
                  <c:v>40.885846121100045</c:v>
                </c:pt>
                <c:pt idx="17">
                  <c:v>36.472683830200054</c:v>
                </c:pt>
                <c:pt idx="18">
                  <c:v>25.972676263699999</c:v>
                </c:pt>
              </c:numCache>
            </c:numRef>
          </c:xVal>
          <c:yVal>
            <c:numRef>
              <c:f>Clay!$I$3:$I$21</c:f>
              <c:numCache>
                <c:formatCode>General</c:formatCode>
                <c:ptCount val="19"/>
                <c:pt idx="0">
                  <c:v>23.08</c:v>
                </c:pt>
                <c:pt idx="1">
                  <c:v>33.44</c:v>
                </c:pt>
                <c:pt idx="2">
                  <c:v>31.439999999999987</c:v>
                </c:pt>
                <c:pt idx="3">
                  <c:v>29.439999999999987</c:v>
                </c:pt>
                <c:pt idx="4">
                  <c:v>23.08</c:v>
                </c:pt>
                <c:pt idx="5">
                  <c:v>23.08</c:v>
                </c:pt>
                <c:pt idx="6">
                  <c:v>29.08</c:v>
                </c:pt>
                <c:pt idx="7">
                  <c:v>29.439999999999987</c:v>
                </c:pt>
                <c:pt idx="8">
                  <c:v>23.439999999999987</c:v>
                </c:pt>
                <c:pt idx="9">
                  <c:v>23.439999999999987</c:v>
                </c:pt>
                <c:pt idx="10">
                  <c:v>27.439999999999987</c:v>
                </c:pt>
                <c:pt idx="11">
                  <c:v>23.439999999999987</c:v>
                </c:pt>
                <c:pt idx="12">
                  <c:v>37.44</c:v>
                </c:pt>
                <c:pt idx="13">
                  <c:v>35.44</c:v>
                </c:pt>
                <c:pt idx="14">
                  <c:v>28.72</c:v>
                </c:pt>
                <c:pt idx="15">
                  <c:v>24.52</c:v>
                </c:pt>
                <c:pt idx="16">
                  <c:v>36.520000000000003</c:v>
                </c:pt>
                <c:pt idx="17">
                  <c:v>28.52</c:v>
                </c:pt>
                <c:pt idx="18">
                  <c:v>38.520000000000003</c:v>
                </c:pt>
              </c:numCache>
            </c:numRef>
          </c:yVal>
        </c:ser>
        <c:axId val="52131328"/>
        <c:axId val="52132864"/>
      </c:scatterChart>
      <c:valAx>
        <c:axId val="52131328"/>
        <c:scaling>
          <c:orientation val="minMax"/>
          <c:max val="45"/>
          <c:min val="20"/>
        </c:scaling>
        <c:axPos val="b"/>
        <c:numFmt formatCode="0" sourceLinked="0"/>
        <c:tickLblPos val="nextTo"/>
        <c:txPr>
          <a:bodyPr/>
          <a:lstStyle/>
          <a:p>
            <a:pPr>
              <a:defRPr sz="1200"/>
            </a:pPr>
            <a:endParaRPr lang="en-US"/>
          </a:p>
        </c:txPr>
        <c:crossAx val="52132864"/>
        <c:crosses val="autoZero"/>
        <c:crossBetween val="midCat"/>
        <c:majorUnit val="5"/>
      </c:valAx>
      <c:valAx>
        <c:axId val="52132864"/>
        <c:scaling>
          <c:orientation val="minMax"/>
          <c:max val="45"/>
          <c:min val="0"/>
        </c:scaling>
        <c:axPos val="l"/>
        <c:title>
          <c:tx>
            <c:rich>
              <a:bodyPr rot="-5400000" vert="horz"/>
              <a:lstStyle/>
              <a:p>
                <a:pPr>
                  <a:defRPr/>
                </a:pPr>
                <a:r>
                  <a:rPr lang="en-US" sz="1200" dirty="0"/>
                  <a:t>Actual Clay %</a:t>
                </a:r>
              </a:p>
            </c:rich>
          </c:tx>
          <c:layout/>
        </c:title>
        <c:numFmt formatCode="General" sourceLinked="1"/>
        <c:tickLblPos val="nextTo"/>
        <c:txPr>
          <a:bodyPr/>
          <a:lstStyle/>
          <a:p>
            <a:pPr>
              <a:defRPr sz="1200"/>
            </a:pPr>
            <a:endParaRPr lang="en-US"/>
          </a:p>
        </c:txPr>
        <c:crossAx val="52131328"/>
        <c:crosses val="autoZero"/>
        <c:crossBetween val="midCat"/>
        <c:majorUnit val="10"/>
        <c:minorUnit val="5"/>
      </c:valAx>
    </c:plotArea>
    <c:plotVisOnly val="1"/>
  </c:chart>
  <c:spPr>
    <a:solidFill>
      <a:srgbClr val="FFFFFF"/>
    </a:solidFill>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459915483537602"/>
          <c:y val="0.10864197530864221"/>
          <c:w val="0.757897830338781"/>
          <c:h val="0.65132458442694652"/>
        </c:manualLayout>
      </c:layout>
      <c:scatterChart>
        <c:scatterStyle val="lineMarker"/>
        <c:ser>
          <c:idx val="0"/>
          <c:order val="0"/>
          <c:spPr>
            <a:ln w="28575">
              <a:noFill/>
            </a:ln>
          </c:spPr>
          <c:marker>
            <c:symbol val="diamond"/>
            <c:size val="3"/>
          </c:marker>
          <c:trendline>
            <c:trendlineType val="linear"/>
            <c:dispRSqr val="1"/>
            <c:trendlineLbl>
              <c:layout>
                <c:manualLayout>
                  <c:x val="0.11336832895888016"/>
                  <c:y val="-9.8297437085070313E-2"/>
                </c:manualLayout>
              </c:layout>
              <c:tx>
                <c:rich>
                  <a:bodyPr/>
                  <a:lstStyle/>
                  <a:p>
                    <a:pPr>
                      <a:defRPr/>
                    </a:pPr>
                    <a:r>
                      <a:rPr lang="en-US" sz="1200" b="1" dirty="0"/>
                      <a:t>R² = 0.305</a:t>
                    </a:r>
                  </a:p>
                </c:rich>
              </c:tx>
              <c:numFmt formatCode="General" sourceLinked="0"/>
            </c:trendlineLbl>
          </c:trendline>
          <c:xVal>
            <c:numRef>
              <c:f>Clay!$H$3:$H$21</c:f>
              <c:numCache>
                <c:formatCode>0.00000000000</c:formatCode>
                <c:ptCount val="19"/>
                <c:pt idx="0">
                  <c:v>26.336753203200004</c:v>
                </c:pt>
                <c:pt idx="1">
                  <c:v>29.502274501500029</c:v>
                </c:pt>
                <c:pt idx="2">
                  <c:v>22.132819411000103</c:v>
                </c:pt>
                <c:pt idx="3">
                  <c:v>26.08489279060003</c:v>
                </c:pt>
                <c:pt idx="4">
                  <c:v>24.272634997099971</c:v>
                </c:pt>
                <c:pt idx="5">
                  <c:v>23.306400566400068</c:v>
                </c:pt>
                <c:pt idx="6">
                  <c:v>27.746314313000017</c:v>
                </c:pt>
                <c:pt idx="7">
                  <c:v>32.778965160700061</c:v>
                </c:pt>
                <c:pt idx="8">
                  <c:v>25.867973450600122</c:v>
                </c:pt>
                <c:pt idx="9">
                  <c:v>24.936896690300046</c:v>
                </c:pt>
                <c:pt idx="10">
                  <c:v>29.709486169100025</c:v>
                </c:pt>
                <c:pt idx="11">
                  <c:v>28.961100224500029</c:v>
                </c:pt>
                <c:pt idx="12">
                  <c:v>43.259330169699993</c:v>
                </c:pt>
                <c:pt idx="13">
                  <c:v>26.031527451900075</c:v>
                </c:pt>
                <c:pt idx="14">
                  <c:v>30.385457768300078</c:v>
                </c:pt>
                <c:pt idx="15">
                  <c:v>23.483914335600026</c:v>
                </c:pt>
                <c:pt idx="16">
                  <c:v>41.191761121100051</c:v>
                </c:pt>
                <c:pt idx="17">
                  <c:v>30.717970830200091</c:v>
                </c:pt>
                <c:pt idx="18">
                  <c:v>26.469860263700056</c:v>
                </c:pt>
              </c:numCache>
            </c:numRef>
          </c:xVal>
          <c:yVal>
            <c:numRef>
              <c:f>Clay!$I$3:$I$21</c:f>
              <c:numCache>
                <c:formatCode>General</c:formatCode>
                <c:ptCount val="19"/>
                <c:pt idx="0">
                  <c:v>23.08</c:v>
                </c:pt>
                <c:pt idx="1">
                  <c:v>33.44</c:v>
                </c:pt>
                <c:pt idx="2">
                  <c:v>31.439999999999987</c:v>
                </c:pt>
                <c:pt idx="3">
                  <c:v>29.439999999999987</c:v>
                </c:pt>
                <c:pt idx="4">
                  <c:v>23.08</c:v>
                </c:pt>
                <c:pt idx="5">
                  <c:v>23.08</c:v>
                </c:pt>
                <c:pt idx="6">
                  <c:v>29.08</c:v>
                </c:pt>
                <c:pt idx="7">
                  <c:v>29.439999999999987</c:v>
                </c:pt>
                <c:pt idx="8">
                  <c:v>23.439999999999987</c:v>
                </c:pt>
                <c:pt idx="9">
                  <c:v>23.439999999999987</c:v>
                </c:pt>
                <c:pt idx="10">
                  <c:v>27.439999999999987</c:v>
                </c:pt>
                <c:pt idx="11">
                  <c:v>23.439999999999987</c:v>
                </c:pt>
                <c:pt idx="12">
                  <c:v>37.44</c:v>
                </c:pt>
                <c:pt idx="13">
                  <c:v>35.44</c:v>
                </c:pt>
                <c:pt idx="14">
                  <c:v>28.72</c:v>
                </c:pt>
                <c:pt idx="15">
                  <c:v>24.52</c:v>
                </c:pt>
                <c:pt idx="16">
                  <c:v>36.520000000000003</c:v>
                </c:pt>
                <c:pt idx="17">
                  <c:v>28.52</c:v>
                </c:pt>
                <c:pt idx="18">
                  <c:v>38.520000000000003</c:v>
                </c:pt>
              </c:numCache>
            </c:numRef>
          </c:yVal>
        </c:ser>
        <c:axId val="52206592"/>
        <c:axId val="52208384"/>
      </c:scatterChart>
      <c:valAx>
        <c:axId val="52206592"/>
        <c:scaling>
          <c:orientation val="minMax"/>
          <c:max val="45"/>
          <c:min val="20"/>
        </c:scaling>
        <c:axPos val="b"/>
        <c:numFmt formatCode="0" sourceLinked="0"/>
        <c:tickLblPos val="nextTo"/>
        <c:txPr>
          <a:bodyPr/>
          <a:lstStyle/>
          <a:p>
            <a:pPr>
              <a:defRPr sz="1200"/>
            </a:pPr>
            <a:endParaRPr lang="en-US"/>
          </a:p>
        </c:txPr>
        <c:crossAx val="52208384"/>
        <c:crosses val="autoZero"/>
        <c:crossBetween val="midCat"/>
        <c:majorUnit val="5"/>
      </c:valAx>
      <c:valAx>
        <c:axId val="52208384"/>
        <c:scaling>
          <c:orientation val="minMax"/>
          <c:max val="45"/>
          <c:min val="0"/>
        </c:scaling>
        <c:axPos val="l"/>
        <c:title>
          <c:tx>
            <c:rich>
              <a:bodyPr rot="-5400000" vert="horz"/>
              <a:lstStyle/>
              <a:p>
                <a:pPr>
                  <a:defRPr sz="1200"/>
                </a:pPr>
                <a:r>
                  <a:rPr lang="en-US" sz="1200"/>
                  <a:t>Actual Clay %</a:t>
                </a:r>
              </a:p>
            </c:rich>
          </c:tx>
          <c:layout/>
        </c:title>
        <c:numFmt formatCode="General" sourceLinked="1"/>
        <c:tickLblPos val="nextTo"/>
        <c:txPr>
          <a:bodyPr/>
          <a:lstStyle/>
          <a:p>
            <a:pPr>
              <a:defRPr sz="1200"/>
            </a:pPr>
            <a:endParaRPr lang="en-US"/>
          </a:p>
        </c:txPr>
        <c:crossAx val="52206592"/>
        <c:crosses val="autoZero"/>
        <c:crossBetween val="midCat"/>
        <c:majorUnit val="10"/>
        <c:minorUnit val="5"/>
      </c:valAx>
      <c:spPr>
        <a:solidFill>
          <a:srgbClr val="FFFFFF"/>
        </a:solidFill>
      </c:spPr>
    </c:plotArea>
    <c:plotVisOnly val="1"/>
  </c:chart>
  <c:spPr>
    <a:solidFill>
      <a:srgbClr val="FFFFFF"/>
    </a:solidFill>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459915483537602"/>
          <c:y val="0.10864197530864221"/>
          <c:w val="0.757897830338781"/>
          <c:h val="0.65132458442694652"/>
        </c:manualLayout>
      </c:layout>
      <c:scatterChart>
        <c:scatterStyle val="lineMarker"/>
        <c:ser>
          <c:idx val="1"/>
          <c:order val="1"/>
          <c:spPr>
            <a:ln w="28575">
              <a:noFill/>
            </a:ln>
          </c:spPr>
          <c:xVal>
            <c:numRef>
              <c:f>Clay!$G$3:$G$21</c:f>
            </c:numRef>
          </c:xVal>
          <c:yVal>
            <c:numRef>
              <c:f>Clay!$I$3:$I$21</c:f>
            </c:numRef>
          </c:yVal>
        </c:ser>
        <c:ser>
          <c:idx val="0"/>
          <c:order val="0"/>
          <c:spPr>
            <a:ln w="28575">
              <a:noFill/>
            </a:ln>
          </c:spPr>
          <c:marker>
            <c:symbol val="diamond"/>
            <c:size val="3"/>
          </c:marker>
          <c:trendline>
            <c:trendlineType val="linear"/>
            <c:dispRSqr val="1"/>
            <c:trendlineLbl>
              <c:layout>
                <c:manualLayout>
                  <c:x val="0.12661745406824146"/>
                  <c:y val="-8.7415084143893734E-2"/>
                </c:manualLayout>
              </c:layout>
              <c:tx>
                <c:rich>
                  <a:bodyPr/>
                  <a:lstStyle/>
                  <a:p>
                    <a:pPr>
                      <a:defRPr/>
                    </a:pPr>
                    <a:r>
                      <a:rPr lang="en-US" sz="1400" b="1" dirty="0"/>
                      <a:t>R² = 0.305</a:t>
                    </a:r>
                  </a:p>
                </c:rich>
              </c:tx>
              <c:numFmt formatCode="General" sourceLinked="0"/>
            </c:trendlineLbl>
          </c:trendline>
          <c:xVal>
            <c:numRef>
              <c:f>Clay!$H$3:$H$21</c:f>
              <c:numCache>
                <c:formatCode>0.00000000000</c:formatCode>
                <c:ptCount val="19"/>
                <c:pt idx="0">
                  <c:v>26.336753203200004</c:v>
                </c:pt>
                <c:pt idx="1">
                  <c:v>29.502274501500029</c:v>
                </c:pt>
                <c:pt idx="2">
                  <c:v>22.132819411000103</c:v>
                </c:pt>
                <c:pt idx="3">
                  <c:v>26.08489279060003</c:v>
                </c:pt>
                <c:pt idx="4">
                  <c:v>24.272634997099971</c:v>
                </c:pt>
                <c:pt idx="5">
                  <c:v>23.306400566400068</c:v>
                </c:pt>
                <c:pt idx="6">
                  <c:v>27.746314313000017</c:v>
                </c:pt>
                <c:pt idx="7">
                  <c:v>32.778965160700061</c:v>
                </c:pt>
                <c:pt idx="8">
                  <c:v>25.867973450600122</c:v>
                </c:pt>
                <c:pt idx="9">
                  <c:v>24.936896690300046</c:v>
                </c:pt>
                <c:pt idx="10">
                  <c:v>29.709486169100025</c:v>
                </c:pt>
                <c:pt idx="11">
                  <c:v>28.961100224500029</c:v>
                </c:pt>
                <c:pt idx="12">
                  <c:v>43.259330169699993</c:v>
                </c:pt>
                <c:pt idx="13">
                  <c:v>26.031527451900075</c:v>
                </c:pt>
                <c:pt idx="14">
                  <c:v>30.385457768300078</c:v>
                </c:pt>
                <c:pt idx="15">
                  <c:v>23.483914335600026</c:v>
                </c:pt>
                <c:pt idx="16">
                  <c:v>41.191761121100051</c:v>
                </c:pt>
                <c:pt idx="17">
                  <c:v>30.717970830200091</c:v>
                </c:pt>
                <c:pt idx="18">
                  <c:v>26.469860263700056</c:v>
                </c:pt>
              </c:numCache>
            </c:numRef>
          </c:xVal>
          <c:yVal>
            <c:numRef>
              <c:f>Clay!$I$3:$I$21</c:f>
              <c:numCache>
                <c:formatCode>General</c:formatCode>
                <c:ptCount val="19"/>
                <c:pt idx="0">
                  <c:v>23.08</c:v>
                </c:pt>
                <c:pt idx="1">
                  <c:v>33.44</c:v>
                </c:pt>
                <c:pt idx="2">
                  <c:v>31.439999999999987</c:v>
                </c:pt>
                <c:pt idx="3">
                  <c:v>29.439999999999987</c:v>
                </c:pt>
                <c:pt idx="4">
                  <c:v>23.08</c:v>
                </c:pt>
                <c:pt idx="5">
                  <c:v>23.08</c:v>
                </c:pt>
                <c:pt idx="6">
                  <c:v>29.08</c:v>
                </c:pt>
                <c:pt idx="7">
                  <c:v>29.439999999999987</c:v>
                </c:pt>
                <c:pt idx="8">
                  <c:v>23.439999999999987</c:v>
                </c:pt>
                <c:pt idx="9">
                  <c:v>23.439999999999987</c:v>
                </c:pt>
                <c:pt idx="10">
                  <c:v>27.439999999999987</c:v>
                </c:pt>
                <c:pt idx="11">
                  <c:v>23.439999999999987</c:v>
                </c:pt>
                <c:pt idx="12">
                  <c:v>37.44</c:v>
                </c:pt>
                <c:pt idx="13">
                  <c:v>35.44</c:v>
                </c:pt>
                <c:pt idx="14">
                  <c:v>28.72</c:v>
                </c:pt>
                <c:pt idx="15">
                  <c:v>24.52</c:v>
                </c:pt>
                <c:pt idx="16">
                  <c:v>36.520000000000003</c:v>
                </c:pt>
                <c:pt idx="17">
                  <c:v>28.52</c:v>
                </c:pt>
                <c:pt idx="18">
                  <c:v>38.520000000000003</c:v>
                </c:pt>
              </c:numCache>
            </c:numRef>
          </c:yVal>
        </c:ser>
        <c:axId val="52229632"/>
        <c:axId val="52231168"/>
      </c:scatterChart>
      <c:valAx>
        <c:axId val="52229632"/>
        <c:scaling>
          <c:orientation val="minMax"/>
          <c:max val="45"/>
          <c:min val="20"/>
        </c:scaling>
        <c:axPos val="b"/>
        <c:numFmt formatCode="0" sourceLinked="0"/>
        <c:tickLblPos val="nextTo"/>
        <c:txPr>
          <a:bodyPr/>
          <a:lstStyle/>
          <a:p>
            <a:pPr>
              <a:defRPr sz="1200"/>
            </a:pPr>
            <a:endParaRPr lang="en-US"/>
          </a:p>
        </c:txPr>
        <c:crossAx val="52231168"/>
        <c:crosses val="autoZero"/>
        <c:crossBetween val="midCat"/>
        <c:majorUnit val="5"/>
      </c:valAx>
      <c:valAx>
        <c:axId val="52231168"/>
        <c:scaling>
          <c:orientation val="minMax"/>
          <c:max val="45"/>
          <c:min val="0"/>
        </c:scaling>
        <c:axPos val="l"/>
        <c:title>
          <c:tx>
            <c:rich>
              <a:bodyPr rot="-5400000" vert="horz"/>
              <a:lstStyle/>
              <a:p>
                <a:pPr>
                  <a:defRPr sz="1200"/>
                </a:pPr>
                <a:r>
                  <a:rPr lang="en-US" sz="1200" dirty="0"/>
                  <a:t>Actual Clay %</a:t>
                </a:r>
              </a:p>
            </c:rich>
          </c:tx>
          <c:layout/>
        </c:title>
        <c:numFmt formatCode="General" sourceLinked="1"/>
        <c:tickLblPos val="nextTo"/>
        <c:txPr>
          <a:bodyPr/>
          <a:lstStyle/>
          <a:p>
            <a:pPr>
              <a:defRPr sz="1200"/>
            </a:pPr>
            <a:endParaRPr lang="en-US"/>
          </a:p>
        </c:txPr>
        <c:crossAx val="52229632"/>
        <c:crosses val="autoZero"/>
        <c:crossBetween val="midCat"/>
        <c:majorUnit val="10"/>
        <c:minorUnit val="5"/>
      </c:valAx>
      <c:spPr>
        <a:solidFill>
          <a:srgbClr val="FFFFFF"/>
        </a:solidFill>
      </c:spPr>
    </c:plotArea>
    <c:plotVisOnly val="1"/>
  </c:chart>
  <c:spPr>
    <a:solidFill>
      <a:srgbClr val="FFFFFF"/>
    </a:solidFill>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35251501234489"/>
          <c:y val="5.2380952380952375E-2"/>
          <c:w val="0.77838801399825064"/>
          <c:h val="0.67449316680242555"/>
        </c:manualLayout>
      </c:layout>
      <c:scatterChart>
        <c:scatterStyle val="lineMarker"/>
        <c:ser>
          <c:idx val="0"/>
          <c:order val="0"/>
          <c:spPr>
            <a:ln w="28575">
              <a:noFill/>
            </a:ln>
          </c:spPr>
          <c:marker>
            <c:symbol val="diamond"/>
            <c:size val="3"/>
          </c:marker>
          <c:trendline>
            <c:trendlineType val="linear"/>
            <c:dispRSqr val="1"/>
            <c:trendlineLbl>
              <c:layout>
                <c:manualLayout>
                  <c:x val="5.5402350274397515E-2"/>
                  <c:y val="-6.5405631114292595E-2"/>
                </c:manualLayout>
              </c:layout>
              <c:tx>
                <c:rich>
                  <a:bodyPr/>
                  <a:lstStyle/>
                  <a:p>
                    <a:pPr>
                      <a:defRPr/>
                    </a:pPr>
                    <a:r>
                      <a:rPr lang="en-US" sz="1200" b="1" dirty="0"/>
                      <a:t>R² = 0.204</a:t>
                    </a:r>
                  </a:p>
                </c:rich>
              </c:tx>
              <c:numFmt formatCode="General" sourceLinked="0"/>
            </c:trendlineLbl>
          </c:trendline>
          <c:xVal>
            <c:numRef>
              <c:f>Sheet1!$F$3:$F$21</c:f>
              <c:numCache>
                <c:formatCode>General</c:formatCode>
                <c:ptCount val="19"/>
                <c:pt idx="0">
                  <c:v>1.9682649242284822</c:v>
                </c:pt>
                <c:pt idx="1">
                  <c:v>2.8007447497455882</c:v>
                </c:pt>
                <c:pt idx="2">
                  <c:v>2.3387374547182427</c:v>
                </c:pt>
                <c:pt idx="3">
                  <c:v>1.8996843521193536</c:v>
                </c:pt>
                <c:pt idx="4">
                  <c:v>2.423224432093988</c:v>
                </c:pt>
                <c:pt idx="5">
                  <c:v>2.301189604341527</c:v>
                </c:pt>
                <c:pt idx="6">
                  <c:v>2.9474807507126757</c:v>
                </c:pt>
                <c:pt idx="7">
                  <c:v>2.7878881685969183</c:v>
                </c:pt>
                <c:pt idx="8">
                  <c:v>1.8705368155522066</c:v>
                </c:pt>
                <c:pt idx="9">
                  <c:v>2.7317927170868472</c:v>
                </c:pt>
                <c:pt idx="10">
                  <c:v>2.5012970599972952</c:v>
                </c:pt>
                <c:pt idx="11">
                  <c:v>1.7742451391836243</c:v>
                </c:pt>
                <c:pt idx="12">
                  <c:v>2.8351172273190639</c:v>
                </c:pt>
                <c:pt idx="13">
                  <c:v>3.4206480006913145</c:v>
                </c:pt>
                <c:pt idx="14">
                  <c:v>2.6972939396383357</c:v>
                </c:pt>
                <c:pt idx="15">
                  <c:v>1.9924108458591201</c:v>
                </c:pt>
                <c:pt idx="16">
                  <c:v>2.8492187802143047</c:v>
                </c:pt>
                <c:pt idx="17">
                  <c:v>2.8078862367344475</c:v>
                </c:pt>
                <c:pt idx="18">
                  <c:v>3.5856870383897261</c:v>
                </c:pt>
              </c:numCache>
            </c:numRef>
          </c:xVal>
          <c:yVal>
            <c:numRef>
              <c:f>Sheet1!$S$3:$S$21</c:f>
              <c:numCache>
                <c:formatCode>0.00000000000</c:formatCode>
                <c:ptCount val="19"/>
                <c:pt idx="0">
                  <c:v>2.320519938399991</c:v>
                </c:pt>
                <c:pt idx="1">
                  <c:v>2.9013911054999992</c:v>
                </c:pt>
                <c:pt idx="2">
                  <c:v>2.5129358069999941</c:v>
                </c:pt>
                <c:pt idx="3">
                  <c:v>2.4333227122000012</c:v>
                </c:pt>
                <c:pt idx="4">
                  <c:v>1.9394440026999933</c:v>
                </c:pt>
                <c:pt idx="5">
                  <c:v>2.1138776968000004</c:v>
                </c:pt>
                <c:pt idx="6">
                  <c:v>2.9525327310000007</c:v>
                </c:pt>
                <c:pt idx="7">
                  <c:v>3.0153261858999971</c:v>
                </c:pt>
                <c:pt idx="8">
                  <c:v>2.5584381321999969</c:v>
                </c:pt>
                <c:pt idx="9">
                  <c:v>2.5069692710999982</c:v>
                </c:pt>
                <c:pt idx="10">
                  <c:v>2.5833208367000022</c:v>
                </c:pt>
                <c:pt idx="11">
                  <c:v>2.2132524164999938</c:v>
                </c:pt>
                <c:pt idx="12">
                  <c:v>3.9185175488999988</c:v>
                </c:pt>
                <c:pt idx="13">
                  <c:v>2.9263999602999982</c:v>
                </c:pt>
                <c:pt idx="14">
                  <c:v>2.6120190571000035</c:v>
                </c:pt>
                <c:pt idx="15">
                  <c:v>2.0870519772000002</c:v>
                </c:pt>
                <c:pt idx="16">
                  <c:v>4.0736973907000102</c:v>
                </c:pt>
                <c:pt idx="17">
                  <c:v>3.5715067373999982</c:v>
                </c:pt>
                <c:pt idx="18">
                  <c:v>2.3248268268999972</c:v>
                </c:pt>
              </c:numCache>
            </c:numRef>
          </c:yVal>
        </c:ser>
        <c:axId val="52380032"/>
        <c:axId val="52381952"/>
      </c:scatterChart>
      <c:valAx>
        <c:axId val="52380032"/>
        <c:scaling>
          <c:orientation val="minMax"/>
          <c:max val="4"/>
          <c:min val="1"/>
        </c:scaling>
        <c:axPos val="b"/>
        <c:title>
          <c:tx>
            <c:rich>
              <a:bodyPr/>
              <a:lstStyle/>
              <a:p>
                <a:pPr>
                  <a:defRPr/>
                </a:pPr>
                <a:r>
                  <a:rPr lang="en-US" sz="900" dirty="0"/>
                  <a:t>Predicted OC</a:t>
                </a:r>
                <a:r>
                  <a:rPr lang="en-US" sz="900" baseline="0" dirty="0"/>
                  <a:t> % </a:t>
                </a:r>
                <a:r>
                  <a:rPr lang="en-US" sz="900" baseline="0" dirty="0" smtClean="0"/>
                  <a:t>kriging </a:t>
                </a:r>
                <a:r>
                  <a:rPr lang="en-US" sz="900" baseline="0" dirty="0"/>
                  <a:t>with elevation incorporation</a:t>
                </a:r>
                <a:endParaRPr lang="en-US" sz="900" dirty="0"/>
              </a:p>
            </c:rich>
          </c:tx>
          <c:layout/>
        </c:title>
        <c:numFmt formatCode="#,##0" sourceLinked="0"/>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52381952"/>
        <c:crosses val="autoZero"/>
        <c:crossBetween val="midCat"/>
        <c:majorUnit val="1"/>
      </c:valAx>
      <c:valAx>
        <c:axId val="52381952"/>
        <c:scaling>
          <c:orientation val="minMax"/>
          <c:max val="4"/>
          <c:min val="1"/>
        </c:scaling>
        <c:axPos val="l"/>
        <c:title>
          <c:tx>
            <c:rich>
              <a:bodyPr rot="-5400000" vert="horz"/>
              <a:lstStyle/>
              <a:p>
                <a:pPr>
                  <a:defRPr/>
                </a:pPr>
                <a:r>
                  <a:rPr lang="en-US" sz="1200" dirty="0"/>
                  <a:t>Actual OC %</a:t>
                </a:r>
              </a:p>
            </c:rich>
          </c:tx>
          <c:layout/>
        </c:title>
        <c:numFmt formatCode="0" sourceLinked="0"/>
        <c:tickLblPos val="nextTo"/>
        <c:txPr>
          <a:bodyPr/>
          <a:lstStyle/>
          <a:p>
            <a:pPr>
              <a:defRPr sz="1200"/>
            </a:pPr>
            <a:endParaRPr lang="en-US"/>
          </a:p>
        </c:txPr>
        <c:crossAx val="52380032"/>
        <c:crosses val="autoZero"/>
        <c:crossBetween val="midCat"/>
        <c:majorUnit val="1"/>
      </c:valAx>
      <c:spPr>
        <a:solidFill>
          <a:srgbClr val="FFFFFF"/>
        </a:solidFill>
      </c:spPr>
    </c:plotArea>
    <c:plotVisOnly val="1"/>
    <c:dispBlanksAs val="gap"/>
  </c:chart>
  <c:spPr>
    <a:solidFill>
      <a:srgbClr val="FFFFFF"/>
    </a:solidFill>
    <a:ln>
      <a:noFill/>
    </a:ln>
  </c:spPr>
  <c:externalData r:id="rId1"/>
</c:chartSpace>
</file>

<file path=ppt/drawings/drawing1.xml><?xml version="1.0" encoding="utf-8"?>
<c:userShapes xmlns:c="http://schemas.openxmlformats.org/drawingml/2006/chart">
  <cdr:relSizeAnchor xmlns:cdr="http://schemas.openxmlformats.org/drawingml/2006/chartDrawing">
    <cdr:from>
      <cdr:x>0.13333</cdr:x>
      <cdr:y>0.87097</cdr:y>
    </cdr:from>
    <cdr:to>
      <cdr:x>1</cdr:x>
      <cdr:y>0.96774</cdr:y>
    </cdr:to>
    <cdr:sp macro="" textlink="">
      <cdr:nvSpPr>
        <cdr:cNvPr id="2" name="TextBox 1"/>
        <cdr:cNvSpPr txBox="1"/>
      </cdr:nvSpPr>
      <cdr:spPr>
        <a:xfrm xmlns:a="http://schemas.openxmlformats.org/drawingml/2006/main">
          <a:off x="457200" y="2057400"/>
          <a:ext cx="29718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l" rtl="0"/>
          <a:r>
            <a:rPr lang="en-US" sz="900" b="1" dirty="0" smtClean="0"/>
            <a:t>Predicted</a:t>
          </a:r>
          <a:r>
            <a:rPr lang="en-US" sz="900" b="1" baseline="0" dirty="0" smtClean="0"/>
            <a:t> pH value spline without elevation incorporation</a:t>
          </a:r>
          <a:endParaRPr lang="en-US" sz="900" b="1" dirty="0" smtClean="0"/>
        </a:p>
        <a:p xmlns:a="http://schemas.openxmlformats.org/drawingml/2006/main">
          <a:pPr algn="l"/>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0.87879</cdr:y>
    </cdr:from>
    <cdr:to>
      <cdr:x>1</cdr:x>
      <cdr:y>1</cdr:y>
    </cdr:to>
    <cdr:sp macro="" textlink="">
      <cdr:nvSpPr>
        <cdr:cNvPr id="2" name="TextBox 1"/>
        <cdr:cNvSpPr txBox="1"/>
      </cdr:nvSpPr>
      <cdr:spPr>
        <a:xfrm xmlns:a="http://schemas.openxmlformats.org/drawingml/2006/main">
          <a:off x="0" y="2209800"/>
          <a:ext cx="3200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r>
            <a:rPr lang="en-US" sz="900" b="1" dirty="0" smtClean="0"/>
            <a:t>Predicted pH value kriging with elevation incorporation</a:t>
          </a:r>
        </a:p>
        <a:p xmlns:a="http://schemas.openxmlformats.org/drawingml/2006/main">
          <a:endParaRPr lang="en-US" sz="9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0.09375</cdr:y>
    </cdr:to>
    <cdr:sp macro="" textlink="">
      <cdr:nvSpPr>
        <cdr:cNvPr id="4" name="TextBox 1"/>
        <cdr:cNvSpPr txBox="1"/>
      </cdr:nvSpPr>
      <cdr:spPr>
        <a:xfrm xmlns:a="http://schemas.openxmlformats.org/drawingml/2006/main">
          <a:off x="0" y="0"/>
          <a:ext cx="3352800" cy="228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endParaRPr lang="en-US" sz="9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974295-8A97-4C0D-8252-D9FBCBAC20E8}"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466E7-D86A-44BA-9415-5A06F109BC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74295-8A97-4C0D-8252-D9FBCBAC20E8}"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466E7-D86A-44BA-9415-5A06F109BC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65"/>
            <a:ext cx="115214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65"/>
            <a:ext cx="337108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74295-8A97-4C0D-8252-D9FBCBAC20E8}"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466E7-D86A-44BA-9415-5A06F109BC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74295-8A97-4C0D-8252-D9FBCBAC20E8}"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466E7-D86A-44BA-9415-5A06F109BC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21153122"/>
            <a:ext cx="4352544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2" y="13952225"/>
            <a:ext cx="4352544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974295-8A97-4C0D-8252-D9FBCBAC20E8}"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466E7-D86A-44BA-9415-5A06F109BC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63"/>
            <a:ext cx="2261616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63"/>
            <a:ext cx="2261616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974295-8A97-4C0D-8252-D9FBCBAC20E8}"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466E7-D86A-44BA-9415-5A06F109BC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7368542"/>
            <a:ext cx="2262505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560321" y="10439400"/>
            <a:ext cx="2262505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4" y="7368542"/>
            <a:ext cx="2263394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6012144" y="10439400"/>
            <a:ext cx="2263394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974295-8A97-4C0D-8252-D9FBCBAC20E8}" type="datetimeFigureOut">
              <a:rPr lang="en-US" smtClean="0"/>
              <a:pPr/>
              <a:t>11/3/2009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466E7-D86A-44BA-9415-5A06F109BC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974295-8A97-4C0D-8252-D9FBCBAC20E8}" type="datetimeFigureOut">
              <a:rPr lang="en-US" smtClean="0"/>
              <a:pPr/>
              <a:t>11/3/2009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466E7-D86A-44BA-9415-5A06F109BC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74295-8A97-4C0D-8252-D9FBCBAC20E8}" type="datetimeFigureOut">
              <a:rPr lang="en-US" smtClean="0"/>
              <a:pPr/>
              <a:t>11/3/2009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466E7-D86A-44BA-9415-5A06F109BC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310640"/>
            <a:ext cx="1684655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6888483"/>
            <a:ext cx="1684655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74295-8A97-4C0D-8252-D9FBCBAC20E8}"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466E7-D86A-44BA-9415-5A06F109BC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23042880"/>
            <a:ext cx="3072384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10036812" y="2941320"/>
            <a:ext cx="3072384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10036812" y="25763222"/>
            <a:ext cx="3072384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74295-8A97-4C0D-8252-D9FBCBAC20E8}"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466E7-D86A-44BA-9415-5A06F109BC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63"/>
            <a:ext cx="4608576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482"/>
            <a:ext cx="1194816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C1974295-8A97-4C0D-8252-D9FBCBAC20E8}" type="datetimeFigureOut">
              <a:rPr lang="en-US" smtClean="0"/>
              <a:pPr/>
              <a:t>11/3/2009</a:t>
            </a:fld>
            <a:endParaRPr lang="en-US"/>
          </a:p>
        </p:txBody>
      </p:sp>
      <p:sp>
        <p:nvSpPr>
          <p:cNvPr id="5" name="Footer Placeholder 4"/>
          <p:cNvSpPr>
            <a:spLocks noGrp="1"/>
          </p:cNvSpPr>
          <p:nvPr>
            <p:ph type="ftr" sz="quarter" idx="3"/>
          </p:nvPr>
        </p:nvSpPr>
        <p:spPr>
          <a:xfrm>
            <a:off x="17495520" y="30510482"/>
            <a:ext cx="1621536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0510482"/>
            <a:ext cx="1194816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9E8466E7-D86A-44BA-9415-5A06F109BC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chart" Target="../charts/chart2.xml"/><Relationship Id="rId26" Type="http://schemas.openxmlformats.org/officeDocument/2006/relationships/chart" Target="../charts/chart10.xml"/><Relationship Id="rId3" Type="http://schemas.openxmlformats.org/officeDocument/2006/relationships/image" Target="../media/image2.jpeg"/><Relationship Id="rId21" Type="http://schemas.openxmlformats.org/officeDocument/2006/relationships/chart" Target="../charts/chart5.xml"/><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chart" Target="../charts/chart1.xml"/><Relationship Id="rId25" Type="http://schemas.openxmlformats.org/officeDocument/2006/relationships/chart" Target="../charts/chart9.xml"/><Relationship Id="rId2" Type="http://schemas.openxmlformats.org/officeDocument/2006/relationships/image" Target="../media/image1.jpeg"/><Relationship Id="rId16" Type="http://schemas.openxmlformats.org/officeDocument/2006/relationships/image" Target="../media/image15.emf"/><Relationship Id="rId20"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chart" Target="../charts/chart8.xml"/><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chart" Target="../charts/chart7.xml"/><Relationship Id="rId28" Type="http://schemas.openxmlformats.org/officeDocument/2006/relationships/chart" Target="../charts/chart12.xml"/><Relationship Id="rId10" Type="http://schemas.openxmlformats.org/officeDocument/2006/relationships/image" Target="../media/image9.jpeg"/><Relationship Id="rId19" Type="http://schemas.openxmlformats.org/officeDocument/2006/relationships/chart" Target="../charts/chart3.xml"/><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chart" Target="../charts/chart6.xml"/><Relationship Id="rId27"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0999" y="7010403"/>
            <a:ext cx="18059401" cy="3785652"/>
          </a:xfrm>
          <a:prstGeom prst="rect">
            <a:avLst/>
          </a:prstGeom>
          <a:solidFill>
            <a:schemeClr val="bg1">
              <a:alpha val="90000"/>
            </a:schemeClr>
          </a:solidFill>
          <a:ln>
            <a:noFill/>
          </a:ln>
          <a:effectLst>
            <a:softEdge rad="63500"/>
          </a:effectLst>
        </p:spPr>
        <p:txBody>
          <a:bodyPr wrap="square" rtlCol="0">
            <a:spAutoFit/>
          </a:bodyPr>
          <a:lstStyle/>
          <a:p>
            <a:pPr algn="just"/>
            <a:r>
              <a:rPr lang="en-US" sz="2400" dirty="0" smtClean="0">
                <a:solidFill>
                  <a:schemeClr val="tx2">
                    <a:lumMod val="50000"/>
                  </a:schemeClr>
                </a:solidFill>
              </a:rPr>
              <a:t>Nutrient and sediment runoff are major contributors to non-point source pollution of Louisiana bayous. Yet the dynamics of runoff are often site specific and based on physicochemical soil factors, topography, proximity to surface waters, etc. Spatial variability of soil properties across landscapes was studied on a 1.66 ha field in St. Landry Parish, Louisiana. This field is located ~130 m from Bayou Wikoff.  The soils at this site are mapped as silt loam (Jeanerette, Frost, and </a:t>
            </a:r>
            <a:r>
              <a:rPr lang="en-US" sz="2400" dirty="0" err="1" smtClean="0">
                <a:solidFill>
                  <a:schemeClr val="tx2">
                    <a:lumMod val="50000"/>
                  </a:schemeClr>
                </a:solidFill>
              </a:rPr>
              <a:t>Patoutville</a:t>
            </a:r>
            <a:r>
              <a:rPr lang="en-US" sz="2400" dirty="0" smtClean="0">
                <a:solidFill>
                  <a:schemeClr val="tx2">
                    <a:lumMod val="50000"/>
                  </a:schemeClr>
                </a:solidFill>
              </a:rPr>
              <a:t> series).  This field supports improved, fertilized pasture used for haying and livestock. The field has been historically modified with broad, low rise furrows. A total of 104 georeferenced surface samples (0-5 cm) were collected across the site in January 2009. Standard soil physicochemical analysis was performed in the lab, including pH, organic carbon (OC %), and clay %.  Lab data was interpolated using ArcGIS kriging and spline techniques. Spatial variability of nutrient concentrations was examined. Results showed a high correlation between elevation and evaluated soil properties.  Data from the study will be used to: 1) quantify the spatial distribution of soil physical and chemical properties using ArcGIS interpolation methods (</a:t>
            </a:r>
            <a:r>
              <a:rPr lang="en-US" sz="2400" dirty="0" err="1" smtClean="0">
                <a:solidFill>
                  <a:schemeClr val="tx2">
                    <a:lumMod val="50000"/>
                  </a:schemeClr>
                </a:solidFill>
              </a:rPr>
              <a:t>kriging</a:t>
            </a:r>
            <a:r>
              <a:rPr lang="en-US" sz="2400" dirty="0" smtClean="0">
                <a:solidFill>
                  <a:schemeClr val="tx2">
                    <a:lumMod val="50000"/>
                  </a:schemeClr>
                </a:solidFill>
              </a:rPr>
              <a:t>, inverse distance weighting, and </a:t>
            </a:r>
            <a:r>
              <a:rPr lang="en-US" sz="2400" dirty="0" err="1" smtClean="0">
                <a:solidFill>
                  <a:schemeClr val="tx2">
                    <a:lumMod val="50000"/>
                  </a:schemeClr>
                </a:solidFill>
              </a:rPr>
              <a:t>spline</a:t>
            </a:r>
            <a:r>
              <a:rPr lang="en-US" sz="2400" dirty="0" smtClean="0">
                <a:solidFill>
                  <a:schemeClr val="tx2">
                    <a:lumMod val="50000"/>
                  </a:schemeClr>
                </a:solidFill>
              </a:rPr>
              <a:t>) as a means of, 2) targeting specific best management practices to areas where surface water quality is poor due to suspended solids.</a:t>
            </a:r>
            <a:endParaRPr lang="en-US" sz="2400" b="1" dirty="0">
              <a:solidFill>
                <a:schemeClr val="tx2">
                  <a:lumMod val="50000"/>
                </a:schemeClr>
              </a:solidFill>
            </a:endParaRPr>
          </a:p>
        </p:txBody>
      </p:sp>
      <p:sp>
        <p:nvSpPr>
          <p:cNvPr id="5" name="TextBox 4"/>
          <p:cNvSpPr txBox="1"/>
          <p:nvPr/>
        </p:nvSpPr>
        <p:spPr>
          <a:xfrm>
            <a:off x="0" y="1752600"/>
            <a:ext cx="51206400" cy="4493538"/>
          </a:xfrm>
          <a:prstGeom prst="rect">
            <a:avLst/>
          </a:prstGeom>
          <a:noFill/>
        </p:spPr>
        <p:txBody>
          <a:bodyPr wrap="square" rtlCol="0">
            <a:spAutoFit/>
          </a:bodyPr>
          <a:lstStyle/>
          <a:p>
            <a:pPr algn="ctr"/>
            <a:r>
              <a:rPr lang="en-US" sz="10400" b="1" dirty="0" smtClean="0">
                <a:solidFill>
                  <a:schemeClr val="tx2">
                    <a:lumMod val="50000"/>
                  </a:schemeClr>
                </a:solidFill>
              </a:rPr>
              <a:t>Spatial Variability of Soil Properties in Southern Louisiana</a:t>
            </a:r>
          </a:p>
          <a:p>
            <a:pPr algn="ctr"/>
            <a:r>
              <a:rPr lang="en-US" sz="7200" b="1" dirty="0" smtClean="0">
                <a:solidFill>
                  <a:schemeClr val="tx2">
                    <a:lumMod val="50000"/>
                  </a:schemeClr>
                </a:solidFill>
              </a:rPr>
              <a:t>S. Johnson</a:t>
            </a:r>
            <a:r>
              <a:rPr lang="en-US" sz="7200" b="1" baseline="30000" dirty="0" smtClean="0">
                <a:solidFill>
                  <a:schemeClr val="tx2">
                    <a:lumMod val="50000"/>
                  </a:schemeClr>
                </a:solidFill>
              </a:rPr>
              <a:t>1*</a:t>
            </a:r>
            <a:r>
              <a:rPr lang="en-US" sz="7200" b="1" dirty="0" smtClean="0">
                <a:solidFill>
                  <a:schemeClr val="tx2">
                    <a:lumMod val="50000"/>
                  </a:schemeClr>
                </a:solidFill>
              </a:rPr>
              <a:t>, D. Weindorf</a:t>
            </a:r>
            <a:r>
              <a:rPr lang="en-US" sz="7200" b="1" baseline="30000" dirty="0" smtClean="0">
                <a:solidFill>
                  <a:schemeClr val="tx2">
                    <a:lumMod val="50000"/>
                  </a:schemeClr>
                </a:solidFill>
              </a:rPr>
              <a:t>1</a:t>
            </a:r>
            <a:r>
              <a:rPr lang="en-US" sz="7200" b="1" dirty="0" smtClean="0">
                <a:solidFill>
                  <a:schemeClr val="tx2">
                    <a:lumMod val="50000"/>
                  </a:schemeClr>
                </a:solidFill>
              </a:rPr>
              <a:t>, M. Selim</a:t>
            </a:r>
            <a:r>
              <a:rPr lang="en-US" sz="7200" b="1" baseline="30000" dirty="0" smtClean="0">
                <a:solidFill>
                  <a:schemeClr val="tx2">
                    <a:lumMod val="50000"/>
                  </a:schemeClr>
                </a:solidFill>
              </a:rPr>
              <a:t>1</a:t>
            </a:r>
            <a:r>
              <a:rPr lang="en-US" sz="7200" b="1" dirty="0" smtClean="0">
                <a:solidFill>
                  <a:schemeClr val="tx2">
                    <a:lumMod val="50000"/>
                  </a:schemeClr>
                </a:solidFill>
              </a:rPr>
              <a:t>, N. Bakr</a:t>
            </a:r>
            <a:r>
              <a:rPr lang="en-US" sz="7200" b="1" baseline="30000" dirty="0" smtClean="0">
                <a:solidFill>
                  <a:schemeClr val="tx2">
                    <a:lumMod val="50000"/>
                  </a:schemeClr>
                </a:solidFill>
              </a:rPr>
              <a:t>1</a:t>
            </a:r>
            <a:r>
              <a:rPr lang="en-US" sz="7200" b="1" dirty="0" smtClean="0">
                <a:solidFill>
                  <a:schemeClr val="tx2">
                    <a:lumMod val="50000"/>
                  </a:schemeClr>
                </a:solidFill>
              </a:rPr>
              <a:t>, Y. Zhu</a:t>
            </a:r>
            <a:r>
              <a:rPr lang="en-US" sz="7200" b="1" baseline="30000" dirty="0" smtClean="0">
                <a:solidFill>
                  <a:schemeClr val="tx2">
                    <a:lumMod val="50000"/>
                  </a:schemeClr>
                </a:solidFill>
              </a:rPr>
              <a:t>1</a:t>
            </a:r>
            <a:endParaRPr lang="en-US" sz="7200" b="1" dirty="0" smtClean="0">
              <a:solidFill>
                <a:schemeClr val="tx2">
                  <a:lumMod val="50000"/>
                </a:schemeClr>
              </a:solidFill>
            </a:endParaRPr>
          </a:p>
          <a:p>
            <a:pPr algn="ctr"/>
            <a:r>
              <a:rPr lang="en-US" sz="6000" b="1" baseline="30000" dirty="0" smtClean="0">
                <a:solidFill>
                  <a:schemeClr val="tx2">
                    <a:lumMod val="50000"/>
                  </a:schemeClr>
                </a:solidFill>
              </a:rPr>
              <a:t>1</a:t>
            </a:r>
            <a:r>
              <a:rPr lang="en-US" sz="6000" dirty="0" smtClean="0">
                <a:solidFill>
                  <a:schemeClr val="tx2">
                    <a:lumMod val="50000"/>
                  </a:schemeClr>
                </a:solidFill>
              </a:rPr>
              <a:t>Louisiana State University  </a:t>
            </a:r>
            <a:r>
              <a:rPr lang="en-US" sz="6000" dirty="0" err="1" smtClean="0">
                <a:solidFill>
                  <a:schemeClr val="tx2">
                    <a:lumMod val="50000"/>
                  </a:schemeClr>
                </a:solidFill>
              </a:rPr>
              <a:t>AgCenter</a:t>
            </a:r>
            <a:r>
              <a:rPr lang="en-US" sz="6000" dirty="0" smtClean="0">
                <a:solidFill>
                  <a:schemeClr val="tx2">
                    <a:lumMod val="50000"/>
                  </a:schemeClr>
                </a:solidFill>
              </a:rPr>
              <a:t>, Baton Rouge, LA.</a:t>
            </a:r>
          </a:p>
          <a:p>
            <a:pPr algn="ctr"/>
            <a:r>
              <a:rPr lang="en-US" sz="4000" b="1" baseline="30000" dirty="0" smtClean="0">
                <a:solidFill>
                  <a:schemeClr val="tx2">
                    <a:lumMod val="50000"/>
                  </a:schemeClr>
                </a:solidFill>
              </a:rPr>
              <a:t>*</a:t>
            </a:r>
            <a:r>
              <a:rPr lang="en-US" sz="4000" dirty="0" smtClean="0">
                <a:solidFill>
                  <a:schemeClr val="tx2">
                    <a:lumMod val="50000"/>
                  </a:schemeClr>
                </a:solidFill>
              </a:rPr>
              <a:t>Corresponding author: sjoh159@lsu.edu</a:t>
            </a:r>
            <a:endParaRPr lang="en-US" sz="4000" dirty="0">
              <a:solidFill>
                <a:schemeClr val="tx2">
                  <a:lumMod val="50000"/>
                </a:schemeClr>
              </a:solidFill>
            </a:endParaRPr>
          </a:p>
        </p:txBody>
      </p:sp>
      <p:pic>
        <p:nvPicPr>
          <p:cNvPr id="6" name="Picture 5" descr="LSUAgCenterLogo.jpg"/>
          <p:cNvPicPr>
            <a:picLocks noChangeAspect="1"/>
          </p:cNvPicPr>
          <p:nvPr/>
        </p:nvPicPr>
        <p:blipFill>
          <a:blip r:embed="rId3" cstate="print"/>
          <a:stretch>
            <a:fillRect/>
          </a:stretch>
        </p:blipFill>
        <p:spPr>
          <a:xfrm>
            <a:off x="685801" y="838204"/>
            <a:ext cx="7895357" cy="3886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4800" y="17297400"/>
            <a:ext cx="10210800" cy="12649617"/>
          </a:xfrm>
          <a:prstGeom prst="rect">
            <a:avLst/>
          </a:prstGeom>
          <a:solidFill>
            <a:schemeClr val="bg1">
              <a:alpha val="90000"/>
            </a:schemeClr>
          </a:solidFill>
        </p:spPr>
        <p:txBody>
          <a:bodyPr wrap="square" rtlCol="0">
            <a:spAutoFit/>
          </a:bodyPr>
          <a:lstStyle/>
          <a:p>
            <a:r>
              <a:rPr lang="en-US" sz="3600" b="1" dirty="0" smtClean="0">
                <a:solidFill>
                  <a:schemeClr val="tx2">
                    <a:lumMod val="50000"/>
                  </a:schemeClr>
                </a:solidFill>
              </a:rPr>
              <a:t>Methods</a:t>
            </a:r>
          </a:p>
          <a:p>
            <a:pPr algn="just"/>
            <a:r>
              <a:rPr lang="en-US" sz="2600" i="1" dirty="0" smtClean="0">
                <a:solidFill>
                  <a:schemeClr val="tx2">
                    <a:lumMod val="50000"/>
                  </a:schemeClr>
                </a:solidFill>
              </a:rPr>
              <a:t>General Site Description:  </a:t>
            </a:r>
          </a:p>
          <a:p>
            <a:pPr algn="just">
              <a:buFont typeface="Arial" pitchFamily="34" charset="0"/>
              <a:buChar char="•"/>
            </a:pPr>
            <a:r>
              <a:rPr lang="en-US" sz="2400" dirty="0" smtClean="0">
                <a:solidFill>
                  <a:schemeClr val="tx2">
                    <a:lumMod val="50000"/>
                  </a:schemeClr>
                </a:solidFill>
              </a:rPr>
              <a:t>St. Landry Parish, south-central Louisiana</a:t>
            </a:r>
          </a:p>
          <a:p>
            <a:pPr algn="just">
              <a:buFont typeface="Arial" pitchFamily="34" charset="0"/>
              <a:buChar char="•"/>
            </a:pPr>
            <a:r>
              <a:rPr lang="en-US" sz="2400" dirty="0" smtClean="0">
                <a:solidFill>
                  <a:schemeClr val="tx2">
                    <a:lumMod val="50000"/>
                  </a:schemeClr>
                </a:solidFill>
              </a:rPr>
              <a:t>1.66 ha field, 165 m east of Bayou Wikoff</a:t>
            </a:r>
          </a:p>
          <a:p>
            <a:pPr algn="just">
              <a:buFont typeface="Arial" pitchFamily="34" charset="0"/>
              <a:buChar char="•"/>
            </a:pPr>
            <a:r>
              <a:rPr lang="en-US" sz="2400" dirty="0" smtClean="0">
                <a:solidFill>
                  <a:schemeClr val="tx2">
                    <a:lumMod val="50000"/>
                  </a:schemeClr>
                </a:solidFill>
              </a:rPr>
              <a:t>Temperature regime: thermic</a:t>
            </a:r>
          </a:p>
          <a:p>
            <a:pPr algn="just">
              <a:buFont typeface="Arial" pitchFamily="34" charset="0"/>
              <a:buChar char="•"/>
            </a:pPr>
            <a:r>
              <a:rPr lang="en-US" sz="2400" dirty="0" smtClean="0">
                <a:solidFill>
                  <a:schemeClr val="tx2">
                    <a:lumMod val="50000"/>
                  </a:schemeClr>
                </a:solidFill>
              </a:rPr>
              <a:t>Moisture regime: locally udic/aquic</a:t>
            </a:r>
          </a:p>
          <a:p>
            <a:pPr algn="just">
              <a:buFont typeface="Arial" pitchFamily="34" charset="0"/>
              <a:buChar char="•"/>
            </a:pPr>
            <a:r>
              <a:rPr lang="en-US" sz="2400" dirty="0" smtClean="0">
                <a:solidFill>
                  <a:schemeClr val="tx2">
                    <a:lumMod val="50000"/>
                  </a:schemeClr>
                </a:solidFill>
              </a:rPr>
              <a:t>Elevation:  13-14 m </a:t>
            </a:r>
          </a:p>
          <a:p>
            <a:pPr algn="just">
              <a:buFont typeface="Arial" pitchFamily="34" charset="0"/>
              <a:buChar char="•"/>
            </a:pPr>
            <a:r>
              <a:rPr lang="en-US" sz="2400" dirty="0" smtClean="0">
                <a:solidFill>
                  <a:schemeClr val="tx2">
                    <a:lumMod val="50000"/>
                  </a:schemeClr>
                </a:solidFill>
              </a:rPr>
              <a:t>Soil orders found in St. Landry parish include:</a:t>
            </a:r>
          </a:p>
          <a:p>
            <a:pPr algn="just" defTabSz="457200">
              <a:tabLst>
                <a:tab pos="0" algn="l"/>
                <a:tab pos="457200" algn="l"/>
              </a:tabLst>
            </a:pPr>
            <a:r>
              <a:rPr lang="en-US" sz="2400" dirty="0" smtClean="0">
                <a:solidFill>
                  <a:schemeClr val="tx2">
                    <a:lumMod val="50000"/>
                  </a:schemeClr>
                </a:solidFill>
              </a:rPr>
              <a:t>			  </a:t>
            </a:r>
            <a:r>
              <a:rPr lang="en-US" sz="2400" dirty="0" err="1" smtClean="0">
                <a:solidFill>
                  <a:schemeClr val="tx2">
                    <a:lumMod val="50000"/>
                  </a:schemeClr>
                </a:solidFill>
              </a:rPr>
              <a:t>Alfisols</a:t>
            </a:r>
            <a:r>
              <a:rPr lang="en-US" sz="2400" dirty="0" smtClean="0">
                <a:solidFill>
                  <a:schemeClr val="tx2">
                    <a:lumMod val="50000"/>
                  </a:schemeClr>
                </a:solidFill>
              </a:rPr>
              <a:t>, </a:t>
            </a:r>
            <a:r>
              <a:rPr lang="en-US" sz="2400" dirty="0" err="1" smtClean="0">
                <a:solidFill>
                  <a:schemeClr val="tx2">
                    <a:lumMod val="50000"/>
                  </a:schemeClr>
                </a:solidFill>
              </a:rPr>
              <a:t>Mollisols</a:t>
            </a:r>
            <a:r>
              <a:rPr lang="en-US" sz="2400" dirty="0" smtClean="0">
                <a:solidFill>
                  <a:schemeClr val="tx2">
                    <a:lumMod val="50000"/>
                  </a:schemeClr>
                </a:solidFill>
              </a:rPr>
              <a:t>, </a:t>
            </a:r>
            <a:r>
              <a:rPr lang="en-US" sz="2400" dirty="0" err="1" smtClean="0">
                <a:solidFill>
                  <a:schemeClr val="tx2">
                    <a:lumMod val="50000"/>
                  </a:schemeClr>
                </a:solidFill>
              </a:rPr>
              <a:t>Ultisols</a:t>
            </a:r>
            <a:r>
              <a:rPr lang="en-US" sz="2400" dirty="0" smtClean="0">
                <a:solidFill>
                  <a:schemeClr val="tx2">
                    <a:lumMod val="50000"/>
                  </a:schemeClr>
                </a:solidFill>
              </a:rPr>
              <a:t>, </a:t>
            </a:r>
            <a:r>
              <a:rPr lang="en-US" sz="2400" dirty="0" err="1" smtClean="0">
                <a:solidFill>
                  <a:schemeClr val="tx2">
                    <a:lumMod val="50000"/>
                  </a:schemeClr>
                </a:solidFill>
              </a:rPr>
              <a:t>Vertisols</a:t>
            </a:r>
            <a:r>
              <a:rPr lang="en-US" sz="2400" dirty="0" smtClean="0">
                <a:solidFill>
                  <a:schemeClr val="tx2">
                    <a:lumMod val="50000"/>
                  </a:schemeClr>
                </a:solidFill>
              </a:rPr>
              <a:t>, and </a:t>
            </a:r>
            <a:r>
              <a:rPr lang="en-US" sz="2400" dirty="0" err="1" smtClean="0">
                <a:solidFill>
                  <a:schemeClr val="tx2">
                    <a:lumMod val="50000"/>
                  </a:schemeClr>
                </a:solidFill>
              </a:rPr>
              <a:t>Entisols</a:t>
            </a:r>
            <a:endParaRPr lang="en-US" sz="2400" dirty="0" smtClean="0">
              <a:solidFill>
                <a:schemeClr val="tx2">
                  <a:lumMod val="50000"/>
                </a:schemeClr>
              </a:solidFill>
            </a:endParaRPr>
          </a:p>
          <a:p>
            <a:pPr algn="just" defTabSz="457200">
              <a:buFont typeface="Arial" pitchFamily="34" charset="0"/>
              <a:buChar char="•"/>
              <a:tabLst>
                <a:tab pos="0" algn="l"/>
                <a:tab pos="457200" algn="l"/>
              </a:tabLst>
            </a:pPr>
            <a:r>
              <a:rPr lang="en-US" sz="2400" dirty="0" smtClean="0">
                <a:solidFill>
                  <a:schemeClr val="tx2">
                    <a:lumMod val="50000"/>
                  </a:schemeClr>
                </a:solidFill>
              </a:rPr>
              <a:t>Soil mapping units at study site:</a:t>
            </a:r>
          </a:p>
          <a:p>
            <a:pPr algn="just" defTabSz="457200">
              <a:tabLst>
                <a:tab pos="0" algn="l"/>
                <a:tab pos="457200" algn="l"/>
              </a:tabLst>
            </a:pPr>
            <a:r>
              <a:rPr lang="en-US" sz="2400" dirty="0" smtClean="0">
                <a:solidFill>
                  <a:schemeClr val="tx2">
                    <a:lumMod val="50000"/>
                  </a:schemeClr>
                </a:solidFill>
              </a:rPr>
              <a:t>            Jeanerette series [</a:t>
            </a:r>
            <a:r>
              <a:rPr lang="en-US" sz="2400" dirty="0" err="1" smtClean="0">
                <a:solidFill>
                  <a:schemeClr val="tx2">
                    <a:lumMod val="50000"/>
                  </a:schemeClr>
                </a:solidFill>
              </a:rPr>
              <a:t>JeA</a:t>
            </a:r>
            <a:r>
              <a:rPr lang="en-US" sz="2400" dirty="0" smtClean="0">
                <a:solidFill>
                  <a:schemeClr val="tx2">
                    <a:lumMod val="50000"/>
                  </a:schemeClr>
                </a:solidFill>
              </a:rPr>
              <a:t>] (0-1% slope, fine-silty, mixed,          </a:t>
            </a:r>
          </a:p>
          <a:p>
            <a:pPr algn="just" defTabSz="457200">
              <a:tabLst>
                <a:tab pos="0" algn="l"/>
                <a:tab pos="457200" algn="l"/>
              </a:tabLst>
            </a:pPr>
            <a:r>
              <a:rPr lang="en-US" sz="2400" dirty="0" smtClean="0">
                <a:solidFill>
                  <a:schemeClr val="tx2">
                    <a:lumMod val="50000"/>
                  </a:schemeClr>
                </a:solidFill>
              </a:rPr>
              <a:t>                </a:t>
            </a:r>
            <a:r>
              <a:rPr lang="en-US" sz="2400" dirty="0" err="1" smtClean="0">
                <a:solidFill>
                  <a:schemeClr val="tx2">
                    <a:lumMod val="50000"/>
                  </a:schemeClr>
                </a:solidFill>
              </a:rPr>
              <a:t>superactive</a:t>
            </a:r>
            <a:r>
              <a:rPr lang="en-US" sz="2400" dirty="0" smtClean="0">
                <a:solidFill>
                  <a:schemeClr val="tx2">
                    <a:lumMod val="50000"/>
                  </a:schemeClr>
                </a:solidFill>
              </a:rPr>
              <a:t>, thermic </a:t>
            </a:r>
            <a:r>
              <a:rPr lang="en-US" sz="2400" dirty="0" err="1" smtClean="0">
                <a:solidFill>
                  <a:schemeClr val="tx2">
                    <a:lumMod val="50000"/>
                  </a:schemeClr>
                </a:solidFill>
              </a:rPr>
              <a:t>Typic</a:t>
            </a:r>
            <a:r>
              <a:rPr lang="en-US" sz="2400" dirty="0" smtClean="0">
                <a:solidFill>
                  <a:schemeClr val="tx2">
                    <a:lumMod val="50000"/>
                  </a:schemeClr>
                </a:solidFill>
              </a:rPr>
              <a:t> </a:t>
            </a:r>
            <a:r>
              <a:rPr lang="en-US" sz="2400" dirty="0" err="1" smtClean="0">
                <a:solidFill>
                  <a:schemeClr val="tx2">
                    <a:lumMod val="50000"/>
                  </a:schemeClr>
                </a:solidFill>
              </a:rPr>
              <a:t>Argiaquolls</a:t>
            </a:r>
            <a:r>
              <a:rPr lang="en-US" sz="2400" dirty="0" smtClean="0">
                <a:solidFill>
                  <a:schemeClr val="tx2">
                    <a:lumMod val="50000"/>
                  </a:schemeClr>
                </a:solidFill>
              </a:rPr>
              <a:t>)</a:t>
            </a:r>
          </a:p>
          <a:p>
            <a:pPr algn="just" defTabSz="457200">
              <a:tabLst>
                <a:tab pos="0" algn="l"/>
                <a:tab pos="457200" algn="l"/>
              </a:tabLst>
            </a:pPr>
            <a:r>
              <a:rPr lang="en-US" sz="2400" dirty="0" smtClean="0">
                <a:solidFill>
                  <a:schemeClr val="tx2">
                    <a:lumMod val="50000"/>
                  </a:schemeClr>
                </a:solidFill>
              </a:rPr>
              <a:t>            Frost [</a:t>
            </a:r>
            <a:r>
              <a:rPr lang="en-US" sz="2400" dirty="0" err="1" smtClean="0">
                <a:solidFill>
                  <a:schemeClr val="tx2">
                    <a:lumMod val="50000"/>
                  </a:schemeClr>
                </a:solidFill>
              </a:rPr>
              <a:t>FoA</a:t>
            </a:r>
            <a:r>
              <a:rPr lang="en-US" sz="2400" dirty="0" smtClean="0">
                <a:solidFill>
                  <a:schemeClr val="tx2">
                    <a:lumMod val="50000"/>
                  </a:schemeClr>
                </a:solidFill>
              </a:rPr>
              <a:t>] (0-1 % </a:t>
            </a:r>
            <a:r>
              <a:rPr lang="en-US" sz="2400" dirty="0" err="1" smtClean="0">
                <a:solidFill>
                  <a:schemeClr val="tx2">
                    <a:lumMod val="50000"/>
                  </a:schemeClr>
                </a:solidFill>
              </a:rPr>
              <a:t>sope</a:t>
            </a:r>
            <a:r>
              <a:rPr lang="en-US" sz="2400" dirty="0" smtClean="0">
                <a:solidFill>
                  <a:schemeClr val="tx2">
                    <a:lumMod val="50000"/>
                  </a:schemeClr>
                </a:solidFill>
              </a:rPr>
              <a:t>, fine-silty, mixed, active, </a:t>
            </a:r>
          </a:p>
          <a:p>
            <a:pPr algn="just" defTabSz="457200">
              <a:tabLst>
                <a:tab pos="0" algn="l"/>
                <a:tab pos="457200" algn="l"/>
              </a:tabLst>
            </a:pPr>
            <a:r>
              <a:rPr lang="en-US" sz="2400" dirty="0" smtClean="0">
                <a:solidFill>
                  <a:schemeClr val="tx2">
                    <a:lumMod val="50000"/>
                  </a:schemeClr>
                </a:solidFill>
              </a:rPr>
              <a:t>                thermic </a:t>
            </a:r>
            <a:r>
              <a:rPr lang="en-US" sz="2400" dirty="0" err="1" smtClean="0">
                <a:solidFill>
                  <a:schemeClr val="tx2">
                    <a:lumMod val="50000"/>
                  </a:schemeClr>
                </a:solidFill>
              </a:rPr>
              <a:t>Typic</a:t>
            </a:r>
            <a:r>
              <a:rPr lang="en-US" sz="2400" dirty="0" smtClean="0">
                <a:solidFill>
                  <a:schemeClr val="tx2">
                    <a:lumMod val="50000"/>
                  </a:schemeClr>
                </a:solidFill>
              </a:rPr>
              <a:t> </a:t>
            </a:r>
            <a:r>
              <a:rPr lang="en-US" sz="2400" dirty="0" err="1" smtClean="0">
                <a:solidFill>
                  <a:schemeClr val="tx2">
                    <a:lumMod val="50000"/>
                  </a:schemeClr>
                </a:solidFill>
              </a:rPr>
              <a:t>Glossaqualfs</a:t>
            </a:r>
            <a:r>
              <a:rPr lang="en-US" sz="2400" dirty="0" smtClean="0">
                <a:solidFill>
                  <a:schemeClr val="tx2">
                    <a:lumMod val="50000"/>
                  </a:schemeClr>
                </a:solidFill>
              </a:rPr>
              <a:t>)</a:t>
            </a:r>
          </a:p>
          <a:p>
            <a:pPr algn="just" defTabSz="457200">
              <a:tabLst>
                <a:tab pos="0" algn="l"/>
                <a:tab pos="457200" algn="l"/>
              </a:tabLst>
            </a:pPr>
            <a:r>
              <a:rPr lang="en-US" sz="2400" dirty="0" smtClean="0">
                <a:solidFill>
                  <a:schemeClr val="tx2">
                    <a:lumMod val="50000"/>
                  </a:schemeClr>
                </a:solidFill>
              </a:rPr>
              <a:t>            </a:t>
            </a:r>
            <a:r>
              <a:rPr lang="en-US" sz="2400" dirty="0" err="1" smtClean="0">
                <a:solidFill>
                  <a:schemeClr val="tx2">
                    <a:lumMod val="50000"/>
                  </a:schemeClr>
                </a:solidFill>
              </a:rPr>
              <a:t>Patoutville</a:t>
            </a:r>
            <a:r>
              <a:rPr lang="en-US" sz="2400" dirty="0" smtClean="0">
                <a:solidFill>
                  <a:schemeClr val="tx2">
                    <a:lumMod val="50000"/>
                  </a:schemeClr>
                </a:solidFill>
              </a:rPr>
              <a:t> [</a:t>
            </a:r>
            <a:r>
              <a:rPr lang="en-US" sz="2400" dirty="0" err="1" smtClean="0">
                <a:solidFill>
                  <a:schemeClr val="tx2">
                    <a:lumMod val="50000"/>
                  </a:schemeClr>
                </a:solidFill>
              </a:rPr>
              <a:t>PaA</a:t>
            </a:r>
            <a:r>
              <a:rPr lang="en-US" sz="2400" dirty="0" smtClean="0">
                <a:solidFill>
                  <a:schemeClr val="tx2">
                    <a:lumMod val="50000"/>
                  </a:schemeClr>
                </a:solidFill>
              </a:rPr>
              <a:t>] (0-1% slope, fine-silty, mixed, </a:t>
            </a:r>
          </a:p>
          <a:p>
            <a:pPr algn="just" defTabSz="457200">
              <a:tabLst>
                <a:tab pos="0" algn="l"/>
                <a:tab pos="457200" algn="l"/>
              </a:tabLst>
            </a:pPr>
            <a:r>
              <a:rPr lang="en-US" sz="2400" dirty="0" smtClean="0">
                <a:solidFill>
                  <a:schemeClr val="tx2">
                    <a:lumMod val="50000"/>
                  </a:schemeClr>
                </a:solidFill>
              </a:rPr>
              <a:t>                </a:t>
            </a:r>
            <a:r>
              <a:rPr lang="en-US" sz="2400" dirty="0" err="1" smtClean="0">
                <a:solidFill>
                  <a:schemeClr val="tx2">
                    <a:lumMod val="50000"/>
                  </a:schemeClr>
                </a:solidFill>
              </a:rPr>
              <a:t>superactive</a:t>
            </a:r>
            <a:r>
              <a:rPr lang="en-US" sz="2400" dirty="0" smtClean="0">
                <a:solidFill>
                  <a:schemeClr val="tx2">
                    <a:lumMod val="50000"/>
                  </a:schemeClr>
                </a:solidFill>
              </a:rPr>
              <a:t>, thermic </a:t>
            </a:r>
            <a:r>
              <a:rPr lang="en-US" sz="2400" dirty="0" err="1" smtClean="0">
                <a:solidFill>
                  <a:schemeClr val="tx2">
                    <a:lumMod val="50000"/>
                  </a:schemeClr>
                </a:solidFill>
              </a:rPr>
              <a:t>Aeric</a:t>
            </a:r>
            <a:r>
              <a:rPr lang="en-US" sz="2400" dirty="0" smtClean="0">
                <a:solidFill>
                  <a:schemeClr val="tx2">
                    <a:lumMod val="50000"/>
                  </a:schemeClr>
                </a:solidFill>
              </a:rPr>
              <a:t> </a:t>
            </a:r>
            <a:r>
              <a:rPr lang="en-US" sz="2400" dirty="0" err="1" smtClean="0">
                <a:solidFill>
                  <a:schemeClr val="tx2">
                    <a:lumMod val="50000"/>
                  </a:schemeClr>
                </a:solidFill>
              </a:rPr>
              <a:t>Epiaqualfs</a:t>
            </a:r>
            <a:r>
              <a:rPr lang="en-US" sz="2400" dirty="0" smtClean="0">
                <a:solidFill>
                  <a:schemeClr val="tx2">
                    <a:lumMod val="50000"/>
                  </a:schemeClr>
                </a:solidFill>
              </a:rPr>
              <a:t>)</a:t>
            </a:r>
          </a:p>
          <a:p>
            <a:pPr algn="just" defTabSz="457200">
              <a:buFont typeface="Arial" pitchFamily="34" charset="0"/>
              <a:buChar char="•"/>
              <a:tabLst>
                <a:tab pos="0" algn="l"/>
                <a:tab pos="457200" algn="l"/>
              </a:tabLst>
            </a:pPr>
            <a:r>
              <a:rPr lang="en-US" sz="2400" dirty="0" smtClean="0">
                <a:solidFill>
                  <a:schemeClr val="tx2">
                    <a:lumMod val="50000"/>
                  </a:schemeClr>
                </a:solidFill>
              </a:rPr>
              <a:t>Sampling</a:t>
            </a:r>
          </a:p>
          <a:p>
            <a:pPr algn="just" defTabSz="457200">
              <a:tabLst>
                <a:tab pos="0" algn="l"/>
                <a:tab pos="457200" algn="l"/>
              </a:tabLst>
            </a:pPr>
            <a:r>
              <a:rPr lang="en-US" sz="2400" dirty="0" smtClean="0">
                <a:solidFill>
                  <a:schemeClr val="tx2">
                    <a:lumMod val="50000"/>
                  </a:schemeClr>
                </a:solidFill>
              </a:rPr>
              <a:t>            104 surface samples</a:t>
            </a:r>
          </a:p>
          <a:p>
            <a:pPr algn="just" defTabSz="457200">
              <a:tabLst>
                <a:tab pos="0" algn="l"/>
                <a:tab pos="457200" algn="l"/>
              </a:tabLst>
            </a:pPr>
            <a:r>
              <a:rPr lang="en-US" sz="2400" dirty="0" smtClean="0">
                <a:solidFill>
                  <a:schemeClr val="tx2">
                    <a:lumMod val="50000"/>
                  </a:schemeClr>
                </a:solidFill>
              </a:rPr>
              <a:t>            Modified grid sampling scheme </a:t>
            </a:r>
          </a:p>
          <a:p>
            <a:pPr algn="just" defTabSz="457200">
              <a:tabLst>
                <a:tab pos="0" algn="l"/>
                <a:tab pos="457200" algn="l"/>
              </a:tabLst>
            </a:pPr>
            <a:r>
              <a:rPr lang="en-US" sz="2400" dirty="0" smtClean="0">
                <a:solidFill>
                  <a:schemeClr val="tx2">
                    <a:lumMod val="50000"/>
                  </a:schemeClr>
                </a:solidFill>
              </a:rPr>
              <a:t>		     Georeferenced using a Garmin e-</a:t>
            </a:r>
            <a:r>
              <a:rPr lang="en-US" sz="2400" dirty="0" err="1" smtClean="0">
                <a:solidFill>
                  <a:schemeClr val="tx2">
                    <a:lumMod val="50000"/>
                  </a:schemeClr>
                </a:solidFill>
              </a:rPr>
              <a:t>Trex</a:t>
            </a:r>
            <a:r>
              <a:rPr lang="en-US" sz="2400" dirty="0" smtClean="0">
                <a:solidFill>
                  <a:schemeClr val="tx2">
                    <a:lumMod val="50000"/>
                  </a:schemeClr>
                </a:solidFill>
              </a:rPr>
              <a:t> GPS receiver </a:t>
            </a:r>
          </a:p>
          <a:p>
            <a:pPr algn="just" defTabSz="457200">
              <a:tabLst>
                <a:tab pos="0" algn="l"/>
                <a:tab pos="457200" algn="l"/>
              </a:tabLst>
            </a:pPr>
            <a:endParaRPr lang="en-US" sz="2400" dirty="0" smtClean="0">
              <a:solidFill>
                <a:schemeClr val="tx2">
                  <a:lumMod val="50000"/>
                </a:schemeClr>
              </a:solidFill>
            </a:endParaRPr>
          </a:p>
          <a:p>
            <a:pPr algn="just"/>
            <a:r>
              <a:rPr lang="en-US" sz="2600" i="1" dirty="0" smtClean="0">
                <a:solidFill>
                  <a:schemeClr val="tx2">
                    <a:lumMod val="50000"/>
                  </a:schemeClr>
                </a:solidFill>
              </a:rPr>
              <a:t>Lab Analysis</a:t>
            </a:r>
            <a:r>
              <a:rPr lang="en-US" sz="2600" dirty="0" smtClean="0">
                <a:solidFill>
                  <a:schemeClr val="tx2">
                    <a:lumMod val="50000"/>
                  </a:schemeClr>
                </a:solidFill>
              </a:rPr>
              <a:t>:  </a:t>
            </a:r>
          </a:p>
          <a:p>
            <a:pPr algn="just">
              <a:buFont typeface="Arial" pitchFamily="34" charset="0"/>
              <a:buChar char="•"/>
            </a:pPr>
            <a:r>
              <a:rPr lang="en-US" sz="2400" dirty="0" smtClean="0">
                <a:solidFill>
                  <a:schemeClr val="tx2">
                    <a:lumMod val="50000"/>
                  </a:schemeClr>
                </a:solidFill>
              </a:rPr>
              <a:t>Particle size analysis (modified hydrometer method)</a:t>
            </a:r>
          </a:p>
          <a:p>
            <a:pPr algn="just">
              <a:buFont typeface="Arial" pitchFamily="34" charset="0"/>
              <a:buChar char="•"/>
            </a:pPr>
            <a:r>
              <a:rPr lang="en-US" sz="2400" dirty="0" smtClean="0">
                <a:solidFill>
                  <a:schemeClr val="tx2">
                    <a:lumMod val="50000"/>
                  </a:schemeClr>
                </a:solidFill>
              </a:rPr>
              <a:t>Organic carbon % (Loss on ignition method)</a:t>
            </a:r>
          </a:p>
          <a:p>
            <a:pPr algn="just">
              <a:buFont typeface="Arial" pitchFamily="34" charset="0"/>
              <a:buChar char="•"/>
            </a:pPr>
            <a:r>
              <a:rPr lang="en-US" sz="2400" dirty="0" smtClean="0">
                <a:solidFill>
                  <a:schemeClr val="tx2">
                    <a:lumMod val="50000"/>
                  </a:schemeClr>
                </a:solidFill>
              </a:rPr>
              <a:t>Soil pH (Saturated paste method)</a:t>
            </a:r>
          </a:p>
          <a:p>
            <a:pPr algn="just"/>
            <a:endParaRPr lang="en-US" sz="2400" dirty="0" smtClean="0">
              <a:solidFill>
                <a:schemeClr val="tx2">
                  <a:lumMod val="50000"/>
                </a:schemeClr>
              </a:solidFill>
            </a:endParaRPr>
          </a:p>
          <a:p>
            <a:pPr algn="just"/>
            <a:r>
              <a:rPr lang="en-US" sz="2600" i="1" dirty="0" smtClean="0">
                <a:solidFill>
                  <a:schemeClr val="tx2">
                    <a:lumMod val="50000"/>
                  </a:schemeClr>
                </a:solidFill>
              </a:rPr>
              <a:t>Digital Analysis</a:t>
            </a:r>
            <a:r>
              <a:rPr lang="en-US" sz="2600" dirty="0" smtClean="0">
                <a:solidFill>
                  <a:schemeClr val="tx2">
                    <a:lumMod val="50000"/>
                  </a:schemeClr>
                </a:solidFill>
              </a:rPr>
              <a:t>:  </a:t>
            </a:r>
          </a:p>
          <a:p>
            <a:pPr algn="just"/>
            <a:r>
              <a:rPr lang="en-US" sz="2400" dirty="0" smtClean="0">
                <a:solidFill>
                  <a:schemeClr val="tx2">
                    <a:lumMod val="50000"/>
                  </a:schemeClr>
                </a:solidFill>
              </a:rPr>
              <a:t>Basic GIS maps were developed using </a:t>
            </a:r>
            <a:r>
              <a:rPr lang="en-US" sz="2400" dirty="0" err="1" smtClean="0">
                <a:solidFill>
                  <a:schemeClr val="tx2">
                    <a:lumMod val="50000"/>
                  </a:schemeClr>
                </a:solidFill>
              </a:rPr>
              <a:t>orthoimagery</a:t>
            </a:r>
            <a:r>
              <a:rPr lang="en-US" sz="2400" dirty="0" smtClean="0">
                <a:solidFill>
                  <a:schemeClr val="tx2">
                    <a:lumMod val="50000"/>
                  </a:schemeClr>
                </a:solidFill>
              </a:rPr>
              <a:t>, DEM, LIDAR, and lab analysis data.  Classical statistics were developed using Excel and evaluated at the 95% confidence interval.  Accuracy assessment was performed for a 20% validation sample.</a:t>
            </a:r>
            <a:endParaRPr lang="en-US" sz="2400" i="1" dirty="0" smtClean="0">
              <a:solidFill>
                <a:schemeClr val="tx2">
                  <a:lumMod val="50000"/>
                </a:schemeClr>
              </a:solidFill>
            </a:endParaRPr>
          </a:p>
          <a:p>
            <a:endParaRPr lang="en-US" sz="3600" i="1" dirty="0" smtClean="0">
              <a:solidFill>
                <a:schemeClr val="tx2">
                  <a:lumMod val="50000"/>
                </a:schemeClr>
              </a:solidFill>
            </a:endParaRPr>
          </a:p>
        </p:txBody>
      </p:sp>
      <p:pic>
        <p:nvPicPr>
          <p:cNvPr id="8" name="Picture 7" descr="1.bmp"/>
          <p:cNvPicPr>
            <a:picLocks noChangeAspect="1"/>
          </p:cNvPicPr>
          <p:nvPr/>
        </p:nvPicPr>
        <p:blipFill>
          <a:blip r:embed="rId4" cstate="print"/>
          <a:srcRect l="5540" t="5061" r="2186" b="2532"/>
          <a:stretch>
            <a:fillRect/>
          </a:stretch>
        </p:blipFill>
        <p:spPr>
          <a:xfrm>
            <a:off x="11963400" y="21640800"/>
            <a:ext cx="5562600" cy="4359876"/>
          </a:xfrm>
          <a:prstGeom prst="rect">
            <a:avLst/>
          </a:prstGeom>
        </p:spPr>
      </p:pic>
      <p:pic>
        <p:nvPicPr>
          <p:cNvPr id="11" name="Picture 10" descr="RegressionKrigingClay.jpg"/>
          <p:cNvPicPr>
            <a:picLocks noChangeAspect="1"/>
          </p:cNvPicPr>
          <p:nvPr/>
        </p:nvPicPr>
        <p:blipFill>
          <a:blip r:embed="rId5" cstate="print"/>
          <a:stretch>
            <a:fillRect/>
          </a:stretch>
        </p:blipFill>
        <p:spPr>
          <a:xfrm>
            <a:off x="24917400" y="6324600"/>
            <a:ext cx="6409766" cy="4953001"/>
          </a:xfrm>
          <a:prstGeom prst="rect">
            <a:avLst/>
          </a:prstGeom>
        </p:spPr>
      </p:pic>
      <p:pic>
        <p:nvPicPr>
          <p:cNvPr id="12" name="Picture 11" descr="RegressionSplineClay.jpg"/>
          <p:cNvPicPr>
            <a:picLocks noChangeAspect="1"/>
          </p:cNvPicPr>
          <p:nvPr/>
        </p:nvPicPr>
        <p:blipFill>
          <a:blip r:embed="rId6" cstate="print"/>
          <a:stretch>
            <a:fillRect/>
          </a:stretch>
        </p:blipFill>
        <p:spPr>
          <a:xfrm>
            <a:off x="32537400" y="6324600"/>
            <a:ext cx="6477000" cy="4953000"/>
          </a:xfrm>
          <a:prstGeom prst="rect">
            <a:avLst/>
          </a:prstGeom>
        </p:spPr>
      </p:pic>
      <p:pic>
        <p:nvPicPr>
          <p:cNvPr id="13" name="Picture 12" descr="RegressionKrigingOC.jpg"/>
          <p:cNvPicPr>
            <a:picLocks noChangeAspect="1"/>
          </p:cNvPicPr>
          <p:nvPr/>
        </p:nvPicPr>
        <p:blipFill>
          <a:blip r:embed="rId7" cstate="print"/>
          <a:stretch>
            <a:fillRect/>
          </a:stretch>
        </p:blipFill>
        <p:spPr>
          <a:xfrm>
            <a:off x="24917400" y="11887200"/>
            <a:ext cx="6409766" cy="4953001"/>
          </a:xfrm>
          <a:prstGeom prst="rect">
            <a:avLst/>
          </a:prstGeom>
        </p:spPr>
      </p:pic>
      <p:pic>
        <p:nvPicPr>
          <p:cNvPr id="14" name="Picture 13" descr="RegressionSplineOC.jpg"/>
          <p:cNvPicPr>
            <a:picLocks noChangeAspect="1"/>
          </p:cNvPicPr>
          <p:nvPr/>
        </p:nvPicPr>
        <p:blipFill>
          <a:blip r:embed="rId8" cstate="print"/>
          <a:stretch>
            <a:fillRect/>
          </a:stretch>
        </p:blipFill>
        <p:spPr>
          <a:xfrm>
            <a:off x="32613600" y="11887200"/>
            <a:ext cx="6409766" cy="4953001"/>
          </a:xfrm>
          <a:prstGeom prst="rect">
            <a:avLst/>
          </a:prstGeom>
        </p:spPr>
      </p:pic>
      <p:pic>
        <p:nvPicPr>
          <p:cNvPr id="15" name="Picture 14" descr="RegressionSplinepH.jpg"/>
          <p:cNvPicPr>
            <a:picLocks noChangeAspect="1"/>
          </p:cNvPicPr>
          <p:nvPr/>
        </p:nvPicPr>
        <p:blipFill>
          <a:blip r:embed="rId9" cstate="print"/>
          <a:stretch>
            <a:fillRect/>
          </a:stretch>
        </p:blipFill>
        <p:spPr>
          <a:xfrm>
            <a:off x="32613600" y="17449800"/>
            <a:ext cx="6400800" cy="4946072"/>
          </a:xfrm>
          <a:prstGeom prst="rect">
            <a:avLst/>
          </a:prstGeom>
        </p:spPr>
      </p:pic>
      <p:pic>
        <p:nvPicPr>
          <p:cNvPr id="16" name="Picture 15" descr="RegressionKrigingpH109.jpg"/>
          <p:cNvPicPr>
            <a:picLocks noChangeAspect="1"/>
          </p:cNvPicPr>
          <p:nvPr/>
        </p:nvPicPr>
        <p:blipFill>
          <a:blip r:embed="rId10" cstate="print"/>
          <a:stretch>
            <a:fillRect/>
          </a:stretch>
        </p:blipFill>
        <p:spPr>
          <a:xfrm>
            <a:off x="24917400" y="17449800"/>
            <a:ext cx="6400800" cy="4946073"/>
          </a:xfrm>
          <a:prstGeom prst="rect">
            <a:avLst/>
          </a:prstGeom>
        </p:spPr>
      </p:pic>
      <p:sp>
        <p:nvSpPr>
          <p:cNvPr id="17" name="TextBox 16"/>
          <p:cNvSpPr txBox="1"/>
          <p:nvPr/>
        </p:nvSpPr>
        <p:spPr>
          <a:xfrm>
            <a:off x="381000" y="12801601"/>
            <a:ext cx="17983200" cy="4154984"/>
          </a:xfrm>
          <a:prstGeom prst="rect">
            <a:avLst/>
          </a:prstGeom>
          <a:solidFill>
            <a:srgbClr val="FFFFFF">
              <a:alpha val="90000"/>
            </a:srgbClr>
          </a:solidFill>
        </p:spPr>
        <p:txBody>
          <a:bodyPr wrap="square" rtlCol="0">
            <a:spAutoFit/>
          </a:bodyPr>
          <a:lstStyle/>
          <a:p>
            <a:r>
              <a:rPr lang="en-US" sz="2400" dirty="0" smtClean="0">
                <a:solidFill>
                  <a:schemeClr val="tx2">
                    <a:lumMod val="50000"/>
                  </a:schemeClr>
                </a:solidFill>
              </a:rPr>
              <a:t>Natural soil spatial variability occurs in any landscape.  However, the introduction of elevation change, such as drainage swales, furrows, or terraces has the potential to produce additional variability of soil properties.  Physicochemical analyses determine values for each soil property.  These properties can be displayed spatially using ArcGIS.  Several predictive modeling tools are available for describing soil spatial variability.  For this study, we have used kriging, inverse distance weighting (IDW), and spline methods via ArcGIS. The IDW method is a technique where the values at unknown locations are proportional to their distance from locations with established data.  The spline interpolation is a polynomial smoothing technique used to minimize sharp bends in continuous data.  Kriging is a geostatistical interpolation method based upon spatial autocorrelation where the direction and distance from known points regulate the prediction of unknown value points. Previous studies have found that IDW and spline are less accurate for interpreting soil spatial variability. The spline method is useful for any size datasets, but often exaggerates data too much.  The IDW interpolation is better used with smaller datasets (n &lt; 20).  Instead, regression kriging is a major focus for this study, which is more accurate with large datasets (50-100+) and incorporates spatial correlation for the entire dataset versus point to point (IDW and spline).</a:t>
            </a:r>
            <a:endParaRPr lang="en-US" sz="2400" dirty="0">
              <a:solidFill>
                <a:schemeClr val="tx2">
                  <a:lumMod val="50000"/>
                </a:schemeClr>
              </a:solidFill>
            </a:endParaRPr>
          </a:p>
        </p:txBody>
      </p:sp>
      <p:pic>
        <p:nvPicPr>
          <p:cNvPr id="23" name="Content Placeholder 11"/>
          <p:cNvPicPr>
            <a:picLocks/>
          </p:cNvPicPr>
          <p:nvPr/>
        </p:nvPicPr>
        <p:blipFill>
          <a:blip r:embed="rId11" cstate="print"/>
          <a:srcRect l="7403" t="18407" r="62696" b="20710"/>
          <a:stretch>
            <a:fillRect/>
          </a:stretch>
        </p:blipFill>
        <p:spPr bwMode="auto">
          <a:xfrm>
            <a:off x="11963400" y="17297400"/>
            <a:ext cx="5562600" cy="4419600"/>
          </a:xfrm>
          <a:prstGeom prst="rect">
            <a:avLst/>
          </a:prstGeom>
          <a:noFill/>
          <a:ln w="9525">
            <a:noFill/>
            <a:miter lim="800000"/>
            <a:headEnd/>
            <a:tailEnd/>
          </a:ln>
        </p:spPr>
      </p:pic>
      <p:sp>
        <p:nvSpPr>
          <p:cNvPr id="26" name="TextBox 25"/>
          <p:cNvSpPr txBox="1"/>
          <p:nvPr/>
        </p:nvSpPr>
        <p:spPr>
          <a:xfrm>
            <a:off x="457200" y="6477000"/>
            <a:ext cx="17907000" cy="615553"/>
          </a:xfrm>
          <a:prstGeom prst="rect">
            <a:avLst/>
          </a:prstGeom>
          <a:solidFill>
            <a:schemeClr val="tx2">
              <a:lumMod val="75000"/>
            </a:schemeClr>
          </a:solidFill>
        </p:spPr>
        <p:txBody>
          <a:bodyPr wrap="square" rtlCol="0">
            <a:spAutoFit/>
          </a:bodyPr>
          <a:lstStyle/>
          <a:p>
            <a:r>
              <a:rPr lang="en-US" sz="3400" dirty="0" smtClean="0">
                <a:solidFill>
                  <a:schemeClr val="bg1"/>
                </a:solidFill>
              </a:rPr>
              <a:t>Abstract</a:t>
            </a:r>
            <a:endParaRPr lang="en-US" sz="3400" dirty="0">
              <a:solidFill>
                <a:schemeClr val="bg1"/>
              </a:solidFill>
            </a:endParaRPr>
          </a:p>
        </p:txBody>
      </p:sp>
      <p:sp>
        <p:nvSpPr>
          <p:cNvPr id="27" name="TextBox 26"/>
          <p:cNvSpPr txBox="1"/>
          <p:nvPr/>
        </p:nvSpPr>
        <p:spPr>
          <a:xfrm>
            <a:off x="381000" y="12192004"/>
            <a:ext cx="17983200" cy="615553"/>
          </a:xfrm>
          <a:prstGeom prst="rect">
            <a:avLst/>
          </a:prstGeom>
          <a:solidFill>
            <a:schemeClr val="tx2">
              <a:lumMod val="75000"/>
            </a:schemeClr>
          </a:solidFill>
        </p:spPr>
        <p:txBody>
          <a:bodyPr wrap="square" rtlCol="0">
            <a:spAutoFit/>
          </a:bodyPr>
          <a:lstStyle/>
          <a:p>
            <a:r>
              <a:rPr lang="en-US" sz="3400" dirty="0" smtClean="0">
                <a:solidFill>
                  <a:schemeClr val="bg1"/>
                </a:solidFill>
              </a:rPr>
              <a:t>Introduction</a:t>
            </a:r>
            <a:endParaRPr lang="en-US" sz="3400" dirty="0">
              <a:solidFill>
                <a:schemeClr val="bg1"/>
              </a:solidFill>
            </a:endParaRPr>
          </a:p>
        </p:txBody>
      </p:sp>
      <p:sp>
        <p:nvSpPr>
          <p:cNvPr id="28" name="TextBox 27"/>
          <p:cNvSpPr txBox="1"/>
          <p:nvPr/>
        </p:nvSpPr>
        <p:spPr>
          <a:xfrm>
            <a:off x="304800" y="17297404"/>
            <a:ext cx="10210802" cy="615553"/>
          </a:xfrm>
          <a:prstGeom prst="rect">
            <a:avLst/>
          </a:prstGeom>
          <a:solidFill>
            <a:schemeClr val="tx2">
              <a:lumMod val="75000"/>
            </a:schemeClr>
          </a:solidFill>
        </p:spPr>
        <p:txBody>
          <a:bodyPr wrap="square" rtlCol="0">
            <a:spAutoFit/>
          </a:bodyPr>
          <a:lstStyle/>
          <a:p>
            <a:r>
              <a:rPr lang="en-US" sz="3400" dirty="0" smtClean="0">
                <a:solidFill>
                  <a:schemeClr val="bg1"/>
                </a:solidFill>
              </a:rPr>
              <a:t>Methods</a:t>
            </a:r>
            <a:endParaRPr lang="en-US" sz="3400" dirty="0">
              <a:solidFill>
                <a:schemeClr val="bg1"/>
              </a:solidFill>
            </a:endParaRPr>
          </a:p>
        </p:txBody>
      </p:sp>
      <p:sp>
        <p:nvSpPr>
          <p:cNvPr id="29" name="TextBox 28"/>
          <p:cNvSpPr txBox="1"/>
          <p:nvPr/>
        </p:nvSpPr>
        <p:spPr>
          <a:xfrm>
            <a:off x="30556200" y="6629400"/>
            <a:ext cx="680111" cy="307777"/>
          </a:xfrm>
          <a:prstGeom prst="rect">
            <a:avLst/>
          </a:prstGeom>
          <a:solidFill>
            <a:schemeClr val="tx2">
              <a:lumMod val="75000"/>
            </a:schemeClr>
          </a:solidFill>
        </p:spPr>
        <p:txBody>
          <a:bodyPr wrap="none" rtlCol="0">
            <a:spAutoFit/>
          </a:bodyPr>
          <a:lstStyle/>
          <a:p>
            <a:r>
              <a:rPr lang="en-US" sz="1400" dirty="0" smtClean="0">
                <a:solidFill>
                  <a:schemeClr val="bg1"/>
                </a:solidFill>
              </a:rPr>
              <a:t>Clay %</a:t>
            </a:r>
            <a:endParaRPr lang="en-US" sz="1400" dirty="0">
              <a:solidFill>
                <a:schemeClr val="bg1"/>
              </a:solidFill>
            </a:endParaRPr>
          </a:p>
        </p:txBody>
      </p:sp>
      <p:sp>
        <p:nvSpPr>
          <p:cNvPr id="31" name="TextBox 30"/>
          <p:cNvSpPr txBox="1"/>
          <p:nvPr/>
        </p:nvSpPr>
        <p:spPr>
          <a:xfrm>
            <a:off x="38252400" y="6629400"/>
            <a:ext cx="680111" cy="307777"/>
          </a:xfrm>
          <a:prstGeom prst="rect">
            <a:avLst/>
          </a:prstGeom>
          <a:solidFill>
            <a:schemeClr val="tx2">
              <a:lumMod val="75000"/>
            </a:schemeClr>
          </a:solidFill>
        </p:spPr>
        <p:txBody>
          <a:bodyPr wrap="none" rtlCol="0">
            <a:spAutoFit/>
          </a:bodyPr>
          <a:lstStyle/>
          <a:p>
            <a:r>
              <a:rPr lang="en-US" sz="1400" dirty="0" smtClean="0">
                <a:solidFill>
                  <a:schemeClr val="bg1"/>
                </a:solidFill>
              </a:rPr>
              <a:t>Clay %</a:t>
            </a:r>
            <a:endParaRPr lang="en-US" sz="1400" dirty="0">
              <a:solidFill>
                <a:schemeClr val="bg1"/>
              </a:solidFill>
            </a:endParaRPr>
          </a:p>
        </p:txBody>
      </p:sp>
      <p:sp>
        <p:nvSpPr>
          <p:cNvPr id="32" name="TextBox 31"/>
          <p:cNvSpPr txBox="1"/>
          <p:nvPr/>
        </p:nvSpPr>
        <p:spPr>
          <a:xfrm>
            <a:off x="38100000" y="12192000"/>
            <a:ext cx="588813" cy="307777"/>
          </a:xfrm>
          <a:prstGeom prst="rect">
            <a:avLst/>
          </a:prstGeom>
          <a:solidFill>
            <a:schemeClr val="tx2">
              <a:lumMod val="75000"/>
            </a:schemeClr>
          </a:solidFill>
        </p:spPr>
        <p:txBody>
          <a:bodyPr wrap="none" rtlCol="0">
            <a:spAutoFit/>
          </a:bodyPr>
          <a:lstStyle/>
          <a:p>
            <a:r>
              <a:rPr lang="en-US" sz="1400" dirty="0" smtClean="0">
                <a:solidFill>
                  <a:schemeClr val="bg1"/>
                </a:solidFill>
              </a:rPr>
              <a:t>OC %</a:t>
            </a:r>
            <a:endParaRPr lang="en-US" sz="1400" dirty="0">
              <a:solidFill>
                <a:schemeClr val="bg1"/>
              </a:solidFill>
            </a:endParaRPr>
          </a:p>
        </p:txBody>
      </p:sp>
      <p:sp>
        <p:nvSpPr>
          <p:cNvPr id="35" name="TextBox 34"/>
          <p:cNvSpPr txBox="1"/>
          <p:nvPr/>
        </p:nvSpPr>
        <p:spPr>
          <a:xfrm>
            <a:off x="30327600" y="12192000"/>
            <a:ext cx="588813" cy="307777"/>
          </a:xfrm>
          <a:prstGeom prst="rect">
            <a:avLst/>
          </a:prstGeom>
          <a:solidFill>
            <a:schemeClr val="tx2">
              <a:lumMod val="75000"/>
            </a:schemeClr>
          </a:solidFill>
        </p:spPr>
        <p:txBody>
          <a:bodyPr wrap="none" rtlCol="0">
            <a:spAutoFit/>
          </a:bodyPr>
          <a:lstStyle/>
          <a:p>
            <a:r>
              <a:rPr lang="en-US" sz="1400" dirty="0" smtClean="0">
                <a:solidFill>
                  <a:schemeClr val="bg1"/>
                </a:solidFill>
              </a:rPr>
              <a:t>OC %</a:t>
            </a:r>
            <a:endParaRPr lang="en-US" sz="1400" dirty="0">
              <a:solidFill>
                <a:schemeClr val="bg1"/>
              </a:solidFill>
            </a:endParaRPr>
          </a:p>
        </p:txBody>
      </p:sp>
      <p:sp>
        <p:nvSpPr>
          <p:cNvPr id="36" name="TextBox 35"/>
          <p:cNvSpPr txBox="1"/>
          <p:nvPr/>
        </p:nvSpPr>
        <p:spPr>
          <a:xfrm>
            <a:off x="30403800" y="17754600"/>
            <a:ext cx="405952" cy="307777"/>
          </a:xfrm>
          <a:prstGeom prst="rect">
            <a:avLst/>
          </a:prstGeom>
          <a:solidFill>
            <a:schemeClr val="tx2">
              <a:lumMod val="75000"/>
            </a:schemeClr>
          </a:solidFill>
        </p:spPr>
        <p:txBody>
          <a:bodyPr wrap="none" rtlCol="0">
            <a:spAutoFit/>
          </a:bodyPr>
          <a:lstStyle/>
          <a:p>
            <a:r>
              <a:rPr lang="en-US" sz="1400" dirty="0" smtClean="0">
                <a:solidFill>
                  <a:schemeClr val="bg1"/>
                </a:solidFill>
              </a:rPr>
              <a:t>pH</a:t>
            </a:r>
            <a:endParaRPr lang="en-US" sz="1400" dirty="0">
              <a:solidFill>
                <a:schemeClr val="bg1"/>
              </a:solidFill>
            </a:endParaRPr>
          </a:p>
        </p:txBody>
      </p:sp>
      <p:sp>
        <p:nvSpPr>
          <p:cNvPr id="37" name="TextBox 36"/>
          <p:cNvSpPr txBox="1"/>
          <p:nvPr/>
        </p:nvSpPr>
        <p:spPr>
          <a:xfrm>
            <a:off x="38176200" y="17754600"/>
            <a:ext cx="405952" cy="307777"/>
          </a:xfrm>
          <a:prstGeom prst="rect">
            <a:avLst/>
          </a:prstGeom>
          <a:solidFill>
            <a:schemeClr val="tx2">
              <a:lumMod val="75000"/>
            </a:schemeClr>
          </a:solidFill>
        </p:spPr>
        <p:txBody>
          <a:bodyPr wrap="none" rtlCol="0">
            <a:spAutoFit/>
          </a:bodyPr>
          <a:lstStyle/>
          <a:p>
            <a:r>
              <a:rPr lang="en-US" sz="1400" dirty="0" smtClean="0">
                <a:solidFill>
                  <a:schemeClr val="bg1"/>
                </a:solidFill>
              </a:rPr>
              <a:t>pH</a:t>
            </a:r>
            <a:endParaRPr lang="en-US" sz="1400" dirty="0">
              <a:solidFill>
                <a:schemeClr val="bg1"/>
              </a:solidFill>
            </a:endParaRPr>
          </a:p>
        </p:txBody>
      </p:sp>
      <p:graphicFrame>
        <p:nvGraphicFramePr>
          <p:cNvPr id="47" name="Table 46"/>
          <p:cNvGraphicFramePr>
            <a:graphicFrameLocks noGrp="1"/>
          </p:cNvGraphicFramePr>
          <p:nvPr/>
        </p:nvGraphicFramePr>
        <p:xfrm>
          <a:off x="10972800" y="27660600"/>
          <a:ext cx="7772400" cy="2288145"/>
        </p:xfrm>
        <a:graphic>
          <a:graphicData uri="http://schemas.openxmlformats.org/drawingml/2006/table">
            <a:tbl>
              <a:tblPr/>
              <a:tblGrid>
                <a:gridCol w="1715452"/>
                <a:gridCol w="1650693"/>
                <a:gridCol w="1896513"/>
                <a:gridCol w="1272713"/>
                <a:gridCol w="1237029"/>
              </a:tblGrid>
              <a:tr h="406101">
                <a:tc gridSpan="5">
                  <a:txBody>
                    <a:bodyPr/>
                    <a:lstStyle/>
                    <a:p>
                      <a:pPr marL="0" marR="0" algn="ctr">
                        <a:spcBef>
                          <a:spcPts val="0"/>
                        </a:spcBef>
                        <a:spcAft>
                          <a:spcPts val="0"/>
                        </a:spcAft>
                      </a:pPr>
                      <a:r>
                        <a:rPr lang="en-US" sz="2000" b="1" dirty="0" smtClean="0">
                          <a:solidFill>
                            <a:schemeClr val="bg1"/>
                          </a:solidFill>
                          <a:latin typeface="Calibri" pitchFamily="34" charset="0"/>
                          <a:ea typeface="Calibri"/>
                          <a:cs typeface="Times New Roman"/>
                        </a:rPr>
                        <a:t>Statistical </a:t>
                      </a:r>
                      <a:r>
                        <a:rPr lang="en-US" sz="2000" b="1" dirty="0">
                          <a:solidFill>
                            <a:schemeClr val="bg1"/>
                          </a:solidFill>
                          <a:latin typeface="Calibri" pitchFamily="34" charset="0"/>
                          <a:ea typeface="Calibri"/>
                          <a:cs typeface="Times New Roman"/>
                        </a:rPr>
                        <a:t>analysis of data from </a:t>
                      </a:r>
                      <a:r>
                        <a:rPr lang="en-US" sz="2000" b="1" dirty="0" smtClean="0">
                          <a:solidFill>
                            <a:schemeClr val="bg1"/>
                          </a:solidFill>
                          <a:latin typeface="Calibri" pitchFamily="34" charset="0"/>
                          <a:ea typeface="Calibri"/>
                          <a:cs typeface="Times New Roman"/>
                        </a:rPr>
                        <a:t>the study site </a:t>
                      </a:r>
                      <a:r>
                        <a:rPr lang="en-US" sz="2000" b="1" dirty="0">
                          <a:solidFill>
                            <a:schemeClr val="bg1"/>
                          </a:solidFill>
                          <a:latin typeface="Calibri" pitchFamily="34" charset="0"/>
                          <a:ea typeface="Calibri"/>
                          <a:cs typeface="Times New Roman"/>
                        </a:rPr>
                        <a:t>in St. Landry Parish, </a:t>
                      </a:r>
                      <a:r>
                        <a:rPr lang="en-US" sz="2000" b="1" dirty="0" smtClean="0">
                          <a:solidFill>
                            <a:schemeClr val="bg1"/>
                          </a:solidFill>
                          <a:latin typeface="Calibri" pitchFamily="34" charset="0"/>
                          <a:ea typeface="Calibri"/>
                          <a:cs typeface="Times New Roman"/>
                        </a:rPr>
                        <a:t>LA</a:t>
                      </a:r>
                      <a:endParaRPr lang="en-US" sz="2000" b="1" dirty="0">
                        <a:solidFill>
                          <a:schemeClr val="bg1"/>
                        </a:solidFill>
                        <a:latin typeface="Calibri" pitchFamily="34" charset="0"/>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8111">
                <a:tc>
                  <a:txBody>
                    <a:bodyPr/>
                    <a:lstStyle/>
                    <a:p>
                      <a:pPr marL="0" marR="0" algn="ctr">
                        <a:spcBef>
                          <a:spcPts val="0"/>
                        </a:spcBef>
                        <a:spcAft>
                          <a:spcPts val="0"/>
                        </a:spcAft>
                      </a:pPr>
                      <a:r>
                        <a:rPr lang="en-US" sz="2000" b="1" dirty="0">
                          <a:solidFill>
                            <a:srgbClr val="000000"/>
                          </a:solidFill>
                          <a:latin typeface="Calibri" pitchFamily="34" charset="0"/>
                          <a:ea typeface="Times New Roman"/>
                          <a:cs typeface="Times New Roman"/>
                        </a:rPr>
                        <a:t>Procedure</a:t>
                      </a:r>
                      <a:endParaRPr lang="en-US" sz="2000" dirty="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rgbClr val="000000"/>
                          </a:solidFill>
                          <a:latin typeface="Calibri" pitchFamily="34" charset="0"/>
                          <a:ea typeface="Times New Roman"/>
                          <a:cs typeface="Times New Roman"/>
                        </a:rPr>
                        <a:t>Minimum</a:t>
                      </a:r>
                      <a:endParaRPr lang="en-US" sz="2000" dirty="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rgbClr val="000000"/>
                          </a:solidFill>
                          <a:latin typeface="Calibri" pitchFamily="34" charset="0"/>
                          <a:ea typeface="Times New Roman"/>
                          <a:cs typeface="Times New Roman"/>
                        </a:rPr>
                        <a:t>Maximum</a:t>
                      </a:r>
                      <a:endParaRPr lang="en-US" sz="2000" dirty="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a:solidFill>
                            <a:srgbClr val="000000"/>
                          </a:solidFill>
                          <a:latin typeface="Calibri" pitchFamily="34" charset="0"/>
                          <a:ea typeface="Times New Roman"/>
                          <a:cs typeface="Times New Roman"/>
                        </a:rPr>
                        <a:t>Mean</a:t>
                      </a:r>
                      <a:endParaRPr lang="en-US" sz="200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a:solidFill>
                            <a:srgbClr val="000000"/>
                          </a:solidFill>
                          <a:latin typeface="Calibri" pitchFamily="34" charset="0"/>
                          <a:ea typeface="Times New Roman"/>
                          <a:cs typeface="Times New Roman"/>
                        </a:rPr>
                        <a:t>σ</a:t>
                      </a:r>
                      <a:endParaRPr lang="en-US" sz="200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303728">
                <a:tc>
                  <a:txBody>
                    <a:bodyPr/>
                    <a:lstStyle/>
                    <a:p>
                      <a:pPr marL="0" marR="0">
                        <a:spcBef>
                          <a:spcPts val="0"/>
                        </a:spcBef>
                        <a:spcAft>
                          <a:spcPts val="0"/>
                        </a:spcAft>
                      </a:pPr>
                      <a:r>
                        <a:rPr lang="en-US" sz="2000" b="1" dirty="0">
                          <a:solidFill>
                            <a:srgbClr val="000000"/>
                          </a:solidFill>
                          <a:latin typeface="Calibri" pitchFamily="34" charset="0"/>
                          <a:ea typeface="Times New Roman"/>
                          <a:cs typeface="Times New Roman"/>
                        </a:rPr>
                        <a:t>Clay %</a:t>
                      </a:r>
                      <a:endParaRPr lang="en-US" sz="2000" dirty="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2000" dirty="0">
                          <a:solidFill>
                            <a:srgbClr val="000000"/>
                          </a:solidFill>
                          <a:latin typeface="Calibri" pitchFamily="34" charset="0"/>
                          <a:ea typeface="Times New Roman"/>
                          <a:cs typeface="Times New Roman"/>
                        </a:rPr>
                        <a:t>21</a:t>
                      </a:r>
                      <a:endParaRPr lang="en-US" sz="2000" dirty="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2000" dirty="0">
                          <a:solidFill>
                            <a:srgbClr val="000000"/>
                          </a:solidFill>
                          <a:latin typeface="Calibri" pitchFamily="34" charset="0"/>
                          <a:ea typeface="Times New Roman"/>
                          <a:cs typeface="Times New Roman"/>
                        </a:rPr>
                        <a:t>41</a:t>
                      </a:r>
                      <a:endParaRPr lang="en-US" sz="2000" dirty="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2000">
                          <a:solidFill>
                            <a:srgbClr val="000000"/>
                          </a:solidFill>
                          <a:latin typeface="Calibri" pitchFamily="34" charset="0"/>
                          <a:ea typeface="Times New Roman"/>
                          <a:cs typeface="Times New Roman"/>
                        </a:rPr>
                        <a:t>27.83</a:t>
                      </a:r>
                      <a:endParaRPr lang="en-US" sz="200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2000">
                          <a:solidFill>
                            <a:srgbClr val="000000"/>
                          </a:solidFill>
                          <a:latin typeface="Calibri" pitchFamily="34" charset="0"/>
                          <a:ea typeface="Times New Roman"/>
                          <a:cs typeface="Times New Roman"/>
                        </a:rPr>
                        <a:t>4.44</a:t>
                      </a:r>
                      <a:endParaRPr lang="en-US" sz="200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r>
              <a:tr h="303728">
                <a:tc>
                  <a:txBody>
                    <a:bodyPr/>
                    <a:lstStyle/>
                    <a:p>
                      <a:pPr marL="0" marR="0">
                        <a:spcBef>
                          <a:spcPts val="0"/>
                        </a:spcBef>
                        <a:spcAft>
                          <a:spcPts val="0"/>
                        </a:spcAft>
                      </a:pPr>
                      <a:r>
                        <a:rPr lang="en-US" sz="2000" b="1" dirty="0">
                          <a:solidFill>
                            <a:srgbClr val="000000"/>
                          </a:solidFill>
                          <a:latin typeface="Calibri" pitchFamily="34" charset="0"/>
                          <a:ea typeface="Times New Roman"/>
                          <a:cs typeface="Times New Roman"/>
                        </a:rPr>
                        <a:t>pH</a:t>
                      </a:r>
                      <a:endParaRPr lang="en-US" sz="2000" dirty="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dirty="0">
                          <a:solidFill>
                            <a:srgbClr val="000000"/>
                          </a:solidFill>
                          <a:latin typeface="Calibri" pitchFamily="34" charset="0"/>
                          <a:ea typeface="Times New Roman"/>
                          <a:cs typeface="Times New Roman"/>
                        </a:rPr>
                        <a:t>4.22</a:t>
                      </a:r>
                      <a:endParaRPr lang="en-US" sz="2000" dirty="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dirty="0">
                          <a:solidFill>
                            <a:srgbClr val="000000"/>
                          </a:solidFill>
                          <a:latin typeface="Calibri" pitchFamily="34" charset="0"/>
                          <a:ea typeface="Times New Roman"/>
                          <a:cs typeface="Times New Roman"/>
                        </a:rPr>
                        <a:t>6.53</a:t>
                      </a:r>
                      <a:endParaRPr lang="en-US" sz="2000" dirty="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a:solidFill>
                            <a:srgbClr val="000000"/>
                          </a:solidFill>
                          <a:latin typeface="Calibri" pitchFamily="34" charset="0"/>
                          <a:ea typeface="Times New Roman"/>
                          <a:cs typeface="Times New Roman"/>
                        </a:rPr>
                        <a:t>5.15</a:t>
                      </a:r>
                      <a:endParaRPr lang="en-US" sz="200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a:solidFill>
                            <a:srgbClr val="000000"/>
                          </a:solidFill>
                          <a:latin typeface="Calibri" pitchFamily="34" charset="0"/>
                          <a:ea typeface="Times New Roman"/>
                          <a:cs typeface="Times New Roman"/>
                        </a:rPr>
                        <a:t>0.43</a:t>
                      </a:r>
                      <a:endParaRPr lang="en-US" sz="200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r>
              <a:tr h="318111">
                <a:tc>
                  <a:txBody>
                    <a:bodyPr/>
                    <a:lstStyle/>
                    <a:p>
                      <a:pPr marL="0" marR="0">
                        <a:spcBef>
                          <a:spcPts val="0"/>
                        </a:spcBef>
                        <a:spcAft>
                          <a:spcPts val="0"/>
                        </a:spcAft>
                      </a:pPr>
                      <a:r>
                        <a:rPr lang="en-US" sz="2000" b="1" dirty="0">
                          <a:solidFill>
                            <a:srgbClr val="000000"/>
                          </a:solidFill>
                          <a:latin typeface="Calibri" pitchFamily="34" charset="0"/>
                          <a:ea typeface="Times New Roman"/>
                          <a:cs typeface="Times New Roman"/>
                        </a:rPr>
                        <a:t>OC %</a:t>
                      </a:r>
                      <a:endParaRPr lang="en-US" sz="2000" dirty="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dirty="0">
                          <a:solidFill>
                            <a:srgbClr val="000000"/>
                          </a:solidFill>
                          <a:latin typeface="Calibri" pitchFamily="34" charset="0"/>
                          <a:ea typeface="Times New Roman"/>
                          <a:cs typeface="Times New Roman"/>
                        </a:rPr>
                        <a:t>0.44</a:t>
                      </a:r>
                      <a:endParaRPr lang="en-US" sz="2000" dirty="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dirty="0">
                          <a:solidFill>
                            <a:srgbClr val="000000"/>
                          </a:solidFill>
                          <a:latin typeface="Calibri" pitchFamily="34" charset="0"/>
                          <a:ea typeface="Times New Roman"/>
                          <a:cs typeface="Times New Roman"/>
                        </a:rPr>
                        <a:t>5.18</a:t>
                      </a:r>
                      <a:endParaRPr lang="en-US" sz="2000" dirty="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a:solidFill>
                            <a:srgbClr val="000000"/>
                          </a:solidFill>
                          <a:latin typeface="Calibri" pitchFamily="34" charset="0"/>
                          <a:ea typeface="Times New Roman"/>
                          <a:cs typeface="Times New Roman"/>
                        </a:rPr>
                        <a:t>2.38</a:t>
                      </a:r>
                      <a:endParaRPr lang="en-US" sz="200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a:solidFill>
                            <a:srgbClr val="000000"/>
                          </a:solidFill>
                          <a:latin typeface="Calibri" pitchFamily="34" charset="0"/>
                          <a:ea typeface="Times New Roman"/>
                          <a:cs typeface="Times New Roman"/>
                        </a:rPr>
                        <a:t>0.91</a:t>
                      </a:r>
                      <a:endParaRPr lang="en-US" sz="200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r>
              <a:tr h="318111">
                <a:tc>
                  <a:txBody>
                    <a:bodyPr/>
                    <a:lstStyle/>
                    <a:p>
                      <a:pPr marL="0" marR="0">
                        <a:spcBef>
                          <a:spcPts val="0"/>
                        </a:spcBef>
                        <a:spcAft>
                          <a:spcPts val="0"/>
                        </a:spcAft>
                      </a:pPr>
                      <a:r>
                        <a:rPr lang="en-US" sz="2000" b="1" dirty="0" smtClean="0">
                          <a:solidFill>
                            <a:srgbClr val="000000"/>
                          </a:solidFill>
                          <a:latin typeface="Calibri" pitchFamily="34" charset="0"/>
                          <a:ea typeface="Times New Roman"/>
                          <a:cs typeface="Times New Roman"/>
                        </a:rPr>
                        <a:t>Elevation (m)</a:t>
                      </a:r>
                      <a:endParaRPr lang="en-US" sz="2000" dirty="0">
                        <a:latin typeface="Calibri" pitchFamily="34" charset="0"/>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rgbClr val="000000"/>
                          </a:solidFill>
                          <a:latin typeface="Calibri" pitchFamily="34" charset="0"/>
                          <a:ea typeface="Times New Roman"/>
                          <a:cs typeface="Times New Roman"/>
                        </a:rPr>
                        <a:t>13.28</a:t>
                      </a:r>
                      <a:endParaRPr lang="en-US" sz="2000">
                        <a:latin typeface="Calibri" pitchFamily="34" charset="0"/>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rgbClr val="000000"/>
                          </a:solidFill>
                          <a:latin typeface="Calibri" pitchFamily="34" charset="0"/>
                          <a:ea typeface="Times New Roman"/>
                          <a:cs typeface="Times New Roman"/>
                        </a:rPr>
                        <a:t>13.74</a:t>
                      </a:r>
                      <a:endParaRPr lang="en-US" sz="2000" dirty="0">
                        <a:latin typeface="Calibri" pitchFamily="34" charset="0"/>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rgbClr val="000000"/>
                          </a:solidFill>
                          <a:latin typeface="Calibri" pitchFamily="34" charset="0"/>
                          <a:ea typeface="Times New Roman"/>
                          <a:cs typeface="Times New Roman"/>
                        </a:rPr>
                        <a:t>13.54</a:t>
                      </a:r>
                      <a:endParaRPr lang="en-US" sz="2000" dirty="0">
                        <a:latin typeface="Calibri" pitchFamily="34" charset="0"/>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rgbClr val="000000"/>
                          </a:solidFill>
                          <a:latin typeface="Calibri" pitchFamily="34" charset="0"/>
                          <a:ea typeface="Times New Roman"/>
                          <a:cs typeface="Times New Roman"/>
                        </a:rPr>
                        <a:t>.095</a:t>
                      </a:r>
                      <a:endParaRPr lang="en-US" sz="2000" dirty="0">
                        <a:latin typeface="Calibri" pitchFamily="34" charset="0"/>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r>
              <a:tr h="318111">
                <a:tc>
                  <a:txBody>
                    <a:bodyPr/>
                    <a:lstStyle/>
                    <a:p>
                      <a:pPr marL="0" marR="0" algn="ctr">
                        <a:spcBef>
                          <a:spcPts val="0"/>
                        </a:spcBef>
                        <a:spcAft>
                          <a:spcPts val="0"/>
                        </a:spcAft>
                      </a:pPr>
                      <a:r>
                        <a:rPr lang="en-US" sz="2000" dirty="0">
                          <a:solidFill>
                            <a:srgbClr val="000000"/>
                          </a:solidFill>
                          <a:latin typeface="Calibri" pitchFamily="34" charset="0"/>
                          <a:ea typeface="Times New Roman"/>
                          <a:cs typeface="Times New Roman"/>
                        </a:rPr>
                        <a:t>n = 104</a:t>
                      </a:r>
                      <a:endParaRPr lang="en-US" sz="2000" dirty="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2000" dirty="0">
                        <a:solidFill>
                          <a:srgbClr val="000000"/>
                        </a:solidFill>
                        <a:latin typeface="Calibri" pitchFamily="34" charset="0"/>
                        <a:ea typeface="Times New Roman"/>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2000" dirty="0">
                        <a:solidFill>
                          <a:srgbClr val="000000"/>
                        </a:solidFill>
                        <a:latin typeface="Calibri" pitchFamily="34" charset="0"/>
                        <a:ea typeface="Times New Roman"/>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2000" dirty="0">
                        <a:solidFill>
                          <a:srgbClr val="000000"/>
                        </a:solidFill>
                        <a:latin typeface="Calibri" pitchFamily="34" charset="0"/>
                        <a:ea typeface="Times New Roman"/>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2000" dirty="0">
                        <a:solidFill>
                          <a:srgbClr val="000000"/>
                        </a:solidFill>
                        <a:latin typeface="Calibri" pitchFamily="34" charset="0"/>
                        <a:ea typeface="Times New Roman"/>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r>
            </a:tbl>
          </a:graphicData>
        </a:graphic>
      </p:graphicFrame>
      <p:sp>
        <p:nvSpPr>
          <p:cNvPr id="49" name="TextBox 48"/>
          <p:cNvSpPr txBox="1"/>
          <p:nvPr/>
        </p:nvSpPr>
        <p:spPr>
          <a:xfrm>
            <a:off x="19126200" y="27660600"/>
            <a:ext cx="5562600" cy="646331"/>
          </a:xfrm>
          <a:prstGeom prst="rect">
            <a:avLst/>
          </a:prstGeom>
          <a:solidFill>
            <a:schemeClr val="tx2">
              <a:lumMod val="75000"/>
            </a:schemeClr>
          </a:solidFill>
        </p:spPr>
        <p:txBody>
          <a:bodyPr wrap="square" rtlCol="0">
            <a:spAutoFit/>
          </a:bodyPr>
          <a:lstStyle/>
          <a:p>
            <a:pPr algn="ctr"/>
            <a:r>
              <a:rPr lang="en-US" sz="1800" b="1" dirty="0" smtClean="0">
                <a:solidFill>
                  <a:schemeClr val="bg1"/>
                </a:solidFill>
              </a:rPr>
              <a:t>Correlation table for 95% CI (p &gt; .05) of data from the study site in St. Landry Parish, LA</a:t>
            </a:r>
            <a:endParaRPr lang="en-US" sz="1800" b="1" dirty="0">
              <a:solidFill>
                <a:schemeClr val="bg1"/>
              </a:solidFill>
            </a:endParaRPr>
          </a:p>
        </p:txBody>
      </p:sp>
      <p:graphicFrame>
        <p:nvGraphicFramePr>
          <p:cNvPr id="48" name="Table 47"/>
          <p:cNvGraphicFramePr>
            <a:graphicFrameLocks noGrp="1"/>
          </p:cNvGraphicFramePr>
          <p:nvPr/>
        </p:nvGraphicFramePr>
        <p:xfrm>
          <a:off x="19126200" y="28270200"/>
          <a:ext cx="5562600" cy="1676399"/>
        </p:xfrm>
        <a:graphic>
          <a:graphicData uri="http://schemas.openxmlformats.org/drawingml/2006/table">
            <a:tbl>
              <a:tblPr/>
              <a:tblGrid>
                <a:gridCol w="1635393"/>
                <a:gridCol w="1115727"/>
                <a:gridCol w="1635393"/>
                <a:gridCol w="1176087"/>
              </a:tblGrid>
              <a:tr h="307727">
                <a:tc>
                  <a:txBody>
                    <a:bodyPr/>
                    <a:lstStyle/>
                    <a:p>
                      <a:endParaRPr lang="en-US" sz="2000" dirty="0">
                        <a:latin typeface="Calibri" pitchFamily="34"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latin typeface="Calibri" pitchFamily="34" charset="0"/>
                          <a:ea typeface="Times New Roman"/>
                          <a:cs typeface="Times New Roman"/>
                        </a:rPr>
                        <a:t>Clay %</a:t>
                      </a:r>
                      <a:endParaRPr lang="en-US" sz="2000" dirty="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a:latin typeface="Calibri" pitchFamily="34" charset="0"/>
                          <a:ea typeface="Times New Roman"/>
                          <a:cs typeface="Times New Roman"/>
                        </a:rPr>
                        <a:t>OC %</a:t>
                      </a:r>
                      <a:endParaRPr lang="en-US" sz="200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a:latin typeface="Calibri" pitchFamily="34" charset="0"/>
                          <a:ea typeface="Times New Roman"/>
                          <a:cs typeface="Times New Roman"/>
                        </a:rPr>
                        <a:t>pH</a:t>
                      </a:r>
                      <a:endParaRPr lang="en-US" sz="200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338090">
                <a:tc>
                  <a:txBody>
                    <a:bodyPr/>
                    <a:lstStyle/>
                    <a:p>
                      <a:pPr marL="0" marR="0">
                        <a:spcBef>
                          <a:spcPts val="0"/>
                        </a:spcBef>
                        <a:spcAft>
                          <a:spcPts val="0"/>
                        </a:spcAft>
                      </a:pPr>
                      <a:r>
                        <a:rPr lang="en-US" sz="2000" b="1" dirty="0">
                          <a:latin typeface="Calibri" pitchFamily="34" charset="0"/>
                          <a:ea typeface="Times New Roman"/>
                          <a:cs typeface="Times New Roman"/>
                        </a:rPr>
                        <a:t>Clay %</a:t>
                      </a:r>
                      <a:endParaRPr lang="en-US" sz="2000" dirty="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2000" dirty="0">
                          <a:latin typeface="Calibri" pitchFamily="34" charset="0"/>
                          <a:ea typeface="Times New Roman"/>
                          <a:cs typeface="Times New Roman"/>
                        </a:rPr>
                        <a:t>1</a:t>
                      </a:r>
                      <a:endParaRPr lang="en-US" sz="2000" dirty="0">
                        <a:latin typeface="Calibri" pitchFamily="34" charset="0"/>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2000" dirty="0">
                        <a:latin typeface="Calibri" pitchFamily="34"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2000">
                        <a:latin typeface="Calibri" pitchFamily="34"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chemeClr val="bg1"/>
                    </a:solidFill>
                  </a:tcPr>
                </a:tc>
              </a:tr>
              <a:tr h="338090">
                <a:tc>
                  <a:txBody>
                    <a:bodyPr/>
                    <a:lstStyle/>
                    <a:p>
                      <a:pPr marL="0" marR="0">
                        <a:spcBef>
                          <a:spcPts val="0"/>
                        </a:spcBef>
                        <a:spcAft>
                          <a:spcPts val="0"/>
                        </a:spcAft>
                      </a:pPr>
                      <a:r>
                        <a:rPr lang="en-US" sz="2000" b="1">
                          <a:latin typeface="Calibri" pitchFamily="34" charset="0"/>
                          <a:ea typeface="Times New Roman"/>
                          <a:cs typeface="Times New Roman"/>
                        </a:rPr>
                        <a:t>OC %</a:t>
                      </a:r>
                      <a:endParaRPr lang="en-US" sz="200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dirty="0">
                          <a:latin typeface="Calibri" pitchFamily="34" charset="0"/>
                          <a:ea typeface="Times New Roman"/>
                          <a:cs typeface="Times New Roman"/>
                        </a:rPr>
                        <a:t>0.663</a:t>
                      </a:r>
                      <a:endParaRPr lang="en-US" sz="2000" dirty="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dirty="0">
                          <a:latin typeface="Calibri" pitchFamily="34" charset="0"/>
                          <a:ea typeface="Times New Roman"/>
                          <a:cs typeface="Times New Roman"/>
                        </a:rPr>
                        <a:t>1</a:t>
                      </a:r>
                      <a:endParaRPr lang="en-US" sz="2000" dirty="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endParaRPr lang="en-US" sz="2000" dirty="0">
                        <a:latin typeface="Calibri" pitchFamily="34" charset="0"/>
                      </a:endParaRPr>
                    </a:p>
                  </a:txBody>
                  <a:tcPr marL="68580" marR="68580" marT="0" marB="0" anchor="ctr">
                    <a:lnL>
                      <a:noFill/>
                    </a:lnL>
                    <a:lnR>
                      <a:noFill/>
                    </a:lnR>
                    <a:lnT>
                      <a:noFill/>
                    </a:lnT>
                    <a:lnB>
                      <a:noFill/>
                    </a:lnB>
                    <a:solidFill>
                      <a:schemeClr val="bg1"/>
                    </a:solidFill>
                  </a:tcPr>
                </a:tc>
              </a:tr>
              <a:tr h="338090">
                <a:tc>
                  <a:txBody>
                    <a:bodyPr/>
                    <a:lstStyle/>
                    <a:p>
                      <a:pPr marL="0" marR="0">
                        <a:spcBef>
                          <a:spcPts val="0"/>
                        </a:spcBef>
                        <a:spcAft>
                          <a:spcPts val="0"/>
                        </a:spcAft>
                      </a:pPr>
                      <a:r>
                        <a:rPr lang="en-US" sz="2000" b="1">
                          <a:latin typeface="Calibri" pitchFamily="34" charset="0"/>
                          <a:ea typeface="Times New Roman"/>
                          <a:cs typeface="Times New Roman"/>
                        </a:rPr>
                        <a:t>pH</a:t>
                      </a:r>
                      <a:endParaRPr lang="en-US" sz="200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dirty="0">
                          <a:latin typeface="Calibri" pitchFamily="34" charset="0"/>
                          <a:ea typeface="Times New Roman"/>
                          <a:cs typeface="Times New Roman"/>
                        </a:rPr>
                        <a:t>0.420</a:t>
                      </a:r>
                      <a:endParaRPr lang="en-US" sz="2000" dirty="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dirty="0">
                          <a:latin typeface="Calibri" pitchFamily="34" charset="0"/>
                          <a:ea typeface="Times New Roman"/>
                          <a:cs typeface="Times New Roman"/>
                        </a:rPr>
                        <a:t>0.399</a:t>
                      </a:r>
                      <a:endParaRPr lang="en-US" sz="2000" dirty="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2000" dirty="0">
                          <a:latin typeface="Calibri" pitchFamily="34" charset="0"/>
                          <a:ea typeface="Times New Roman"/>
                          <a:cs typeface="Times New Roman"/>
                        </a:rPr>
                        <a:t>1</a:t>
                      </a:r>
                      <a:endParaRPr lang="en-US" sz="2000" dirty="0">
                        <a:latin typeface="Calibri" pitchFamily="34" charset="0"/>
                        <a:ea typeface="Calibri"/>
                        <a:cs typeface="Times New Roman"/>
                      </a:endParaRPr>
                    </a:p>
                  </a:txBody>
                  <a:tcPr marL="68580" marR="68580" marT="0" marB="0" anchor="ctr">
                    <a:lnL>
                      <a:noFill/>
                    </a:lnL>
                    <a:lnR>
                      <a:noFill/>
                    </a:lnR>
                    <a:lnT>
                      <a:noFill/>
                    </a:lnT>
                    <a:lnB>
                      <a:noFill/>
                    </a:lnB>
                    <a:solidFill>
                      <a:schemeClr val="bg1"/>
                    </a:solidFill>
                  </a:tcPr>
                </a:tc>
              </a:tr>
              <a:tr h="354402">
                <a:tc>
                  <a:txBody>
                    <a:bodyPr/>
                    <a:lstStyle/>
                    <a:p>
                      <a:pPr marL="0" marR="0">
                        <a:spcBef>
                          <a:spcPts val="0"/>
                        </a:spcBef>
                        <a:spcAft>
                          <a:spcPts val="0"/>
                        </a:spcAft>
                      </a:pPr>
                      <a:r>
                        <a:rPr lang="en-US" sz="2000" b="1" dirty="0" smtClean="0">
                          <a:latin typeface="Calibri" pitchFamily="34" charset="0"/>
                          <a:ea typeface="Times New Roman"/>
                          <a:cs typeface="Times New Roman"/>
                        </a:rPr>
                        <a:t>Elevation (m)</a:t>
                      </a:r>
                      <a:endParaRPr lang="en-US" sz="2000" dirty="0">
                        <a:latin typeface="Calibri" pitchFamily="34" charset="0"/>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accent2">
                              <a:lumMod val="75000"/>
                            </a:schemeClr>
                          </a:solidFill>
                          <a:latin typeface="Calibri" pitchFamily="34" charset="0"/>
                          <a:ea typeface="Times New Roman"/>
                          <a:cs typeface="Times New Roman"/>
                        </a:rPr>
                        <a:t>-0.610</a:t>
                      </a:r>
                      <a:endParaRPr lang="en-US" sz="2000" b="1" dirty="0">
                        <a:solidFill>
                          <a:schemeClr val="accent2">
                            <a:lumMod val="75000"/>
                          </a:schemeClr>
                        </a:solidFill>
                        <a:latin typeface="Calibri" pitchFamily="34" charset="0"/>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accent2">
                              <a:lumMod val="75000"/>
                            </a:schemeClr>
                          </a:solidFill>
                          <a:latin typeface="Calibri" pitchFamily="34" charset="0"/>
                          <a:ea typeface="Times New Roman"/>
                          <a:cs typeface="Times New Roman"/>
                        </a:rPr>
                        <a:t>-0.635</a:t>
                      </a:r>
                      <a:endParaRPr lang="en-US" sz="2000" b="1" dirty="0">
                        <a:solidFill>
                          <a:schemeClr val="accent2">
                            <a:lumMod val="75000"/>
                          </a:schemeClr>
                        </a:solidFill>
                        <a:latin typeface="Calibri" pitchFamily="34" charset="0"/>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accent2">
                              <a:lumMod val="75000"/>
                            </a:schemeClr>
                          </a:solidFill>
                          <a:latin typeface="Calibri" pitchFamily="34" charset="0"/>
                          <a:ea typeface="Times New Roman"/>
                          <a:cs typeface="Times New Roman"/>
                        </a:rPr>
                        <a:t>-</a:t>
                      </a:r>
                      <a:r>
                        <a:rPr lang="en-US" sz="2000" b="1" dirty="0" smtClean="0">
                          <a:solidFill>
                            <a:schemeClr val="accent2">
                              <a:lumMod val="75000"/>
                            </a:schemeClr>
                          </a:solidFill>
                          <a:latin typeface="Calibri" pitchFamily="34" charset="0"/>
                          <a:ea typeface="Times New Roman"/>
                          <a:cs typeface="Times New Roman"/>
                        </a:rPr>
                        <a:t>0.320</a:t>
                      </a: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r>
            </a:tbl>
          </a:graphicData>
        </a:graphic>
      </p:graphicFrame>
      <p:sp>
        <p:nvSpPr>
          <p:cNvPr id="51" name="TextBox 50"/>
          <p:cNvSpPr txBox="1"/>
          <p:nvPr/>
        </p:nvSpPr>
        <p:spPr>
          <a:xfrm>
            <a:off x="40233600" y="22860000"/>
            <a:ext cx="10134600" cy="646331"/>
          </a:xfrm>
          <a:prstGeom prst="rect">
            <a:avLst/>
          </a:prstGeom>
          <a:solidFill>
            <a:schemeClr val="tx2">
              <a:lumMod val="75000"/>
            </a:schemeClr>
          </a:solidFill>
        </p:spPr>
        <p:txBody>
          <a:bodyPr wrap="square" rtlCol="0">
            <a:spAutoFit/>
          </a:bodyPr>
          <a:lstStyle/>
          <a:p>
            <a:r>
              <a:rPr lang="en-US" sz="3600" b="1" dirty="0" smtClean="0">
                <a:solidFill>
                  <a:schemeClr val="bg1"/>
                </a:solidFill>
              </a:rPr>
              <a:t>Future Work</a:t>
            </a:r>
            <a:endParaRPr lang="en-US" sz="3600" b="1" dirty="0">
              <a:solidFill>
                <a:schemeClr val="bg1"/>
              </a:solidFill>
            </a:endParaRPr>
          </a:p>
        </p:txBody>
      </p:sp>
      <p:sp>
        <p:nvSpPr>
          <p:cNvPr id="52" name="TextBox 51"/>
          <p:cNvSpPr txBox="1"/>
          <p:nvPr/>
        </p:nvSpPr>
        <p:spPr>
          <a:xfrm>
            <a:off x="40233600" y="28575000"/>
            <a:ext cx="10134600" cy="646331"/>
          </a:xfrm>
          <a:prstGeom prst="rect">
            <a:avLst/>
          </a:prstGeom>
          <a:solidFill>
            <a:schemeClr val="tx2">
              <a:lumMod val="75000"/>
            </a:schemeClr>
          </a:solidFill>
        </p:spPr>
        <p:txBody>
          <a:bodyPr wrap="square" rtlCol="0">
            <a:spAutoFit/>
          </a:bodyPr>
          <a:lstStyle/>
          <a:p>
            <a:r>
              <a:rPr lang="en-US" sz="3600" b="1" dirty="0" smtClean="0">
                <a:solidFill>
                  <a:schemeClr val="bg1"/>
                </a:solidFill>
              </a:rPr>
              <a:t>Acknowledgements</a:t>
            </a:r>
            <a:endParaRPr lang="en-US" sz="3600" b="1" dirty="0">
              <a:solidFill>
                <a:schemeClr val="bg1"/>
              </a:solidFill>
            </a:endParaRPr>
          </a:p>
        </p:txBody>
      </p:sp>
      <p:sp>
        <p:nvSpPr>
          <p:cNvPr id="53" name="TextBox 52"/>
          <p:cNvSpPr txBox="1"/>
          <p:nvPr/>
        </p:nvSpPr>
        <p:spPr>
          <a:xfrm>
            <a:off x="40277469" y="23545800"/>
            <a:ext cx="1175331" cy="3046988"/>
          </a:xfrm>
          <a:prstGeom prst="rect">
            <a:avLst/>
          </a:prstGeom>
          <a:noFill/>
        </p:spPr>
        <p:txBody>
          <a:bodyPr wrap="square" rtlCol="0">
            <a:spAutoFit/>
          </a:bodyPr>
          <a:lstStyle/>
          <a:p>
            <a:endParaRPr lang="en-US" sz="2400" dirty="0" smtClean="0">
              <a:latin typeface="Calibri" pitchFamily="34" charset="0"/>
            </a:endParaRPr>
          </a:p>
          <a:p>
            <a:endParaRPr lang="en-US" sz="2400" dirty="0" smtClean="0">
              <a:latin typeface="Calibri" pitchFamily="34" charset="0"/>
            </a:endParaRPr>
          </a:p>
          <a:p>
            <a:endParaRPr lang="en-US" sz="2400" dirty="0" smtClean="0">
              <a:latin typeface="Calibri" pitchFamily="34" charset="0"/>
            </a:endParaRPr>
          </a:p>
          <a:p>
            <a:endParaRPr lang="en-US" sz="2400" dirty="0" smtClean="0">
              <a:latin typeface="Calibri" pitchFamily="34" charset="0"/>
            </a:endParaRPr>
          </a:p>
          <a:p>
            <a:endParaRPr lang="en-US" sz="2400" dirty="0" smtClean="0">
              <a:latin typeface="Calibri" pitchFamily="34" charset="0"/>
            </a:endParaRPr>
          </a:p>
          <a:p>
            <a:endParaRPr lang="en-US" sz="2400" dirty="0" smtClean="0">
              <a:latin typeface="Calibri" pitchFamily="34" charset="0"/>
            </a:endParaRPr>
          </a:p>
          <a:p>
            <a:endParaRPr lang="en-US" sz="2400" dirty="0" smtClean="0">
              <a:latin typeface="Calibri" pitchFamily="34" charset="0"/>
            </a:endParaRPr>
          </a:p>
          <a:p>
            <a:endParaRPr lang="en-US" sz="2400" dirty="0">
              <a:latin typeface="Calibri" pitchFamily="34" charset="0"/>
            </a:endParaRPr>
          </a:p>
        </p:txBody>
      </p:sp>
      <p:sp>
        <p:nvSpPr>
          <p:cNvPr id="54" name="TextBox 53"/>
          <p:cNvSpPr txBox="1"/>
          <p:nvPr/>
        </p:nvSpPr>
        <p:spPr>
          <a:xfrm>
            <a:off x="24917400" y="23469600"/>
            <a:ext cx="14097000" cy="3416320"/>
          </a:xfrm>
          <a:prstGeom prst="rect">
            <a:avLst/>
          </a:prstGeom>
          <a:solidFill>
            <a:schemeClr val="bg1">
              <a:alpha val="90000"/>
            </a:schemeClr>
          </a:solidFill>
        </p:spPr>
        <p:txBody>
          <a:bodyPr wrap="square" rtlCol="0">
            <a:spAutoFit/>
          </a:bodyPr>
          <a:lstStyle/>
          <a:p>
            <a:r>
              <a:rPr lang="en-US" sz="2400" dirty="0" smtClean="0">
                <a:solidFill>
                  <a:schemeClr val="tx2">
                    <a:lumMod val="50000"/>
                  </a:schemeClr>
                </a:solidFill>
                <a:latin typeface="Calibri" pitchFamily="34" charset="0"/>
              </a:rPr>
              <a:t>Lab data was largely consistent with NRCS data:  low pH values (4.22-6.53) and silt-loam textures.  The OC % ranged from 0.44 to 5.18 % (</a:t>
            </a:r>
            <a:r>
              <a:rPr lang="el-GR" sz="2400" dirty="0" smtClean="0">
                <a:solidFill>
                  <a:schemeClr val="tx2">
                    <a:lumMod val="50000"/>
                  </a:schemeClr>
                </a:solidFill>
                <a:latin typeface="Calibri" pitchFamily="34" charset="0"/>
              </a:rPr>
              <a:t>μ</a:t>
            </a:r>
            <a:r>
              <a:rPr lang="en-US" sz="2400" dirty="0" smtClean="0">
                <a:solidFill>
                  <a:schemeClr val="tx2">
                    <a:lumMod val="50000"/>
                  </a:schemeClr>
                </a:solidFill>
                <a:latin typeface="Calibri" pitchFamily="34" charset="0"/>
              </a:rPr>
              <a:t> = 2.38 %).  Statistical analysis showed high correlations between clay content and elevation.  Slightly less significant correlations were found with the elevation and OC % or pH values.  The clay %, OC %, and pH values were inversely proportional to the elevation.  There is also a high correlation between the clay content and OC %, indicating that the material is being deposited in low-lying swales.  Interpolation maps were developed for a 20% validation of the samples.  Regression </a:t>
            </a:r>
            <a:r>
              <a:rPr lang="en-US" sz="2400" dirty="0" err="1" smtClean="0">
                <a:solidFill>
                  <a:schemeClr val="tx2">
                    <a:lumMod val="50000"/>
                  </a:schemeClr>
                </a:solidFill>
                <a:latin typeface="Calibri" pitchFamily="34" charset="0"/>
              </a:rPr>
              <a:t>kriging</a:t>
            </a:r>
            <a:r>
              <a:rPr lang="en-US" sz="2400" dirty="0" smtClean="0">
                <a:solidFill>
                  <a:schemeClr val="tx2">
                    <a:lumMod val="50000"/>
                  </a:schemeClr>
                </a:solidFill>
                <a:latin typeface="Calibri" pitchFamily="34" charset="0"/>
              </a:rPr>
              <a:t> produced the most statistically significant correlations to validation samples. </a:t>
            </a:r>
          </a:p>
          <a:p>
            <a:endParaRPr lang="en-US" sz="2400" dirty="0" smtClean="0">
              <a:solidFill>
                <a:schemeClr val="tx2">
                  <a:lumMod val="50000"/>
                </a:schemeClr>
              </a:solidFill>
              <a:latin typeface="Calibri" pitchFamily="34" charset="0"/>
            </a:endParaRPr>
          </a:p>
          <a:p>
            <a:endParaRPr lang="en-US" sz="2400" dirty="0" smtClean="0">
              <a:solidFill>
                <a:schemeClr val="tx2">
                  <a:lumMod val="50000"/>
                </a:schemeClr>
              </a:solidFill>
              <a:latin typeface="Calibri" pitchFamily="34" charset="0"/>
            </a:endParaRPr>
          </a:p>
        </p:txBody>
      </p:sp>
      <p:sp>
        <p:nvSpPr>
          <p:cNvPr id="55" name="TextBox 54"/>
          <p:cNvSpPr txBox="1"/>
          <p:nvPr/>
        </p:nvSpPr>
        <p:spPr>
          <a:xfrm>
            <a:off x="24917400" y="27736800"/>
            <a:ext cx="14097000" cy="3785652"/>
          </a:xfrm>
          <a:prstGeom prst="rect">
            <a:avLst/>
          </a:prstGeom>
          <a:solidFill>
            <a:schemeClr val="bg1">
              <a:alpha val="90000"/>
            </a:schemeClr>
          </a:solidFill>
        </p:spPr>
        <p:txBody>
          <a:bodyPr wrap="square" rtlCol="0">
            <a:spAutoFit/>
          </a:bodyPr>
          <a:lstStyle/>
          <a:p>
            <a:r>
              <a:rPr lang="en-US" sz="2400" dirty="0" smtClean="0">
                <a:solidFill>
                  <a:schemeClr val="tx2">
                    <a:lumMod val="50000"/>
                  </a:schemeClr>
                </a:solidFill>
                <a:latin typeface="Calibri" pitchFamily="34" charset="0"/>
              </a:rPr>
              <a:t>From the chemical, physical, and digital analyses, it is evident that material is being deposited in low-lying swales and associated low elevations.  Swales are affecting the variability of soil physicochemical properties by preferentially direction water flow.  Low pH values along with high clay % and OC % were found specifically in the swale formations and lower lying areas of the studied field. The correlation between the elevation and the clay %, OC %, and pH values indicate that the elevation has an effect on the distribution of these soil properties.  Due to the correlation between the clay % and OC %, it is evident that the material is moving down slope and being deposited in swales rather than the high clay % originating subsurface argillic horizons. Identification of clay deposition in the swales should serve to focus best management practices on these areas so that water quality entering nearby bayous can be improved through a reduction in total suspended solids. </a:t>
            </a:r>
          </a:p>
          <a:p>
            <a:endParaRPr lang="en-US" sz="2400" dirty="0" smtClean="0">
              <a:solidFill>
                <a:schemeClr val="tx2">
                  <a:lumMod val="50000"/>
                </a:schemeClr>
              </a:solidFill>
              <a:latin typeface="Calibri" pitchFamily="34" charset="0"/>
            </a:endParaRPr>
          </a:p>
        </p:txBody>
      </p:sp>
      <p:sp>
        <p:nvSpPr>
          <p:cNvPr id="56" name="TextBox 55"/>
          <p:cNvSpPr txBox="1"/>
          <p:nvPr/>
        </p:nvSpPr>
        <p:spPr>
          <a:xfrm>
            <a:off x="40233600" y="23469600"/>
            <a:ext cx="10134600" cy="4524315"/>
          </a:xfrm>
          <a:prstGeom prst="rect">
            <a:avLst/>
          </a:prstGeom>
          <a:solidFill>
            <a:schemeClr val="bg1">
              <a:alpha val="90000"/>
            </a:schemeClr>
          </a:solidFill>
        </p:spPr>
        <p:txBody>
          <a:bodyPr wrap="square" rtlCol="0">
            <a:spAutoFit/>
          </a:bodyPr>
          <a:lstStyle/>
          <a:p>
            <a:pPr>
              <a:buFont typeface="Arial" pitchFamily="34" charset="0"/>
              <a:buChar char="•"/>
            </a:pPr>
            <a:r>
              <a:rPr lang="en-US" sz="2400" dirty="0" smtClean="0">
                <a:solidFill>
                  <a:schemeClr val="tx2">
                    <a:lumMod val="50000"/>
                  </a:schemeClr>
                </a:solidFill>
              </a:rPr>
              <a:t>Temporal evaluation</a:t>
            </a:r>
          </a:p>
          <a:p>
            <a:r>
              <a:rPr lang="en-US" sz="2400" dirty="0" smtClean="0">
                <a:solidFill>
                  <a:schemeClr val="tx2">
                    <a:lumMod val="50000"/>
                  </a:schemeClr>
                </a:solidFill>
              </a:rPr>
              <a:t>      Changes between sampling dates</a:t>
            </a:r>
          </a:p>
          <a:p>
            <a:pPr>
              <a:buFont typeface="Arial" pitchFamily="34" charset="0"/>
              <a:buChar char="•"/>
            </a:pPr>
            <a:r>
              <a:rPr lang="en-US" sz="2400" dirty="0" smtClean="0">
                <a:solidFill>
                  <a:schemeClr val="tx2">
                    <a:lumMod val="50000"/>
                  </a:schemeClr>
                </a:solidFill>
              </a:rPr>
              <a:t>Nutrient monitoring</a:t>
            </a:r>
          </a:p>
          <a:p>
            <a:r>
              <a:rPr lang="en-US" sz="2400" dirty="0" smtClean="0">
                <a:solidFill>
                  <a:schemeClr val="tx2">
                    <a:lumMod val="50000"/>
                  </a:schemeClr>
                </a:solidFill>
              </a:rPr>
              <a:t>       Incorporation of elemental data</a:t>
            </a:r>
          </a:p>
          <a:p>
            <a:r>
              <a:rPr lang="en-US" sz="2400" dirty="0" smtClean="0">
                <a:solidFill>
                  <a:schemeClr val="tx2">
                    <a:lumMod val="50000"/>
                  </a:schemeClr>
                </a:solidFill>
              </a:rPr>
              <a:t>                  To see if any soil physicochemical properties are affecting another</a:t>
            </a:r>
          </a:p>
          <a:p>
            <a:r>
              <a:rPr lang="en-US" sz="2400" dirty="0" smtClean="0">
                <a:solidFill>
                  <a:schemeClr val="tx2">
                    <a:lumMod val="50000"/>
                  </a:schemeClr>
                </a:solidFill>
              </a:rPr>
              <a:t>       Trouble spots</a:t>
            </a:r>
          </a:p>
          <a:p>
            <a:r>
              <a:rPr lang="en-US" sz="2400" dirty="0" smtClean="0">
                <a:solidFill>
                  <a:schemeClr val="tx2">
                    <a:lumMod val="50000"/>
                  </a:schemeClr>
                </a:solidFill>
              </a:rPr>
              <a:t>       Environmental</a:t>
            </a:r>
          </a:p>
          <a:p>
            <a:r>
              <a:rPr lang="en-US" sz="2400" dirty="0" smtClean="0">
                <a:solidFill>
                  <a:schemeClr val="tx2">
                    <a:lumMod val="50000"/>
                  </a:schemeClr>
                </a:solidFill>
              </a:rPr>
              <a:t>                   Runoff</a:t>
            </a:r>
          </a:p>
          <a:p>
            <a:r>
              <a:rPr lang="en-US" sz="2400" dirty="0" smtClean="0">
                <a:solidFill>
                  <a:schemeClr val="tx2">
                    <a:lumMod val="50000"/>
                  </a:schemeClr>
                </a:solidFill>
              </a:rPr>
              <a:t>                  Water quality</a:t>
            </a:r>
          </a:p>
          <a:p>
            <a:pPr>
              <a:buFont typeface="Arial" pitchFamily="34" charset="0"/>
              <a:buChar char="•"/>
            </a:pPr>
            <a:r>
              <a:rPr lang="en-US" sz="2400" dirty="0" smtClean="0">
                <a:solidFill>
                  <a:schemeClr val="tx2">
                    <a:lumMod val="50000"/>
                  </a:schemeClr>
                </a:solidFill>
              </a:rPr>
              <a:t>Evaluate other site locations</a:t>
            </a:r>
          </a:p>
          <a:p>
            <a:r>
              <a:rPr lang="en-US" sz="2400" dirty="0" smtClean="0">
                <a:solidFill>
                  <a:schemeClr val="tx2">
                    <a:lumMod val="50000"/>
                  </a:schemeClr>
                </a:solidFill>
              </a:rPr>
              <a:t>       Closer to bayou for more direct effect</a:t>
            </a:r>
          </a:p>
          <a:p>
            <a:r>
              <a:rPr lang="en-US" sz="2400" dirty="0" smtClean="0">
                <a:solidFill>
                  <a:schemeClr val="tx2">
                    <a:lumMod val="50000"/>
                  </a:schemeClr>
                </a:solidFill>
              </a:rPr>
              <a:t>       Control site with no fertilization</a:t>
            </a:r>
          </a:p>
        </p:txBody>
      </p:sp>
      <p:sp>
        <p:nvSpPr>
          <p:cNvPr id="57" name="TextBox 56"/>
          <p:cNvSpPr txBox="1"/>
          <p:nvPr/>
        </p:nvSpPr>
        <p:spPr>
          <a:xfrm>
            <a:off x="40233600" y="29184600"/>
            <a:ext cx="10134600" cy="1569660"/>
          </a:xfrm>
          <a:prstGeom prst="rect">
            <a:avLst/>
          </a:prstGeom>
          <a:solidFill>
            <a:schemeClr val="bg1">
              <a:alpha val="90000"/>
            </a:schemeClr>
          </a:solidFill>
        </p:spPr>
        <p:txBody>
          <a:bodyPr wrap="square" rtlCol="0">
            <a:spAutoFit/>
          </a:bodyPr>
          <a:lstStyle/>
          <a:p>
            <a:pPr>
              <a:buFont typeface="Arial" pitchFamily="34" charset="0"/>
              <a:buChar char="•"/>
            </a:pPr>
            <a:r>
              <a:rPr lang="en-US" sz="2400" dirty="0" smtClean="0">
                <a:solidFill>
                  <a:schemeClr val="tx2">
                    <a:lumMod val="50000"/>
                  </a:schemeClr>
                </a:solidFill>
                <a:latin typeface="Calibri" pitchFamily="34" charset="0"/>
              </a:rPr>
              <a:t>US-EPA for funding</a:t>
            </a:r>
          </a:p>
          <a:p>
            <a:pPr>
              <a:buFont typeface="Arial" pitchFamily="34" charset="0"/>
              <a:buChar char="•"/>
            </a:pPr>
            <a:r>
              <a:rPr lang="en-US" sz="2400" dirty="0" smtClean="0">
                <a:solidFill>
                  <a:schemeClr val="tx2">
                    <a:lumMod val="50000"/>
                  </a:schemeClr>
                </a:solidFill>
                <a:latin typeface="Calibri" pitchFamily="34" charset="0"/>
              </a:rPr>
              <a:t>Drs. Jian Wang and April Hiscox</a:t>
            </a:r>
          </a:p>
          <a:p>
            <a:pPr>
              <a:buFont typeface="Arial" pitchFamily="34" charset="0"/>
              <a:buChar char="•"/>
            </a:pPr>
            <a:r>
              <a:rPr lang="en-US" sz="2400" dirty="0" smtClean="0">
                <a:solidFill>
                  <a:schemeClr val="tx2">
                    <a:lumMod val="50000"/>
                  </a:schemeClr>
                </a:solidFill>
                <a:latin typeface="Calibri" pitchFamily="34" charset="0"/>
              </a:rPr>
              <a:t>Research Team:  Dr. </a:t>
            </a:r>
            <a:r>
              <a:rPr lang="en-US" sz="2400" dirty="0" err="1" smtClean="0">
                <a:solidFill>
                  <a:schemeClr val="tx2">
                    <a:lumMod val="50000"/>
                  </a:schemeClr>
                </a:solidFill>
                <a:latin typeface="Calibri" pitchFamily="34" charset="0"/>
              </a:rPr>
              <a:t>Yuanda</a:t>
            </a:r>
            <a:r>
              <a:rPr lang="en-US" sz="2400" dirty="0" smtClean="0">
                <a:solidFill>
                  <a:schemeClr val="tx2">
                    <a:lumMod val="50000"/>
                  </a:schemeClr>
                </a:solidFill>
                <a:latin typeface="Calibri" pitchFamily="34" charset="0"/>
              </a:rPr>
              <a:t> Zhu, Beatrix Haggard, </a:t>
            </a:r>
            <a:r>
              <a:rPr lang="en-US" sz="2400" dirty="0" err="1" smtClean="0">
                <a:solidFill>
                  <a:schemeClr val="tx2">
                    <a:lumMod val="50000"/>
                  </a:schemeClr>
                </a:solidFill>
                <a:latin typeface="Calibri" pitchFamily="34" charset="0"/>
              </a:rPr>
              <a:t>Somsubhra</a:t>
            </a:r>
            <a:r>
              <a:rPr lang="en-US" sz="2400" dirty="0" smtClean="0">
                <a:solidFill>
                  <a:schemeClr val="tx2">
                    <a:lumMod val="50000"/>
                  </a:schemeClr>
                </a:solidFill>
                <a:latin typeface="Calibri" pitchFamily="34" charset="0"/>
              </a:rPr>
              <a:t> </a:t>
            </a:r>
            <a:r>
              <a:rPr lang="en-US" sz="2400" dirty="0" err="1" smtClean="0">
                <a:solidFill>
                  <a:schemeClr val="tx2">
                    <a:lumMod val="50000"/>
                  </a:schemeClr>
                </a:solidFill>
                <a:latin typeface="Calibri" pitchFamily="34" charset="0"/>
              </a:rPr>
              <a:t>Chakraborty</a:t>
            </a:r>
            <a:r>
              <a:rPr lang="en-US" sz="2400" dirty="0" smtClean="0">
                <a:solidFill>
                  <a:schemeClr val="tx2">
                    <a:lumMod val="50000"/>
                  </a:schemeClr>
                </a:solidFill>
                <a:latin typeface="Calibri" pitchFamily="34" charset="0"/>
              </a:rPr>
              <a:t>, and </a:t>
            </a:r>
          </a:p>
          <a:p>
            <a:r>
              <a:rPr lang="en-US" sz="2400" dirty="0" smtClean="0">
                <a:solidFill>
                  <a:schemeClr val="tx2">
                    <a:lumMod val="50000"/>
                  </a:schemeClr>
                </a:solidFill>
                <a:latin typeface="Calibri" pitchFamily="34" charset="0"/>
              </a:rPr>
              <a:t>      Noura Bakr</a:t>
            </a:r>
          </a:p>
        </p:txBody>
      </p:sp>
      <p:pic>
        <p:nvPicPr>
          <p:cNvPr id="58" name="Picture 57" descr="IMG_1743.jpg"/>
          <p:cNvPicPr>
            <a:picLocks noChangeAspect="1"/>
          </p:cNvPicPr>
          <p:nvPr/>
        </p:nvPicPr>
        <p:blipFill>
          <a:blip r:embed="rId12" cstate="print"/>
          <a:stretch>
            <a:fillRect/>
          </a:stretch>
        </p:blipFill>
        <p:spPr>
          <a:xfrm>
            <a:off x="18897600" y="17297400"/>
            <a:ext cx="5466080" cy="4099560"/>
          </a:xfrm>
          <a:prstGeom prst="rect">
            <a:avLst/>
          </a:prstGeom>
        </p:spPr>
      </p:pic>
      <p:pic>
        <p:nvPicPr>
          <p:cNvPr id="59" name="Picture 58" descr="IMG_1760.jpg"/>
          <p:cNvPicPr>
            <a:picLocks noChangeAspect="1"/>
          </p:cNvPicPr>
          <p:nvPr/>
        </p:nvPicPr>
        <p:blipFill>
          <a:blip r:embed="rId13" cstate="print"/>
          <a:stretch>
            <a:fillRect/>
          </a:stretch>
        </p:blipFill>
        <p:spPr>
          <a:xfrm>
            <a:off x="20040600" y="12192000"/>
            <a:ext cx="3200400" cy="4267200"/>
          </a:xfrm>
          <a:prstGeom prst="rect">
            <a:avLst/>
          </a:prstGeom>
        </p:spPr>
      </p:pic>
      <p:sp>
        <p:nvSpPr>
          <p:cNvPr id="18" name="TextBox 17"/>
          <p:cNvSpPr txBox="1"/>
          <p:nvPr/>
        </p:nvSpPr>
        <p:spPr>
          <a:xfrm>
            <a:off x="24917400" y="22860000"/>
            <a:ext cx="14097000" cy="646331"/>
          </a:xfrm>
          <a:prstGeom prst="rect">
            <a:avLst/>
          </a:prstGeom>
          <a:solidFill>
            <a:schemeClr val="tx2">
              <a:lumMod val="75000"/>
            </a:schemeClr>
          </a:solidFill>
        </p:spPr>
        <p:txBody>
          <a:bodyPr wrap="square" rtlCol="0">
            <a:spAutoFit/>
          </a:bodyPr>
          <a:lstStyle/>
          <a:p>
            <a:r>
              <a:rPr lang="en-US" sz="3600" b="1" dirty="0" smtClean="0">
                <a:solidFill>
                  <a:schemeClr val="bg1"/>
                </a:solidFill>
              </a:rPr>
              <a:t>Results</a:t>
            </a:r>
            <a:endParaRPr lang="en-US" sz="3600" b="1" dirty="0">
              <a:solidFill>
                <a:schemeClr val="bg1"/>
              </a:solidFill>
            </a:endParaRPr>
          </a:p>
        </p:txBody>
      </p:sp>
      <p:sp>
        <p:nvSpPr>
          <p:cNvPr id="50" name="TextBox 49"/>
          <p:cNvSpPr txBox="1"/>
          <p:nvPr/>
        </p:nvSpPr>
        <p:spPr>
          <a:xfrm>
            <a:off x="24917400" y="27127200"/>
            <a:ext cx="14097000" cy="646331"/>
          </a:xfrm>
          <a:prstGeom prst="rect">
            <a:avLst/>
          </a:prstGeom>
          <a:solidFill>
            <a:schemeClr val="tx2">
              <a:lumMod val="75000"/>
            </a:schemeClr>
          </a:solidFill>
        </p:spPr>
        <p:txBody>
          <a:bodyPr wrap="square" rtlCol="0">
            <a:spAutoFit/>
          </a:bodyPr>
          <a:lstStyle/>
          <a:p>
            <a:r>
              <a:rPr lang="en-US" sz="3600" b="1" dirty="0" smtClean="0">
                <a:solidFill>
                  <a:schemeClr val="bg1"/>
                </a:solidFill>
              </a:rPr>
              <a:t>Conclusions</a:t>
            </a:r>
            <a:endParaRPr lang="en-US" sz="3600" b="1" dirty="0">
              <a:solidFill>
                <a:schemeClr val="bg1"/>
              </a:solidFill>
            </a:endParaRPr>
          </a:p>
        </p:txBody>
      </p:sp>
      <p:pic>
        <p:nvPicPr>
          <p:cNvPr id="61" name="Picture 60" descr="GoogleEarthImgPS2.JPG"/>
          <p:cNvPicPr>
            <a:picLocks noChangeAspect="1"/>
          </p:cNvPicPr>
          <p:nvPr/>
        </p:nvPicPr>
        <p:blipFill>
          <a:blip r:embed="rId14" cstate="print"/>
          <a:srcRect l="9412" t="11719" r="47647" b="24219"/>
          <a:stretch>
            <a:fillRect/>
          </a:stretch>
        </p:blipFill>
        <p:spPr>
          <a:xfrm>
            <a:off x="18592800" y="22555200"/>
            <a:ext cx="6105293" cy="3429000"/>
          </a:xfrm>
          <a:prstGeom prst="rect">
            <a:avLst/>
          </a:prstGeom>
        </p:spPr>
      </p:pic>
      <p:pic>
        <p:nvPicPr>
          <p:cNvPr id="62" name="Picture 61"/>
          <p:cNvPicPr/>
          <p:nvPr/>
        </p:nvPicPr>
        <p:blipFill>
          <a:blip r:embed="rId15" cstate="print"/>
          <a:srcRect l="18029" t="35621" r="47268" b="28931"/>
          <a:stretch>
            <a:fillRect/>
          </a:stretch>
        </p:blipFill>
        <p:spPr bwMode="auto">
          <a:xfrm>
            <a:off x="18592800" y="7239000"/>
            <a:ext cx="6096000" cy="2971800"/>
          </a:xfrm>
          <a:prstGeom prst="rect">
            <a:avLst/>
          </a:prstGeom>
          <a:noFill/>
          <a:ln w="9525">
            <a:noFill/>
            <a:miter lim="800000"/>
            <a:headEnd/>
            <a:tailEnd/>
          </a:ln>
        </p:spPr>
      </p:pic>
      <p:pic>
        <p:nvPicPr>
          <p:cNvPr id="63" name="Picture 62"/>
          <p:cNvPicPr/>
          <p:nvPr/>
        </p:nvPicPr>
        <p:blipFill>
          <a:blip r:embed="rId16" cstate="print"/>
          <a:srcRect t="13333"/>
          <a:stretch>
            <a:fillRect/>
          </a:stretch>
        </p:blipFill>
        <p:spPr bwMode="auto">
          <a:xfrm>
            <a:off x="22479000" y="9144000"/>
            <a:ext cx="2124304" cy="1143000"/>
          </a:xfrm>
          <a:prstGeom prst="rect">
            <a:avLst/>
          </a:prstGeom>
          <a:noFill/>
          <a:ln w="9525">
            <a:noFill/>
            <a:miter lim="800000"/>
            <a:headEnd/>
            <a:tailEnd/>
          </a:ln>
        </p:spPr>
      </p:pic>
      <p:sp>
        <p:nvSpPr>
          <p:cNvPr id="60" name="TextBox 59"/>
          <p:cNvSpPr txBox="1"/>
          <p:nvPr/>
        </p:nvSpPr>
        <p:spPr>
          <a:xfrm>
            <a:off x="18592800" y="10210800"/>
            <a:ext cx="6096000" cy="553998"/>
          </a:xfrm>
          <a:prstGeom prst="rect">
            <a:avLst/>
          </a:prstGeom>
          <a:solidFill>
            <a:srgbClr val="FFFFFF"/>
          </a:solidFill>
        </p:spPr>
        <p:txBody>
          <a:bodyPr wrap="square" rtlCol="0">
            <a:spAutoFit/>
          </a:bodyPr>
          <a:lstStyle/>
          <a:p>
            <a:pPr algn="ctr"/>
            <a:r>
              <a:rPr lang="en-US" sz="1500" b="1" dirty="0" smtClean="0">
                <a:solidFill>
                  <a:schemeClr val="tx2">
                    <a:lumMod val="50000"/>
                  </a:schemeClr>
                </a:solidFill>
              </a:rPr>
              <a:t>3D view of clay % distribution using </a:t>
            </a:r>
            <a:r>
              <a:rPr lang="en-US" sz="1500" b="1" dirty="0" err="1" smtClean="0">
                <a:solidFill>
                  <a:schemeClr val="tx2">
                    <a:lumMod val="50000"/>
                  </a:schemeClr>
                </a:solidFill>
              </a:rPr>
              <a:t>ArcScene</a:t>
            </a:r>
            <a:r>
              <a:rPr lang="en-US" sz="1500" b="1" dirty="0" smtClean="0">
                <a:solidFill>
                  <a:schemeClr val="tx2">
                    <a:lumMod val="50000"/>
                  </a:schemeClr>
                </a:solidFill>
              </a:rPr>
              <a:t> at the study site in </a:t>
            </a:r>
          </a:p>
          <a:p>
            <a:pPr algn="ctr"/>
            <a:r>
              <a:rPr lang="en-US" sz="1500" b="1" dirty="0" smtClean="0">
                <a:solidFill>
                  <a:schemeClr val="tx2">
                    <a:lumMod val="50000"/>
                  </a:schemeClr>
                </a:solidFill>
              </a:rPr>
              <a:t>St. Landry Parish, LA</a:t>
            </a:r>
            <a:endParaRPr lang="en-US" sz="1500" b="1" dirty="0">
              <a:solidFill>
                <a:schemeClr val="tx2">
                  <a:lumMod val="50000"/>
                </a:schemeClr>
              </a:solidFill>
            </a:endParaRPr>
          </a:p>
        </p:txBody>
      </p:sp>
      <p:sp>
        <p:nvSpPr>
          <p:cNvPr id="66" name="TextBox 65"/>
          <p:cNvSpPr txBox="1"/>
          <p:nvPr/>
        </p:nvSpPr>
        <p:spPr>
          <a:xfrm>
            <a:off x="24917400" y="11125200"/>
            <a:ext cx="6400800" cy="553998"/>
          </a:xfrm>
          <a:prstGeom prst="rect">
            <a:avLst/>
          </a:prstGeom>
          <a:solidFill>
            <a:srgbClr val="FFFFFF"/>
          </a:solidFill>
        </p:spPr>
        <p:txBody>
          <a:bodyPr wrap="square" rtlCol="0">
            <a:spAutoFit/>
          </a:bodyPr>
          <a:lstStyle/>
          <a:p>
            <a:pPr algn="ctr"/>
            <a:r>
              <a:rPr lang="en-US" sz="1500" b="1" dirty="0" smtClean="0">
                <a:solidFill>
                  <a:schemeClr val="tx2">
                    <a:lumMod val="50000"/>
                  </a:schemeClr>
                </a:solidFill>
              </a:rPr>
              <a:t>Clay % distribution with elevation using a kriging interpolation from the study site in St. Landry Parish, LA</a:t>
            </a:r>
            <a:endParaRPr lang="en-US" sz="1500" b="1" dirty="0">
              <a:solidFill>
                <a:schemeClr val="tx2">
                  <a:lumMod val="50000"/>
                </a:schemeClr>
              </a:solidFill>
            </a:endParaRPr>
          </a:p>
        </p:txBody>
      </p:sp>
      <p:sp>
        <p:nvSpPr>
          <p:cNvPr id="67" name="TextBox 66"/>
          <p:cNvSpPr txBox="1"/>
          <p:nvPr/>
        </p:nvSpPr>
        <p:spPr>
          <a:xfrm>
            <a:off x="32537400" y="11125200"/>
            <a:ext cx="6477000" cy="553998"/>
          </a:xfrm>
          <a:prstGeom prst="rect">
            <a:avLst/>
          </a:prstGeom>
          <a:solidFill>
            <a:srgbClr val="FFFFFF"/>
          </a:solidFill>
        </p:spPr>
        <p:txBody>
          <a:bodyPr wrap="square" rtlCol="0">
            <a:spAutoFit/>
          </a:bodyPr>
          <a:lstStyle/>
          <a:p>
            <a:pPr algn="ctr"/>
            <a:r>
              <a:rPr lang="en-US" sz="1500" b="1" dirty="0" smtClean="0">
                <a:solidFill>
                  <a:schemeClr val="tx2">
                    <a:lumMod val="50000"/>
                  </a:schemeClr>
                </a:solidFill>
              </a:rPr>
              <a:t>Clay % distribution with elevation using a spline interpolation from the study site in St. Landry Parish, LA</a:t>
            </a:r>
            <a:endParaRPr lang="en-US" sz="1500" b="1" dirty="0">
              <a:solidFill>
                <a:schemeClr val="tx2">
                  <a:lumMod val="50000"/>
                </a:schemeClr>
              </a:solidFill>
            </a:endParaRPr>
          </a:p>
        </p:txBody>
      </p:sp>
      <p:sp>
        <p:nvSpPr>
          <p:cNvPr id="68" name="TextBox 67"/>
          <p:cNvSpPr txBox="1"/>
          <p:nvPr/>
        </p:nvSpPr>
        <p:spPr>
          <a:xfrm>
            <a:off x="24917400" y="16687800"/>
            <a:ext cx="6400800" cy="553998"/>
          </a:xfrm>
          <a:prstGeom prst="rect">
            <a:avLst/>
          </a:prstGeom>
          <a:solidFill>
            <a:srgbClr val="FFFFFF"/>
          </a:solidFill>
        </p:spPr>
        <p:txBody>
          <a:bodyPr wrap="square" rtlCol="0">
            <a:spAutoFit/>
          </a:bodyPr>
          <a:lstStyle/>
          <a:p>
            <a:pPr algn="ctr"/>
            <a:r>
              <a:rPr lang="en-US" sz="1500" b="1" dirty="0" smtClean="0">
                <a:solidFill>
                  <a:schemeClr val="tx2">
                    <a:lumMod val="50000"/>
                  </a:schemeClr>
                </a:solidFill>
              </a:rPr>
              <a:t>Organic Carbon % distribution with elevation using a kriging interpolation from the study site in St. Landry Parish, LA</a:t>
            </a:r>
            <a:endParaRPr lang="en-US" sz="1500" b="1" dirty="0">
              <a:solidFill>
                <a:schemeClr val="tx2">
                  <a:lumMod val="50000"/>
                </a:schemeClr>
              </a:solidFill>
            </a:endParaRPr>
          </a:p>
        </p:txBody>
      </p:sp>
      <p:sp>
        <p:nvSpPr>
          <p:cNvPr id="69" name="TextBox 68"/>
          <p:cNvSpPr txBox="1"/>
          <p:nvPr/>
        </p:nvSpPr>
        <p:spPr>
          <a:xfrm>
            <a:off x="32613600" y="16687800"/>
            <a:ext cx="6400800" cy="553998"/>
          </a:xfrm>
          <a:prstGeom prst="rect">
            <a:avLst/>
          </a:prstGeom>
          <a:solidFill>
            <a:schemeClr val="bg1"/>
          </a:solidFill>
        </p:spPr>
        <p:txBody>
          <a:bodyPr wrap="square" rtlCol="0">
            <a:spAutoFit/>
          </a:bodyPr>
          <a:lstStyle/>
          <a:p>
            <a:pPr algn="ctr"/>
            <a:r>
              <a:rPr lang="en-US" sz="1500" b="1" dirty="0" smtClean="0">
                <a:solidFill>
                  <a:schemeClr val="tx2">
                    <a:lumMod val="50000"/>
                  </a:schemeClr>
                </a:solidFill>
              </a:rPr>
              <a:t>Organic Carbon % distribution with elevation using a spline interpolation from the study site in St. Landry Parish, LA</a:t>
            </a:r>
            <a:endParaRPr lang="en-US" sz="1500" b="1" dirty="0">
              <a:solidFill>
                <a:schemeClr val="tx2">
                  <a:lumMod val="50000"/>
                </a:schemeClr>
              </a:solidFill>
            </a:endParaRPr>
          </a:p>
        </p:txBody>
      </p:sp>
      <p:sp>
        <p:nvSpPr>
          <p:cNvPr id="70" name="TextBox 69"/>
          <p:cNvSpPr txBox="1"/>
          <p:nvPr/>
        </p:nvSpPr>
        <p:spPr>
          <a:xfrm>
            <a:off x="32613600" y="22250400"/>
            <a:ext cx="6400800" cy="553998"/>
          </a:xfrm>
          <a:prstGeom prst="rect">
            <a:avLst/>
          </a:prstGeom>
          <a:solidFill>
            <a:schemeClr val="bg1"/>
          </a:solidFill>
        </p:spPr>
        <p:txBody>
          <a:bodyPr wrap="square" rtlCol="0">
            <a:spAutoFit/>
          </a:bodyPr>
          <a:lstStyle/>
          <a:p>
            <a:pPr algn="ctr"/>
            <a:r>
              <a:rPr lang="en-US" sz="1500" b="1" dirty="0" smtClean="0">
                <a:solidFill>
                  <a:schemeClr val="tx2">
                    <a:lumMod val="50000"/>
                  </a:schemeClr>
                </a:solidFill>
              </a:rPr>
              <a:t>A pH distribution with elevation using a spline interpolation from the study site in St. Landry Parish, LA</a:t>
            </a:r>
            <a:endParaRPr lang="en-US" sz="1500" b="1" dirty="0">
              <a:solidFill>
                <a:schemeClr val="tx2">
                  <a:lumMod val="50000"/>
                </a:schemeClr>
              </a:solidFill>
            </a:endParaRPr>
          </a:p>
        </p:txBody>
      </p:sp>
      <p:sp>
        <p:nvSpPr>
          <p:cNvPr id="71" name="TextBox 70"/>
          <p:cNvSpPr txBox="1"/>
          <p:nvPr/>
        </p:nvSpPr>
        <p:spPr>
          <a:xfrm>
            <a:off x="24917400" y="22250400"/>
            <a:ext cx="6400800" cy="553998"/>
          </a:xfrm>
          <a:prstGeom prst="rect">
            <a:avLst/>
          </a:prstGeom>
          <a:solidFill>
            <a:schemeClr val="bg1"/>
          </a:solidFill>
        </p:spPr>
        <p:txBody>
          <a:bodyPr wrap="square" rtlCol="0">
            <a:spAutoFit/>
          </a:bodyPr>
          <a:lstStyle/>
          <a:p>
            <a:pPr algn="ctr"/>
            <a:r>
              <a:rPr lang="en-US" sz="1500" b="1" dirty="0" smtClean="0">
                <a:solidFill>
                  <a:schemeClr val="tx2">
                    <a:lumMod val="50000"/>
                  </a:schemeClr>
                </a:solidFill>
              </a:rPr>
              <a:t>A pH distribution with elevation using a kriging interpolation from the study site in St. Landry Parish, LA.</a:t>
            </a:r>
            <a:endParaRPr lang="en-US" sz="1500" b="1" dirty="0">
              <a:solidFill>
                <a:schemeClr val="tx2">
                  <a:lumMod val="50000"/>
                </a:schemeClr>
              </a:solidFill>
            </a:endParaRPr>
          </a:p>
        </p:txBody>
      </p:sp>
      <p:sp>
        <p:nvSpPr>
          <p:cNvPr id="72" name="TextBox 71"/>
          <p:cNvSpPr txBox="1"/>
          <p:nvPr/>
        </p:nvSpPr>
        <p:spPr>
          <a:xfrm>
            <a:off x="20040600" y="16459200"/>
            <a:ext cx="3200400" cy="553998"/>
          </a:xfrm>
          <a:prstGeom prst="rect">
            <a:avLst/>
          </a:prstGeom>
          <a:solidFill>
            <a:srgbClr val="FFC000"/>
          </a:solidFill>
        </p:spPr>
        <p:txBody>
          <a:bodyPr wrap="square" rtlCol="0">
            <a:spAutoFit/>
          </a:bodyPr>
          <a:lstStyle/>
          <a:p>
            <a:pPr algn="ctr"/>
            <a:r>
              <a:rPr lang="en-US" sz="1500" b="1" dirty="0" smtClean="0"/>
              <a:t>Research group sampling in </a:t>
            </a:r>
          </a:p>
          <a:p>
            <a:pPr algn="ctr"/>
            <a:r>
              <a:rPr lang="en-US" sz="1500" b="1" dirty="0" smtClean="0"/>
              <a:t>St. Landry Parish, LA</a:t>
            </a:r>
            <a:endParaRPr lang="en-US" sz="1500" b="1" dirty="0"/>
          </a:p>
        </p:txBody>
      </p:sp>
      <p:sp>
        <p:nvSpPr>
          <p:cNvPr id="73" name="TextBox 72"/>
          <p:cNvSpPr txBox="1"/>
          <p:nvPr/>
        </p:nvSpPr>
        <p:spPr>
          <a:xfrm>
            <a:off x="18897600" y="21336001"/>
            <a:ext cx="5486400" cy="323165"/>
          </a:xfrm>
          <a:prstGeom prst="rect">
            <a:avLst/>
          </a:prstGeom>
          <a:solidFill>
            <a:srgbClr val="FFC000"/>
          </a:solidFill>
        </p:spPr>
        <p:txBody>
          <a:bodyPr wrap="square" rtlCol="0">
            <a:spAutoFit/>
          </a:bodyPr>
          <a:lstStyle/>
          <a:p>
            <a:pPr algn="ctr"/>
            <a:r>
              <a:rPr lang="en-US" sz="1500" b="1" dirty="0" smtClean="0"/>
              <a:t>Study site in St. Landry Parish, LA</a:t>
            </a:r>
            <a:endParaRPr lang="en-US" sz="1500" b="1" dirty="0"/>
          </a:p>
        </p:txBody>
      </p:sp>
      <p:sp>
        <p:nvSpPr>
          <p:cNvPr id="74" name="TextBox 73"/>
          <p:cNvSpPr txBox="1"/>
          <p:nvPr/>
        </p:nvSpPr>
        <p:spPr>
          <a:xfrm>
            <a:off x="18592800" y="25984201"/>
            <a:ext cx="6096000" cy="323165"/>
          </a:xfrm>
          <a:prstGeom prst="rect">
            <a:avLst/>
          </a:prstGeom>
          <a:solidFill>
            <a:srgbClr val="FFC000"/>
          </a:solidFill>
        </p:spPr>
        <p:txBody>
          <a:bodyPr wrap="square" rtlCol="0">
            <a:spAutoFit/>
          </a:bodyPr>
          <a:lstStyle/>
          <a:p>
            <a:pPr algn="ctr"/>
            <a:r>
              <a:rPr lang="en-US" sz="1500" b="1" dirty="0" smtClean="0"/>
              <a:t>Swales at the study site in St. Landry Parish, LA</a:t>
            </a:r>
            <a:endParaRPr lang="en-US" sz="1500" b="1" dirty="0"/>
          </a:p>
        </p:txBody>
      </p:sp>
      <p:sp>
        <p:nvSpPr>
          <p:cNvPr id="75" name="TextBox 74"/>
          <p:cNvSpPr txBox="1"/>
          <p:nvPr/>
        </p:nvSpPr>
        <p:spPr>
          <a:xfrm>
            <a:off x="11963400" y="17297400"/>
            <a:ext cx="533400" cy="461665"/>
          </a:xfrm>
          <a:prstGeom prst="rect">
            <a:avLst/>
          </a:prstGeom>
          <a:solidFill>
            <a:schemeClr val="tx2">
              <a:lumMod val="75000"/>
            </a:schemeClr>
          </a:solidFill>
        </p:spPr>
        <p:txBody>
          <a:bodyPr wrap="square" rtlCol="0">
            <a:spAutoFit/>
          </a:bodyPr>
          <a:lstStyle/>
          <a:p>
            <a:pPr algn="ctr"/>
            <a:r>
              <a:rPr lang="en-US" sz="2400" b="1" dirty="0" smtClean="0">
                <a:solidFill>
                  <a:srgbClr val="FFFFFF"/>
                </a:solidFill>
              </a:rPr>
              <a:t>a.)</a:t>
            </a:r>
            <a:endParaRPr lang="en-US" sz="2400" b="1" dirty="0">
              <a:solidFill>
                <a:srgbClr val="FFFFFF"/>
              </a:solidFill>
            </a:endParaRPr>
          </a:p>
        </p:txBody>
      </p:sp>
      <p:sp>
        <p:nvSpPr>
          <p:cNvPr id="76" name="TextBox 75"/>
          <p:cNvSpPr txBox="1"/>
          <p:nvPr/>
        </p:nvSpPr>
        <p:spPr>
          <a:xfrm>
            <a:off x="11963400" y="21336000"/>
            <a:ext cx="533400" cy="461665"/>
          </a:xfrm>
          <a:prstGeom prst="rect">
            <a:avLst/>
          </a:prstGeom>
          <a:solidFill>
            <a:schemeClr val="tx2">
              <a:lumMod val="75000"/>
            </a:schemeClr>
          </a:solidFill>
        </p:spPr>
        <p:txBody>
          <a:bodyPr wrap="square" rtlCol="0">
            <a:spAutoFit/>
          </a:bodyPr>
          <a:lstStyle/>
          <a:p>
            <a:pPr algn="ctr"/>
            <a:r>
              <a:rPr lang="en-US" sz="2400" b="1" dirty="0" smtClean="0">
                <a:solidFill>
                  <a:srgbClr val="FFFFFF"/>
                </a:solidFill>
              </a:rPr>
              <a:t>b.)</a:t>
            </a:r>
            <a:endParaRPr lang="en-US" sz="2400" b="1" dirty="0">
              <a:solidFill>
                <a:srgbClr val="FFFFFF"/>
              </a:solidFill>
            </a:endParaRPr>
          </a:p>
        </p:txBody>
      </p:sp>
      <p:sp>
        <p:nvSpPr>
          <p:cNvPr id="78" name="TextBox 77"/>
          <p:cNvSpPr txBox="1"/>
          <p:nvPr/>
        </p:nvSpPr>
        <p:spPr>
          <a:xfrm>
            <a:off x="11963400" y="25984200"/>
            <a:ext cx="5562600" cy="784830"/>
          </a:xfrm>
          <a:prstGeom prst="rect">
            <a:avLst/>
          </a:prstGeom>
          <a:solidFill>
            <a:schemeClr val="bg1"/>
          </a:solidFill>
        </p:spPr>
        <p:txBody>
          <a:bodyPr wrap="square" rtlCol="0">
            <a:spAutoFit/>
          </a:bodyPr>
          <a:lstStyle/>
          <a:p>
            <a:r>
              <a:rPr lang="en-US" sz="1500" b="1" dirty="0" smtClean="0">
                <a:solidFill>
                  <a:schemeClr val="tx2">
                    <a:lumMod val="50000"/>
                  </a:schemeClr>
                </a:solidFill>
              </a:rPr>
              <a:t>a.) Site location of the study site in St. Landry Parish, LA</a:t>
            </a:r>
          </a:p>
          <a:p>
            <a:r>
              <a:rPr lang="en-US" sz="1500" b="1" dirty="0" smtClean="0">
                <a:solidFill>
                  <a:schemeClr val="tx2">
                    <a:lumMod val="50000"/>
                  </a:schemeClr>
                </a:solidFill>
              </a:rPr>
              <a:t>b.) Sampling scheme and elevation data for the study site in St. Landry Parish, LA</a:t>
            </a:r>
            <a:endParaRPr lang="en-US" sz="1500" b="1" dirty="0">
              <a:solidFill>
                <a:schemeClr val="tx2">
                  <a:lumMod val="50000"/>
                </a:schemeClr>
              </a:solidFill>
            </a:endParaRPr>
          </a:p>
        </p:txBody>
      </p:sp>
      <p:grpSp>
        <p:nvGrpSpPr>
          <p:cNvPr id="101" name="Group 100"/>
          <p:cNvGrpSpPr/>
          <p:nvPr/>
        </p:nvGrpSpPr>
        <p:grpSpPr>
          <a:xfrm>
            <a:off x="40843200" y="17297400"/>
            <a:ext cx="8991600" cy="5257800"/>
            <a:chOff x="41986200" y="17221200"/>
            <a:chExt cx="8991600" cy="5257800"/>
          </a:xfrm>
        </p:grpSpPr>
        <p:graphicFrame>
          <p:nvGraphicFramePr>
            <p:cNvPr id="44" name="Chart 43"/>
            <p:cNvGraphicFramePr/>
            <p:nvPr/>
          </p:nvGraphicFramePr>
          <p:xfrm>
            <a:off x="45110400" y="17449800"/>
            <a:ext cx="3429000" cy="23622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43" name="Chart 42"/>
            <p:cNvGraphicFramePr/>
            <p:nvPr/>
          </p:nvGraphicFramePr>
          <p:xfrm>
            <a:off x="41986200" y="17449800"/>
            <a:ext cx="3200400" cy="24384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45" name="Chart 44"/>
            <p:cNvGraphicFramePr/>
            <p:nvPr/>
          </p:nvGraphicFramePr>
          <p:xfrm>
            <a:off x="41986200" y="19888200"/>
            <a:ext cx="3200400" cy="259080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46" name="Chart 45"/>
            <p:cNvGraphicFramePr/>
            <p:nvPr/>
          </p:nvGraphicFramePr>
          <p:xfrm>
            <a:off x="45186600" y="19812000"/>
            <a:ext cx="3352800" cy="2667000"/>
          </p:xfrm>
          <a:graphic>
            <a:graphicData uri="http://schemas.openxmlformats.org/drawingml/2006/chart">
              <c:chart xmlns:c="http://schemas.openxmlformats.org/drawingml/2006/chart" xmlns:r="http://schemas.openxmlformats.org/officeDocument/2006/relationships" r:id="rId20"/>
            </a:graphicData>
          </a:graphic>
        </p:graphicFrame>
        <p:sp>
          <p:nvSpPr>
            <p:cNvPr id="79" name="TextBox 78"/>
            <p:cNvSpPr txBox="1"/>
            <p:nvPr/>
          </p:nvSpPr>
          <p:spPr>
            <a:xfrm>
              <a:off x="48539400" y="17449800"/>
              <a:ext cx="2438400" cy="5029200"/>
            </a:xfrm>
            <a:prstGeom prst="rect">
              <a:avLst/>
            </a:prstGeom>
            <a:solidFill>
              <a:schemeClr val="bg1"/>
            </a:solidFill>
          </p:spPr>
          <p:txBody>
            <a:bodyPr wrap="square" rtlCol="0">
              <a:spAutoFit/>
            </a:bodyPr>
            <a:lstStyle/>
            <a:p>
              <a:r>
                <a:rPr lang="en-US" sz="1400" b="1" dirty="0" smtClean="0">
                  <a:solidFill>
                    <a:schemeClr val="tx2">
                      <a:lumMod val="50000"/>
                    </a:schemeClr>
                  </a:solidFill>
                </a:rPr>
                <a:t>a.)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pH values compared to a predicted pH value from a kriging interpolation without elevation integration</a:t>
              </a:r>
            </a:p>
            <a:p>
              <a:endParaRPr lang="en-US" sz="1400" b="1" dirty="0" smtClean="0">
                <a:solidFill>
                  <a:schemeClr val="tx2">
                    <a:lumMod val="50000"/>
                  </a:schemeClr>
                </a:solidFill>
              </a:endParaRPr>
            </a:p>
            <a:p>
              <a:r>
                <a:rPr lang="en-US" sz="1400" b="1" dirty="0" smtClean="0">
                  <a:solidFill>
                    <a:schemeClr val="tx2">
                      <a:lumMod val="50000"/>
                    </a:schemeClr>
                  </a:solidFill>
                </a:rPr>
                <a:t>b.)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pH values compared to a predicted pH value from a spline interpolation without elevation integration</a:t>
              </a:r>
            </a:p>
            <a:p>
              <a:endParaRPr lang="en-US" sz="1400" b="1" dirty="0" smtClean="0">
                <a:solidFill>
                  <a:schemeClr val="tx2">
                    <a:lumMod val="50000"/>
                  </a:schemeClr>
                </a:solidFill>
              </a:endParaRPr>
            </a:p>
            <a:p>
              <a:r>
                <a:rPr lang="en-US" sz="1400" b="1" dirty="0" smtClean="0">
                  <a:solidFill>
                    <a:schemeClr val="tx2">
                      <a:lumMod val="50000"/>
                    </a:schemeClr>
                  </a:solidFill>
                </a:rPr>
                <a:t>c.)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pH values compared to a predicted pH value from a kriging interpolation with elevation integration</a:t>
              </a:r>
            </a:p>
            <a:p>
              <a:endParaRPr lang="en-US" sz="1400" b="1" dirty="0" smtClean="0">
                <a:solidFill>
                  <a:schemeClr val="tx2">
                    <a:lumMod val="50000"/>
                  </a:schemeClr>
                </a:solidFill>
              </a:endParaRPr>
            </a:p>
            <a:p>
              <a:r>
                <a:rPr lang="en-US" sz="1400" b="1" dirty="0" smtClean="0">
                  <a:solidFill>
                    <a:schemeClr val="tx2">
                      <a:lumMod val="50000"/>
                    </a:schemeClr>
                  </a:solidFill>
                </a:rPr>
                <a:t>d.)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pH values compared to a predicted pH value from a spline interpolation with elevation integration</a:t>
              </a:r>
            </a:p>
          </p:txBody>
        </p:sp>
        <p:sp>
          <p:nvSpPr>
            <p:cNvPr id="80" name="TextBox 79"/>
            <p:cNvSpPr txBox="1"/>
            <p:nvPr/>
          </p:nvSpPr>
          <p:spPr>
            <a:xfrm>
              <a:off x="41986200" y="172212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a.)</a:t>
              </a:r>
              <a:endParaRPr lang="en-US" sz="1200" b="1" dirty="0">
                <a:solidFill>
                  <a:srgbClr val="FFFFFF"/>
                </a:solidFill>
              </a:endParaRPr>
            </a:p>
          </p:txBody>
        </p:sp>
        <p:sp>
          <p:nvSpPr>
            <p:cNvPr id="81" name="TextBox 80"/>
            <p:cNvSpPr txBox="1"/>
            <p:nvPr/>
          </p:nvSpPr>
          <p:spPr>
            <a:xfrm>
              <a:off x="45186600" y="172212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b.)</a:t>
              </a:r>
              <a:endParaRPr lang="en-US" sz="1200" b="1" dirty="0">
                <a:solidFill>
                  <a:srgbClr val="FFFFFF"/>
                </a:solidFill>
              </a:endParaRPr>
            </a:p>
          </p:txBody>
        </p:sp>
        <p:sp>
          <p:nvSpPr>
            <p:cNvPr id="82" name="TextBox 81"/>
            <p:cNvSpPr txBox="1"/>
            <p:nvPr/>
          </p:nvSpPr>
          <p:spPr>
            <a:xfrm>
              <a:off x="41986200" y="197358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c.)</a:t>
              </a:r>
              <a:endParaRPr lang="en-US" sz="1200" b="1" dirty="0">
                <a:solidFill>
                  <a:srgbClr val="FFFFFF"/>
                </a:solidFill>
              </a:endParaRPr>
            </a:p>
          </p:txBody>
        </p:sp>
        <p:sp>
          <p:nvSpPr>
            <p:cNvPr id="83" name="TextBox 82"/>
            <p:cNvSpPr txBox="1"/>
            <p:nvPr/>
          </p:nvSpPr>
          <p:spPr>
            <a:xfrm>
              <a:off x="45262800" y="197358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d.)</a:t>
              </a:r>
              <a:endParaRPr lang="en-US" sz="1200" b="1" dirty="0">
                <a:solidFill>
                  <a:srgbClr val="FFFFFF"/>
                </a:solidFill>
              </a:endParaRPr>
            </a:p>
          </p:txBody>
        </p:sp>
      </p:grpSp>
      <p:sp>
        <p:nvSpPr>
          <p:cNvPr id="85" name="TextBox 84"/>
          <p:cNvSpPr txBox="1"/>
          <p:nvPr/>
        </p:nvSpPr>
        <p:spPr>
          <a:xfrm>
            <a:off x="45720000" y="13868400"/>
            <a:ext cx="2811988" cy="230832"/>
          </a:xfrm>
          <a:prstGeom prst="rect">
            <a:avLst/>
          </a:prstGeom>
          <a:noFill/>
        </p:spPr>
        <p:txBody>
          <a:bodyPr wrap="none" rtlCol="0">
            <a:spAutoFit/>
          </a:bodyPr>
          <a:lstStyle/>
          <a:p>
            <a:r>
              <a:rPr lang="en-US" sz="900" b="1" dirty="0" smtClean="0"/>
              <a:t>Predicted OC % Spline without elevation incorporation</a:t>
            </a:r>
            <a:endParaRPr lang="en-US" sz="900" b="1" dirty="0"/>
          </a:p>
        </p:txBody>
      </p:sp>
      <p:sp>
        <p:nvSpPr>
          <p:cNvPr id="86" name="TextBox 85"/>
          <p:cNvSpPr txBox="1"/>
          <p:nvPr/>
        </p:nvSpPr>
        <p:spPr>
          <a:xfrm>
            <a:off x="42595800" y="10972800"/>
            <a:ext cx="2747868" cy="230832"/>
          </a:xfrm>
          <a:prstGeom prst="rect">
            <a:avLst/>
          </a:prstGeom>
          <a:noFill/>
        </p:spPr>
        <p:txBody>
          <a:bodyPr wrap="none" rtlCol="0">
            <a:spAutoFit/>
          </a:bodyPr>
          <a:lstStyle/>
          <a:p>
            <a:r>
              <a:rPr lang="en-US" sz="900" b="1" dirty="0" smtClean="0"/>
              <a:t>Predicted Clay % Kriging with elevation incorporation</a:t>
            </a:r>
            <a:endParaRPr lang="en-US" sz="900" b="1" dirty="0"/>
          </a:p>
        </p:txBody>
      </p:sp>
      <p:grpSp>
        <p:nvGrpSpPr>
          <p:cNvPr id="106" name="Group 105"/>
          <p:cNvGrpSpPr/>
          <p:nvPr/>
        </p:nvGrpSpPr>
        <p:grpSpPr>
          <a:xfrm>
            <a:off x="40843200" y="6096000"/>
            <a:ext cx="8991600" cy="5276136"/>
            <a:chOff x="40843200" y="6096000"/>
            <a:chExt cx="8991600" cy="5276136"/>
          </a:xfrm>
        </p:grpSpPr>
        <p:grpSp>
          <p:nvGrpSpPr>
            <p:cNvPr id="99" name="Group 98"/>
            <p:cNvGrpSpPr/>
            <p:nvPr/>
          </p:nvGrpSpPr>
          <p:grpSpPr>
            <a:xfrm>
              <a:off x="40843200" y="6096000"/>
              <a:ext cx="8991600" cy="5276136"/>
              <a:chOff x="41986200" y="6096000"/>
              <a:chExt cx="8991600" cy="5276136"/>
            </a:xfrm>
          </p:grpSpPr>
          <p:graphicFrame>
            <p:nvGraphicFramePr>
              <p:cNvPr id="19" name="Chart 18"/>
              <p:cNvGraphicFramePr/>
              <p:nvPr/>
            </p:nvGraphicFramePr>
            <p:xfrm>
              <a:off x="41986200" y="6324600"/>
              <a:ext cx="3352800" cy="243840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20" name="Chart 19"/>
              <p:cNvGraphicFramePr/>
              <p:nvPr/>
            </p:nvGraphicFramePr>
            <p:xfrm>
              <a:off x="45339000" y="6324600"/>
              <a:ext cx="3200400" cy="243840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22" name="Chart 21"/>
              <p:cNvGraphicFramePr/>
              <p:nvPr/>
            </p:nvGraphicFramePr>
            <p:xfrm>
              <a:off x="45339000" y="8763000"/>
              <a:ext cx="3200400" cy="259080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21" name="Chart 20"/>
              <p:cNvGraphicFramePr/>
              <p:nvPr/>
            </p:nvGraphicFramePr>
            <p:xfrm>
              <a:off x="41986200" y="8763000"/>
              <a:ext cx="3352800" cy="2590800"/>
            </p:xfrm>
            <a:graphic>
              <a:graphicData uri="http://schemas.openxmlformats.org/drawingml/2006/chart">
                <c:chart xmlns:c="http://schemas.openxmlformats.org/drawingml/2006/chart" xmlns:r="http://schemas.openxmlformats.org/officeDocument/2006/relationships" r:id="rId24"/>
              </a:graphicData>
            </a:graphic>
          </p:graphicFrame>
          <p:sp>
            <p:nvSpPr>
              <p:cNvPr id="87" name="TextBox 86"/>
              <p:cNvSpPr txBox="1"/>
              <p:nvPr/>
            </p:nvSpPr>
            <p:spPr>
              <a:xfrm>
                <a:off x="48463200" y="6324600"/>
                <a:ext cx="2514600" cy="5047536"/>
              </a:xfrm>
              <a:prstGeom prst="rect">
                <a:avLst/>
              </a:prstGeom>
              <a:solidFill>
                <a:schemeClr val="bg1"/>
              </a:solidFill>
            </p:spPr>
            <p:txBody>
              <a:bodyPr wrap="square" rtlCol="0">
                <a:spAutoFit/>
              </a:bodyPr>
              <a:lstStyle/>
              <a:p>
                <a:r>
                  <a:rPr lang="en-US" sz="1400" b="1" dirty="0" smtClean="0">
                    <a:solidFill>
                      <a:schemeClr val="tx2">
                        <a:lumMod val="50000"/>
                      </a:schemeClr>
                    </a:solidFill>
                  </a:rPr>
                  <a:t>a.)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clay % compared to a predicted clay % from a kriging interpolation without elevation integration</a:t>
                </a:r>
              </a:p>
              <a:p>
                <a:endParaRPr lang="en-US" sz="1400" b="1" dirty="0" smtClean="0">
                  <a:solidFill>
                    <a:schemeClr val="tx2">
                      <a:lumMod val="50000"/>
                    </a:schemeClr>
                  </a:solidFill>
                </a:endParaRPr>
              </a:p>
              <a:p>
                <a:r>
                  <a:rPr lang="en-US" sz="1400" b="1" dirty="0" smtClean="0">
                    <a:solidFill>
                      <a:schemeClr val="tx2">
                        <a:lumMod val="50000"/>
                      </a:schemeClr>
                    </a:solidFill>
                  </a:rPr>
                  <a:t>b.)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clay % compared to a predicted clay % from a spline interpolation without elevation integration</a:t>
                </a:r>
              </a:p>
              <a:p>
                <a:endParaRPr lang="en-US" sz="1400" b="1" dirty="0" smtClean="0">
                  <a:solidFill>
                    <a:schemeClr val="tx2">
                      <a:lumMod val="50000"/>
                    </a:schemeClr>
                  </a:solidFill>
                </a:endParaRPr>
              </a:p>
              <a:p>
                <a:r>
                  <a:rPr lang="en-US" sz="1400" b="1" dirty="0" smtClean="0">
                    <a:solidFill>
                      <a:schemeClr val="tx2">
                        <a:lumMod val="50000"/>
                      </a:schemeClr>
                    </a:solidFill>
                  </a:rPr>
                  <a:t>c.)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clay % compared to a predicted clay % from a kriging interpolation with elevation integration</a:t>
                </a:r>
              </a:p>
              <a:p>
                <a:endParaRPr lang="en-US" sz="1400" b="1" dirty="0" smtClean="0">
                  <a:solidFill>
                    <a:schemeClr val="tx2">
                      <a:lumMod val="50000"/>
                    </a:schemeClr>
                  </a:solidFill>
                </a:endParaRPr>
              </a:p>
              <a:p>
                <a:r>
                  <a:rPr lang="en-US" sz="1400" b="1" dirty="0" smtClean="0">
                    <a:solidFill>
                      <a:schemeClr val="tx2">
                        <a:lumMod val="50000"/>
                      </a:schemeClr>
                    </a:solidFill>
                  </a:rPr>
                  <a:t>d.)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clay % compared to a predicted clay % from a spline interpolation with elevation integration</a:t>
                </a:r>
              </a:p>
              <a:p>
                <a:endParaRPr lang="en-US" sz="1400" b="1" dirty="0" smtClean="0">
                  <a:solidFill>
                    <a:schemeClr val="tx2">
                      <a:lumMod val="50000"/>
                    </a:schemeClr>
                  </a:solidFill>
                </a:endParaRPr>
              </a:p>
              <a:p>
                <a:endParaRPr lang="en-US" sz="1400" b="1" dirty="0" smtClean="0">
                  <a:solidFill>
                    <a:schemeClr val="tx2">
                      <a:lumMod val="50000"/>
                    </a:schemeClr>
                  </a:solidFill>
                </a:endParaRPr>
              </a:p>
              <a:p>
                <a:endParaRPr lang="en-US" sz="1400" b="1" dirty="0" smtClean="0">
                  <a:solidFill>
                    <a:schemeClr val="tx2">
                      <a:lumMod val="50000"/>
                    </a:schemeClr>
                  </a:solidFill>
                </a:endParaRPr>
              </a:p>
              <a:p>
                <a:endParaRPr lang="en-US" sz="1400" b="1" dirty="0" smtClean="0">
                  <a:solidFill>
                    <a:schemeClr val="tx2">
                      <a:lumMod val="50000"/>
                    </a:schemeClr>
                  </a:solidFill>
                </a:endParaRPr>
              </a:p>
            </p:txBody>
          </p:sp>
          <p:sp>
            <p:nvSpPr>
              <p:cNvPr id="93" name="TextBox 92"/>
              <p:cNvSpPr txBox="1"/>
              <p:nvPr/>
            </p:nvSpPr>
            <p:spPr>
              <a:xfrm>
                <a:off x="41986200" y="60960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a.)</a:t>
                </a:r>
                <a:endParaRPr lang="en-US" sz="1200" b="1" dirty="0">
                  <a:solidFill>
                    <a:srgbClr val="FFFFFF"/>
                  </a:solidFill>
                </a:endParaRPr>
              </a:p>
            </p:txBody>
          </p:sp>
          <p:sp>
            <p:nvSpPr>
              <p:cNvPr id="94" name="TextBox 93"/>
              <p:cNvSpPr txBox="1"/>
              <p:nvPr/>
            </p:nvSpPr>
            <p:spPr>
              <a:xfrm>
                <a:off x="45491400" y="60960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b.)</a:t>
                </a:r>
                <a:endParaRPr lang="en-US" sz="1200" b="1" dirty="0">
                  <a:solidFill>
                    <a:srgbClr val="FFFFFF"/>
                  </a:solidFill>
                </a:endParaRPr>
              </a:p>
            </p:txBody>
          </p:sp>
          <p:sp>
            <p:nvSpPr>
              <p:cNvPr id="95" name="TextBox 94"/>
              <p:cNvSpPr txBox="1"/>
              <p:nvPr/>
            </p:nvSpPr>
            <p:spPr>
              <a:xfrm>
                <a:off x="41986200" y="87630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c.)</a:t>
                </a:r>
                <a:endParaRPr lang="en-US" sz="1200" b="1" dirty="0">
                  <a:solidFill>
                    <a:srgbClr val="FFFFFF"/>
                  </a:solidFill>
                </a:endParaRPr>
              </a:p>
            </p:txBody>
          </p:sp>
          <p:sp>
            <p:nvSpPr>
              <p:cNvPr id="96" name="TextBox 95"/>
              <p:cNvSpPr txBox="1"/>
              <p:nvPr/>
            </p:nvSpPr>
            <p:spPr>
              <a:xfrm>
                <a:off x="45415200" y="87630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d.)</a:t>
                </a:r>
                <a:endParaRPr lang="en-US" sz="1200" b="1" dirty="0">
                  <a:solidFill>
                    <a:srgbClr val="FFFFFF"/>
                  </a:solidFill>
                </a:endParaRPr>
              </a:p>
            </p:txBody>
          </p:sp>
        </p:grpSp>
        <p:sp>
          <p:nvSpPr>
            <p:cNvPr id="97" name="TextBox 96"/>
            <p:cNvSpPr txBox="1"/>
            <p:nvPr/>
          </p:nvSpPr>
          <p:spPr>
            <a:xfrm>
              <a:off x="44577000" y="8534400"/>
              <a:ext cx="2874505" cy="230832"/>
            </a:xfrm>
            <a:prstGeom prst="rect">
              <a:avLst/>
            </a:prstGeom>
            <a:noFill/>
          </p:spPr>
          <p:txBody>
            <a:bodyPr wrap="none" rtlCol="0">
              <a:spAutoFit/>
            </a:bodyPr>
            <a:lstStyle/>
            <a:p>
              <a:r>
                <a:rPr lang="en-US" sz="900" b="1" dirty="0" smtClean="0"/>
                <a:t>Predicted Clay % spline without elevation incorporation</a:t>
              </a:r>
              <a:endParaRPr lang="en-US" sz="900" b="1" dirty="0"/>
            </a:p>
          </p:txBody>
        </p:sp>
        <p:sp>
          <p:nvSpPr>
            <p:cNvPr id="98" name="TextBox 97"/>
            <p:cNvSpPr txBox="1"/>
            <p:nvPr/>
          </p:nvSpPr>
          <p:spPr>
            <a:xfrm>
              <a:off x="41300400" y="8534400"/>
              <a:ext cx="2912977" cy="230832"/>
            </a:xfrm>
            <a:prstGeom prst="rect">
              <a:avLst/>
            </a:prstGeom>
            <a:noFill/>
          </p:spPr>
          <p:txBody>
            <a:bodyPr wrap="none" rtlCol="0">
              <a:spAutoFit/>
            </a:bodyPr>
            <a:lstStyle/>
            <a:p>
              <a:r>
                <a:rPr lang="en-US" sz="900" b="1" dirty="0" smtClean="0"/>
                <a:t>Predicted Clay % kriging without elevation incorporation</a:t>
              </a:r>
              <a:endParaRPr lang="en-US" sz="900" b="1" dirty="0"/>
            </a:p>
          </p:txBody>
        </p:sp>
        <p:sp>
          <p:nvSpPr>
            <p:cNvPr id="102" name="TextBox 101"/>
            <p:cNvSpPr txBox="1"/>
            <p:nvPr/>
          </p:nvSpPr>
          <p:spPr>
            <a:xfrm>
              <a:off x="41224200" y="11049000"/>
              <a:ext cx="2819400" cy="228600"/>
            </a:xfrm>
            <a:prstGeom prst="rect">
              <a:avLst/>
            </a:prstGeom>
            <a:noFill/>
          </p:spPr>
          <p:txBody>
            <a:bodyPr wrap="square" rtlCol="0">
              <a:spAutoFit/>
            </a:bodyPr>
            <a:lstStyle/>
            <a:p>
              <a:pPr algn="ctr"/>
              <a:r>
                <a:rPr lang="en-US" sz="900" b="1" dirty="0" smtClean="0"/>
                <a:t>Predicted Clay % kriging with elevation incorporation</a:t>
              </a:r>
              <a:endParaRPr lang="en-US" sz="900" b="1" dirty="0"/>
            </a:p>
          </p:txBody>
        </p:sp>
        <p:sp>
          <p:nvSpPr>
            <p:cNvPr id="103" name="TextBox 102"/>
            <p:cNvSpPr txBox="1"/>
            <p:nvPr/>
          </p:nvSpPr>
          <p:spPr>
            <a:xfrm>
              <a:off x="44500800" y="11049000"/>
              <a:ext cx="2749471" cy="230832"/>
            </a:xfrm>
            <a:prstGeom prst="rect">
              <a:avLst/>
            </a:prstGeom>
            <a:noFill/>
          </p:spPr>
          <p:txBody>
            <a:bodyPr wrap="none" rtlCol="0">
              <a:spAutoFit/>
            </a:bodyPr>
            <a:lstStyle/>
            <a:p>
              <a:r>
                <a:rPr lang="en-US" sz="900" b="1" dirty="0" smtClean="0"/>
                <a:t>Predicted Clay % spline with elevation incorporation</a:t>
              </a:r>
              <a:endParaRPr lang="en-US" sz="900" b="1" dirty="0"/>
            </a:p>
          </p:txBody>
        </p:sp>
      </p:grpSp>
      <p:grpSp>
        <p:nvGrpSpPr>
          <p:cNvPr id="107" name="Group 106"/>
          <p:cNvGrpSpPr/>
          <p:nvPr/>
        </p:nvGrpSpPr>
        <p:grpSpPr>
          <a:xfrm>
            <a:off x="40843200" y="11582400"/>
            <a:ext cx="8991600" cy="5105400"/>
            <a:chOff x="40843200" y="11582400"/>
            <a:chExt cx="8991600" cy="5105400"/>
          </a:xfrm>
        </p:grpSpPr>
        <p:grpSp>
          <p:nvGrpSpPr>
            <p:cNvPr id="100" name="Group 99"/>
            <p:cNvGrpSpPr/>
            <p:nvPr/>
          </p:nvGrpSpPr>
          <p:grpSpPr>
            <a:xfrm>
              <a:off x="40843200" y="11582400"/>
              <a:ext cx="8991600" cy="5105400"/>
              <a:chOff x="41986200" y="11658600"/>
              <a:chExt cx="8991600" cy="5105400"/>
            </a:xfrm>
          </p:grpSpPr>
          <p:graphicFrame>
            <p:nvGraphicFramePr>
              <p:cNvPr id="39" name="Chart 38"/>
              <p:cNvGraphicFramePr/>
              <p:nvPr/>
            </p:nvGraphicFramePr>
            <p:xfrm>
              <a:off x="41986200" y="14249400"/>
              <a:ext cx="3352800" cy="2514600"/>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40" name="Chart 39"/>
              <p:cNvGraphicFramePr/>
              <p:nvPr/>
            </p:nvGraphicFramePr>
            <p:xfrm>
              <a:off x="45491400" y="11887200"/>
              <a:ext cx="3048000" cy="2362200"/>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41" name="Chart 40"/>
              <p:cNvGraphicFramePr/>
              <p:nvPr/>
            </p:nvGraphicFramePr>
            <p:xfrm>
              <a:off x="45339000" y="14249400"/>
              <a:ext cx="3200400" cy="251460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42" name="Chart 41"/>
              <p:cNvGraphicFramePr/>
              <p:nvPr/>
            </p:nvGraphicFramePr>
            <p:xfrm>
              <a:off x="41986200" y="11887200"/>
              <a:ext cx="3505200" cy="2362200"/>
            </p:xfrm>
            <a:graphic>
              <a:graphicData uri="http://schemas.openxmlformats.org/drawingml/2006/chart">
                <c:chart xmlns:c="http://schemas.openxmlformats.org/drawingml/2006/chart" xmlns:r="http://schemas.openxmlformats.org/officeDocument/2006/relationships" r:id="rId28"/>
              </a:graphicData>
            </a:graphic>
          </p:graphicFrame>
          <p:sp>
            <p:nvSpPr>
              <p:cNvPr id="89" name="TextBox 88"/>
              <p:cNvSpPr txBox="1"/>
              <p:nvPr/>
            </p:nvSpPr>
            <p:spPr>
              <a:xfrm>
                <a:off x="41986200" y="116586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a.)</a:t>
                </a:r>
                <a:endParaRPr lang="en-US" sz="1200" b="1" dirty="0">
                  <a:solidFill>
                    <a:srgbClr val="FFFFFF"/>
                  </a:solidFill>
                </a:endParaRPr>
              </a:p>
            </p:txBody>
          </p:sp>
          <p:sp>
            <p:nvSpPr>
              <p:cNvPr id="90" name="TextBox 89"/>
              <p:cNvSpPr txBox="1"/>
              <p:nvPr/>
            </p:nvSpPr>
            <p:spPr>
              <a:xfrm>
                <a:off x="45415200" y="116586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b.)</a:t>
                </a:r>
                <a:endParaRPr lang="en-US" sz="1200" b="1" dirty="0">
                  <a:solidFill>
                    <a:srgbClr val="FFFFFF"/>
                  </a:solidFill>
                </a:endParaRPr>
              </a:p>
            </p:txBody>
          </p:sp>
          <p:sp>
            <p:nvSpPr>
              <p:cNvPr id="91" name="TextBox 90"/>
              <p:cNvSpPr txBox="1"/>
              <p:nvPr/>
            </p:nvSpPr>
            <p:spPr>
              <a:xfrm>
                <a:off x="41986200" y="139446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c.)</a:t>
                </a:r>
                <a:endParaRPr lang="en-US" sz="1200" b="1" dirty="0">
                  <a:solidFill>
                    <a:srgbClr val="FFFFFF"/>
                  </a:solidFill>
                </a:endParaRPr>
              </a:p>
            </p:txBody>
          </p:sp>
          <p:sp>
            <p:nvSpPr>
              <p:cNvPr id="92" name="TextBox 91"/>
              <p:cNvSpPr txBox="1"/>
              <p:nvPr/>
            </p:nvSpPr>
            <p:spPr>
              <a:xfrm>
                <a:off x="45415200" y="13944600"/>
                <a:ext cx="381000" cy="276999"/>
              </a:xfrm>
              <a:prstGeom prst="rect">
                <a:avLst/>
              </a:prstGeom>
              <a:solidFill>
                <a:schemeClr val="tx2">
                  <a:lumMod val="75000"/>
                </a:schemeClr>
              </a:solidFill>
            </p:spPr>
            <p:txBody>
              <a:bodyPr wrap="square" rtlCol="0">
                <a:spAutoFit/>
              </a:bodyPr>
              <a:lstStyle/>
              <a:p>
                <a:pPr algn="ctr"/>
                <a:r>
                  <a:rPr lang="en-US" sz="1200" b="1" dirty="0" smtClean="0">
                    <a:solidFill>
                      <a:srgbClr val="FFFFFF"/>
                    </a:solidFill>
                  </a:rPr>
                  <a:t>d.)</a:t>
                </a:r>
                <a:endParaRPr lang="en-US" sz="1200" b="1" dirty="0">
                  <a:solidFill>
                    <a:srgbClr val="FFFFFF"/>
                  </a:solidFill>
                </a:endParaRPr>
              </a:p>
            </p:txBody>
          </p:sp>
          <p:sp>
            <p:nvSpPr>
              <p:cNvPr id="84" name="TextBox 83"/>
              <p:cNvSpPr txBox="1"/>
              <p:nvPr/>
            </p:nvSpPr>
            <p:spPr>
              <a:xfrm>
                <a:off x="48463200" y="11887200"/>
                <a:ext cx="2514600" cy="4876800"/>
              </a:xfrm>
              <a:prstGeom prst="rect">
                <a:avLst/>
              </a:prstGeom>
              <a:solidFill>
                <a:schemeClr val="bg1"/>
              </a:solidFill>
            </p:spPr>
            <p:txBody>
              <a:bodyPr wrap="square" rtlCol="0">
                <a:spAutoFit/>
              </a:bodyPr>
              <a:lstStyle/>
              <a:p>
                <a:r>
                  <a:rPr lang="en-US" sz="1400" b="1" dirty="0" smtClean="0">
                    <a:solidFill>
                      <a:schemeClr val="tx2">
                        <a:lumMod val="50000"/>
                      </a:schemeClr>
                    </a:solidFill>
                  </a:rPr>
                  <a:t>a.)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OC % compared to a predicted OC % from a kriging interpolation without elevation integration</a:t>
                </a:r>
              </a:p>
              <a:p>
                <a:endParaRPr lang="en-US" sz="1400" b="1" dirty="0" smtClean="0">
                  <a:solidFill>
                    <a:schemeClr val="tx2">
                      <a:lumMod val="50000"/>
                    </a:schemeClr>
                  </a:solidFill>
                </a:endParaRPr>
              </a:p>
              <a:p>
                <a:r>
                  <a:rPr lang="en-US" sz="1400" b="1" dirty="0" smtClean="0">
                    <a:solidFill>
                      <a:schemeClr val="tx2">
                        <a:lumMod val="50000"/>
                      </a:schemeClr>
                    </a:solidFill>
                  </a:rPr>
                  <a:t>b.)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OC % compared to a predicted OC % from a spline interpolation without elevation integration</a:t>
                </a:r>
              </a:p>
              <a:p>
                <a:endParaRPr lang="en-US" sz="1400" b="1" dirty="0" smtClean="0">
                  <a:solidFill>
                    <a:schemeClr val="tx2">
                      <a:lumMod val="50000"/>
                    </a:schemeClr>
                  </a:solidFill>
                </a:endParaRPr>
              </a:p>
              <a:p>
                <a:r>
                  <a:rPr lang="en-US" sz="1400" b="1" dirty="0" smtClean="0">
                    <a:solidFill>
                      <a:schemeClr val="tx2">
                        <a:lumMod val="50000"/>
                      </a:schemeClr>
                    </a:solidFill>
                  </a:rPr>
                  <a:t>c.)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OC % compared to a predicted OC % from a kriging interpolation with elevation integration</a:t>
                </a:r>
              </a:p>
              <a:p>
                <a:endParaRPr lang="en-US" sz="1400" b="1" dirty="0" smtClean="0">
                  <a:solidFill>
                    <a:schemeClr val="tx2">
                      <a:lumMod val="50000"/>
                    </a:schemeClr>
                  </a:solidFill>
                </a:endParaRPr>
              </a:p>
              <a:p>
                <a:r>
                  <a:rPr lang="en-US" sz="1400" b="1" dirty="0" smtClean="0">
                    <a:solidFill>
                      <a:schemeClr val="tx2">
                        <a:lumMod val="50000"/>
                      </a:schemeClr>
                    </a:solidFill>
                  </a:rPr>
                  <a:t>d.) R</a:t>
                </a:r>
                <a:r>
                  <a:rPr lang="en-US" sz="1400" b="1" baseline="30000" dirty="0" smtClean="0">
                    <a:solidFill>
                      <a:schemeClr val="tx2">
                        <a:lumMod val="50000"/>
                      </a:schemeClr>
                    </a:solidFill>
                  </a:rPr>
                  <a:t>2</a:t>
                </a:r>
                <a:r>
                  <a:rPr lang="en-US" sz="1400" b="1" dirty="0" smtClean="0">
                    <a:solidFill>
                      <a:schemeClr val="tx2">
                        <a:lumMod val="50000"/>
                      </a:schemeClr>
                    </a:solidFill>
                  </a:rPr>
                  <a:t> value for actual OC % compared to a predicted OC % from a spline interpolation with elevation integration</a:t>
                </a:r>
              </a:p>
              <a:p>
                <a:endParaRPr lang="en-US" sz="1400" b="1" dirty="0" smtClean="0"/>
              </a:p>
              <a:p>
                <a:endParaRPr lang="en-US" sz="1400" b="1" dirty="0" smtClean="0"/>
              </a:p>
              <a:p>
                <a:endParaRPr lang="en-US" sz="1400" b="1" dirty="0" smtClean="0"/>
              </a:p>
            </p:txBody>
          </p:sp>
        </p:grpSp>
        <p:sp>
          <p:nvSpPr>
            <p:cNvPr id="105" name="TextBox 104"/>
            <p:cNvSpPr txBox="1"/>
            <p:nvPr/>
          </p:nvSpPr>
          <p:spPr>
            <a:xfrm>
              <a:off x="44653200" y="13944600"/>
              <a:ext cx="2811988" cy="230832"/>
            </a:xfrm>
            <a:prstGeom prst="rect">
              <a:avLst/>
            </a:prstGeom>
            <a:noFill/>
          </p:spPr>
          <p:txBody>
            <a:bodyPr wrap="none" rtlCol="0">
              <a:spAutoFit/>
            </a:bodyPr>
            <a:lstStyle/>
            <a:p>
              <a:pPr algn="ctr"/>
              <a:r>
                <a:rPr lang="en-US" sz="900" b="1" dirty="0" smtClean="0"/>
                <a:t>Predicted OC % spline without elevation incorporation</a:t>
              </a:r>
              <a:endParaRPr lang="en-US" sz="900" b="1" dirty="0"/>
            </a:p>
          </p:txBody>
        </p:sp>
      </p:grpSp>
      <p:sp>
        <p:nvSpPr>
          <p:cNvPr id="104" name="TextBox 1"/>
          <p:cNvSpPr txBox="1"/>
          <p:nvPr/>
        </p:nvSpPr>
        <p:spPr>
          <a:xfrm>
            <a:off x="41148000" y="19583400"/>
            <a:ext cx="31242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900" b="1" dirty="0" smtClean="0"/>
              <a:t>Predicted</a:t>
            </a:r>
            <a:r>
              <a:rPr lang="en-US" sz="900" b="1" baseline="0" dirty="0" smtClean="0"/>
              <a:t> pH value </a:t>
            </a:r>
            <a:r>
              <a:rPr lang="en-US" sz="900" b="1" dirty="0" smtClean="0"/>
              <a:t>kriging</a:t>
            </a:r>
            <a:r>
              <a:rPr lang="en-US" sz="900" b="1" baseline="0" dirty="0" smtClean="0"/>
              <a:t> without elevation incorporation</a:t>
            </a:r>
            <a:endParaRPr lang="en-US" sz="900" b="1" dirty="0" smtClean="0"/>
          </a:p>
          <a:p>
            <a:pPr algn="l"/>
            <a:endParaRPr lang="en-US" sz="1100" dirty="0"/>
          </a:p>
        </p:txBody>
      </p:sp>
      <p:cxnSp>
        <p:nvCxnSpPr>
          <p:cNvPr id="109" name="Straight Connector 108"/>
          <p:cNvCxnSpPr/>
          <p:nvPr/>
        </p:nvCxnSpPr>
        <p:spPr>
          <a:xfrm rot="10800000">
            <a:off x="40843200" y="11353800"/>
            <a:ext cx="6781800"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3485</TotalTime>
  <Words>1532</Words>
  <Application>Microsoft Office PowerPoint</Application>
  <PresentationFormat>Custom</PresentationFormat>
  <Paragraphs>193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LSU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dc:creator>
  <cp:lastModifiedBy>DWeindorf</cp:lastModifiedBy>
  <cp:revision>238</cp:revision>
  <dcterms:created xsi:type="dcterms:W3CDTF">2009-10-01T14:15:07Z</dcterms:created>
  <dcterms:modified xsi:type="dcterms:W3CDTF">2009-11-03T12:37:57Z</dcterms:modified>
</cp:coreProperties>
</file>