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8404800"/>
  <p:notesSz cx="6858000" cy="92964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00CC"/>
    <a:srgbClr val="FF9933"/>
    <a:srgbClr val="000054"/>
    <a:srgbClr val="000099"/>
    <a:srgbClr val="006600"/>
    <a:srgbClr val="FBCC6D"/>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42" autoAdjust="0"/>
    <p:restoredTop sz="98007" autoAdjust="0"/>
  </p:normalViewPr>
  <p:slideViewPr>
    <p:cSldViewPr>
      <p:cViewPr>
        <p:scale>
          <a:sx n="50" d="100"/>
          <a:sy n="50" d="100"/>
        </p:scale>
        <p:origin x="3222" y="738"/>
      </p:cViewPr>
      <p:guideLst>
        <p:guide orient="horz" pos="12096"/>
        <p:guide pos="13824"/>
      </p:guideLst>
    </p:cSldViewPr>
  </p:slideViewPr>
  <p:notesTextViewPr>
    <p:cViewPr>
      <p:scale>
        <a:sx n="100" d="100"/>
        <a:sy n="100" d="100"/>
      </p:scale>
      <p:origin x="0" y="0"/>
    </p:cViewPr>
  </p:notesTextViewPr>
  <p:sorterViewPr>
    <p:cViewPr>
      <p:scale>
        <a:sx n="100" d="100"/>
        <a:sy n="100" d="100"/>
      </p:scale>
      <p:origin x="0" y="0"/>
    </p:cViewPr>
  </p:sorterViewPr>
  <p:gridSpacing cx="468172800" cy="468172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1929825"/>
            <a:ext cx="37306956" cy="823269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4245" y="21762720"/>
            <a:ext cx="30722711" cy="981456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802EA8-7D40-42C4-89F1-D40705B69DD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88FB89-C502-4E44-90B6-0B9C8A2238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7" y="1538527"/>
            <a:ext cx="9874956" cy="327674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278" y="1538527"/>
            <a:ext cx="29492222" cy="327674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8F9AE-515F-4F5D-B669-0C193E5EE7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5BC9BE-28B9-443D-9C3C-4A56B07F85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4678085"/>
            <a:ext cx="37306956" cy="762762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6277035"/>
            <a:ext cx="37306956"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D56FE7-17CD-4EF7-8136-42E2AB217E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279" y="8961120"/>
            <a:ext cx="19683588" cy="253448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3334" y="8961120"/>
            <a:ext cx="19683589" cy="253448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AE171D-38A5-4BA7-B3DE-3F701D0896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278" y="8596076"/>
            <a:ext cx="19392900" cy="35837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278" y="12179857"/>
            <a:ext cx="19392900" cy="221260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556" y="8596076"/>
            <a:ext cx="19401367" cy="35837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5556" y="12179857"/>
            <a:ext cx="19401367" cy="221260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CC9F1C-0078-4E02-A9B9-4F6544594A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5D9702-F4F9-4292-8ED6-5081B065E6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CA019C-F96B-43FD-A23C-206776F407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528525"/>
            <a:ext cx="14439900" cy="65074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523" y="1528525"/>
            <a:ext cx="24536400" cy="32777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278" y="8036005"/>
            <a:ext cx="1443990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679211-B470-4736-8EDC-1A3BD5435A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6883360"/>
            <a:ext cx="26334156" cy="317373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3545" y="3432096"/>
            <a:ext cx="26334156" cy="23042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30057090"/>
            <a:ext cx="26334156" cy="4507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9880CD-CA03-41B0-995A-831E847437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538288"/>
            <a:ext cx="39503350" cy="6400800"/>
          </a:xfrm>
          <a:prstGeom prst="rect">
            <a:avLst/>
          </a:prstGeom>
          <a:noFill/>
          <a:ln w="9525">
            <a:noFill/>
            <a:miter lim="800000"/>
            <a:headEnd/>
            <a:tailEnd/>
          </a:ln>
        </p:spPr>
        <p:txBody>
          <a:bodyPr vert="horz" wrap="square" lIns="491161" tIns="245580" rIns="491161" bIns="24558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8961438"/>
            <a:ext cx="39503350" cy="25344437"/>
          </a:xfrm>
          <a:prstGeom prst="rect">
            <a:avLst/>
          </a:prstGeom>
          <a:noFill/>
          <a:ln w="9525">
            <a:noFill/>
            <a:miter lim="800000"/>
            <a:headEnd/>
            <a:tailEnd/>
          </a:ln>
        </p:spPr>
        <p:txBody>
          <a:bodyPr vert="horz" wrap="square" lIns="491161" tIns="245580" rIns="491161" bIns="2455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34972625"/>
            <a:ext cx="10242550" cy="2667000"/>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defRPr sz="7500"/>
            </a:lvl1pPr>
          </a:lstStyle>
          <a:p>
            <a:pPr>
              <a:defRPr/>
            </a:pPr>
            <a:endParaRPr lang="en-US"/>
          </a:p>
        </p:txBody>
      </p:sp>
      <p:sp>
        <p:nvSpPr>
          <p:cNvPr id="1029" name="Rectangle 5"/>
          <p:cNvSpPr>
            <a:spLocks noGrp="1" noChangeArrowheads="1"/>
          </p:cNvSpPr>
          <p:nvPr>
            <p:ph type="ftr" sz="quarter" idx="3"/>
          </p:nvPr>
        </p:nvSpPr>
        <p:spPr bwMode="auto">
          <a:xfrm>
            <a:off x="14995525" y="34972625"/>
            <a:ext cx="13900150" cy="2667000"/>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ctr">
              <a:defRPr sz="7500"/>
            </a:lvl1pPr>
          </a:lstStyle>
          <a:p>
            <a:pPr>
              <a:defRPr/>
            </a:pPr>
            <a:endParaRPr lang="en-US"/>
          </a:p>
        </p:txBody>
      </p:sp>
      <p:sp>
        <p:nvSpPr>
          <p:cNvPr id="1030" name="Rectangle 6"/>
          <p:cNvSpPr>
            <a:spLocks noGrp="1" noChangeArrowheads="1"/>
          </p:cNvSpPr>
          <p:nvPr>
            <p:ph type="sldNum" sz="quarter" idx="4"/>
          </p:nvPr>
        </p:nvSpPr>
        <p:spPr bwMode="auto">
          <a:xfrm>
            <a:off x="31454725" y="34972625"/>
            <a:ext cx="10242550" cy="2667000"/>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r">
              <a:defRPr sz="7500"/>
            </a:lvl1pPr>
          </a:lstStyle>
          <a:p>
            <a:pPr>
              <a:defRPr/>
            </a:pPr>
            <a:fld id="{D15727A9-FBDE-43C3-9720-ABCD988F65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911725" rtl="0" eaLnBrk="0" fontAlgn="base" hangingPunct="0">
        <a:spcBef>
          <a:spcPct val="0"/>
        </a:spcBef>
        <a:spcAft>
          <a:spcPct val="0"/>
        </a:spcAft>
        <a:defRPr sz="23600">
          <a:solidFill>
            <a:schemeClr val="tx2"/>
          </a:solidFill>
          <a:latin typeface="+mj-lt"/>
          <a:ea typeface="+mj-ea"/>
          <a:cs typeface="+mj-cs"/>
        </a:defRPr>
      </a:lvl1pPr>
      <a:lvl2pPr algn="ctr" defTabSz="4911725" rtl="0" eaLnBrk="0" fontAlgn="base" hangingPunct="0">
        <a:spcBef>
          <a:spcPct val="0"/>
        </a:spcBef>
        <a:spcAft>
          <a:spcPct val="0"/>
        </a:spcAft>
        <a:defRPr sz="23600">
          <a:solidFill>
            <a:schemeClr val="tx2"/>
          </a:solidFill>
          <a:latin typeface="Arial" charset="0"/>
          <a:cs typeface="Arial" charset="0"/>
        </a:defRPr>
      </a:lvl2pPr>
      <a:lvl3pPr algn="ctr" defTabSz="4911725" rtl="0" eaLnBrk="0" fontAlgn="base" hangingPunct="0">
        <a:spcBef>
          <a:spcPct val="0"/>
        </a:spcBef>
        <a:spcAft>
          <a:spcPct val="0"/>
        </a:spcAft>
        <a:defRPr sz="23600">
          <a:solidFill>
            <a:schemeClr val="tx2"/>
          </a:solidFill>
          <a:latin typeface="Arial" charset="0"/>
          <a:cs typeface="Arial" charset="0"/>
        </a:defRPr>
      </a:lvl3pPr>
      <a:lvl4pPr algn="ctr" defTabSz="4911725" rtl="0" eaLnBrk="0" fontAlgn="base" hangingPunct="0">
        <a:spcBef>
          <a:spcPct val="0"/>
        </a:spcBef>
        <a:spcAft>
          <a:spcPct val="0"/>
        </a:spcAft>
        <a:defRPr sz="23600">
          <a:solidFill>
            <a:schemeClr val="tx2"/>
          </a:solidFill>
          <a:latin typeface="Arial" charset="0"/>
          <a:cs typeface="Arial" charset="0"/>
        </a:defRPr>
      </a:lvl4pPr>
      <a:lvl5pPr algn="ctr" defTabSz="4911725" rtl="0" eaLnBrk="0" fontAlgn="base" hangingPunct="0">
        <a:spcBef>
          <a:spcPct val="0"/>
        </a:spcBef>
        <a:spcAft>
          <a:spcPct val="0"/>
        </a:spcAft>
        <a:defRPr sz="23600">
          <a:solidFill>
            <a:schemeClr val="tx2"/>
          </a:solidFill>
          <a:latin typeface="Arial" charset="0"/>
          <a:cs typeface="Arial" charset="0"/>
        </a:defRPr>
      </a:lvl5pPr>
      <a:lvl6pPr marL="457200" algn="ctr" defTabSz="4911725" rtl="0" fontAlgn="base">
        <a:spcBef>
          <a:spcPct val="0"/>
        </a:spcBef>
        <a:spcAft>
          <a:spcPct val="0"/>
        </a:spcAft>
        <a:defRPr sz="23600">
          <a:solidFill>
            <a:schemeClr val="tx2"/>
          </a:solidFill>
          <a:latin typeface="Arial" charset="0"/>
          <a:cs typeface="Arial" charset="0"/>
        </a:defRPr>
      </a:lvl6pPr>
      <a:lvl7pPr marL="914400" algn="ctr" defTabSz="4911725" rtl="0" fontAlgn="base">
        <a:spcBef>
          <a:spcPct val="0"/>
        </a:spcBef>
        <a:spcAft>
          <a:spcPct val="0"/>
        </a:spcAft>
        <a:defRPr sz="23600">
          <a:solidFill>
            <a:schemeClr val="tx2"/>
          </a:solidFill>
          <a:latin typeface="Arial" charset="0"/>
          <a:cs typeface="Arial" charset="0"/>
        </a:defRPr>
      </a:lvl7pPr>
      <a:lvl8pPr marL="1371600" algn="ctr" defTabSz="4911725" rtl="0" fontAlgn="base">
        <a:spcBef>
          <a:spcPct val="0"/>
        </a:spcBef>
        <a:spcAft>
          <a:spcPct val="0"/>
        </a:spcAft>
        <a:defRPr sz="23600">
          <a:solidFill>
            <a:schemeClr val="tx2"/>
          </a:solidFill>
          <a:latin typeface="Arial" charset="0"/>
          <a:cs typeface="Arial" charset="0"/>
        </a:defRPr>
      </a:lvl8pPr>
      <a:lvl9pPr marL="1828800" algn="ctr" defTabSz="4911725" rtl="0" fontAlgn="base">
        <a:spcBef>
          <a:spcPct val="0"/>
        </a:spcBef>
        <a:spcAft>
          <a:spcPct val="0"/>
        </a:spcAft>
        <a:defRPr sz="23600">
          <a:solidFill>
            <a:schemeClr val="tx2"/>
          </a:solidFill>
          <a:latin typeface="Arial" charset="0"/>
          <a:cs typeface="Arial" charset="0"/>
        </a:defRPr>
      </a:lvl9pPr>
    </p:titleStyle>
    <p:bodyStyle>
      <a:lvl1pPr marL="1841500" indent="-1841500" algn="l" defTabSz="4911725" rtl="0" eaLnBrk="0" fontAlgn="base" hangingPunct="0">
        <a:spcBef>
          <a:spcPct val="20000"/>
        </a:spcBef>
        <a:spcAft>
          <a:spcPct val="0"/>
        </a:spcAft>
        <a:buChar char="•"/>
        <a:defRPr sz="17200">
          <a:solidFill>
            <a:schemeClr val="tx1"/>
          </a:solidFill>
          <a:latin typeface="+mn-lt"/>
          <a:ea typeface="+mn-ea"/>
          <a:cs typeface="+mn-cs"/>
        </a:defRPr>
      </a:lvl1pPr>
      <a:lvl2pPr marL="3990975" indent="-1535113" algn="l" defTabSz="4911725" rtl="0" eaLnBrk="0" fontAlgn="base" hangingPunct="0">
        <a:spcBef>
          <a:spcPct val="20000"/>
        </a:spcBef>
        <a:spcAft>
          <a:spcPct val="0"/>
        </a:spcAft>
        <a:buChar char="–"/>
        <a:defRPr sz="15000">
          <a:solidFill>
            <a:schemeClr val="tx1"/>
          </a:solidFill>
          <a:latin typeface="+mn-lt"/>
          <a:cs typeface="+mn-cs"/>
        </a:defRPr>
      </a:lvl2pPr>
      <a:lvl3pPr marL="6138863" indent="-1227138" algn="l" defTabSz="4911725" rtl="0" eaLnBrk="0" fontAlgn="base" hangingPunct="0">
        <a:spcBef>
          <a:spcPct val="20000"/>
        </a:spcBef>
        <a:spcAft>
          <a:spcPct val="0"/>
        </a:spcAft>
        <a:buChar char="•"/>
        <a:defRPr sz="12900">
          <a:solidFill>
            <a:schemeClr val="tx1"/>
          </a:solidFill>
          <a:latin typeface="+mn-lt"/>
          <a:cs typeface="+mn-cs"/>
        </a:defRPr>
      </a:lvl3pPr>
      <a:lvl4pPr marL="8594725" indent="-1227138" algn="l" defTabSz="4911725" rtl="0" eaLnBrk="0" fontAlgn="base" hangingPunct="0">
        <a:spcBef>
          <a:spcPct val="20000"/>
        </a:spcBef>
        <a:spcAft>
          <a:spcPct val="0"/>
        </a:spcAft>
        <a:buChar char="–"/>
        <a:defRPr sz="10700">
          <a:solidFill>
            <a:schemeClr val="tx1"/>
          </a:solidFill>
          <a:latin typeface="+mn-lt"/>
          <a:cs typeface="+mn-cs"/>
        </a:defRPr>
      </a:lvl4pPr>
      <a:lvl5pPr marL="11050588" indent="-1227138" algn="l" defTabSz="4911725" rtl="0" eaLnBrk="0" fontAlgn="base" hangingPunct="0">
        <a:spcBef>
          <a:spcPct val="20000"/>
        </a:spcBef>
        <a:spcAft>
          <a:spcPct val="0"/>
        </a:spcAft>
        <a:buChar char="»"/>
        <a:defRPr sz="10700">
          <a:solidFill>
            <a:schemeClr val="tx1"/>
          </a:solidFill>
          <a:latin typeface="+mn-lt"/>
          <a:cs typeface="+mn-cs"/>
        </a:defRPr>
      </a:lvl5pPr>
      <a:lvl6pPr marL="11507788" indent="-1227138" algn="l" defTabSz="4911725" rtl="0" fontAlgn="base">
        <a:spcBef>
          <a:spcPct val="20000"/>
        </a:spcBef>
        <a:spcAft>
          <a:spcPct val="0"/>
        </a:spcAft>
        <a:buChar char="»"/>
        <a:defRPr sz="10700">
          <a:solidFill>
            <a:schemeClr val="tx1"/>
          </a:solidFill>
          <a:latin typeface="+mn-lt"/>
          <a:cs typeface="+mn-cs"/>
        </a:defRPr>
      </a:lvl6pPr>
      <a:lvl7pPr marL="11964988" indent="-1227138" algn="l" defTabSz="4911725" rtl="0" fontAlgn="base">
        <a:spcBef>
          <a:spcPct val="20000"/>
        </a:spcBef>
        <a:spcAft>
          <a:spcPct val="0"/>
        </a:spcAft>
        <a:buChar char="»"/>
        <a:defRPr sz="10700">
          <a:solidFill>
            <a:schemeClr val="tx1"/>
          </a:solidFill>
          <a:latin typeface="+mn-lt"/>
          <a:cs typeface="+mn-cs"/>
        </a:defRPr>
      </a:lvl7pPr>
      <a:lvl8pPr marL="12422188" indent="-1227138" algn="l" defTabSz="4911725" rtl="0" fontAlgn="base">
        <a:spcBef>
          <a:spcPct val="20000"/>
        </a:spcBef>
        <a:spcAft>
          <a:spcPct val="0"/>
        </a:spcAft>
        <a:buChar char="»"/>
        <a:defRPr sz="10700">
          <a:solidFill>
            <a:schemeClr val="tx1"/>
          </a:solidFill>
          <a:latin typeface="+mn-lt"/>
          <a:cs typeface="+mn-cs"/>
        </a:defRPr>
      </a:lvl8pPr>
      <a:lvl9pPr marL="12879388" indent="-1227138" algn="l" defTabSz="4911725" rtl="0" fontAlgn="base">
        <a:spcBef>
          <a:spcPct val="20000"/>
        </a:spcBef>
        <a:spcAft>
          <a:spcPct val="0"/>
        </a:spcAft>
        <a:buChar char="»"/>
        <a:defRPr sz="10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9003288" y="457200"/>
            <a:ext cx="4583112" cy="4572000"/>
          </a:xfrm>
          <a:prstGeom prst="rect">
            <a:avLst/>
          </a:prstGeom>
          <a:noFill/>
          <a:ln w="9525">
            <a:noFill/>
            <a:miter lim="800000"/>
            <a:headEnd/>
            <a:tailEnd/>
          </a:ln>
        </p:spPr>
      </p:pic>
      <p:sp>
        <p:nvSpPr>
          <p:cNvPr id="13315" name="Text Box 5"/>
          <p:cNvSpPr txBox="1">
            <a:spLocks noChangeArrowheads="1"/>
          </p:cNvSpPr>
          <p:nvPr/>
        </p:nvSpPr>
        <p:spPr bwMode="auto">
          <a:xfrm>
            <a:off x="6858000" y="914400"/>
            <a:ext cx="31089600" cy="3432175"/>
          </a:xfrm>
          <a:prstGeom prst="rect">
            <a:avLst/>
          </a:prstGeom>
          <a:noFill/>
          <a:ln w="9525">
            <a:noFill/>
            <a:miter lim="800000"/>
            <a:headEnd/>
            <a:tailEnd/>
          </a:ln>
        </p:spPr>
        <p:txBody>
          <a:bodyPr>
            <a:spAutoFit/>
          </a:bodyPr>
          <a:lstStyle/>
          <a:p>
            <a:pPr algn="ctr"/>
            <a:r>
              <a:rPr lang="en-US" sz="6000" b="1"/>
              <a:t>No-till and continuous cropping system studies in semiarid Montana to measure soil C sequestration</a:t>
            </a:r>
          </a:p>
          <a:p>
            <a:pPr algn="ctr"/>
            <a:endParaRPr lang="en-US" sz="9700" b="1">
              <a:solidFill>
                <a:srgbClr val="000054"/>
              </a:solidFill>
            </a:endParaRPr>
          </a:p>
        </p:txBody>
      </p:sp>
      <p:sp>
        <p:nvSpPr>
          <p:cNvPr id="2054" name="Text Box 6"/>
          <p:cNvSpPr txBox="1">
            <a:spLocks noChangeArrowheads="1"/>
          </p:cNvSpPr>
          <p:nvPr/>
        </p:nvSpPr>
        <p:spPr bwMode="auto">
          <a:xfrm>
            <a:off x="6400800" y="3200400"/>
            <a:ext cx="32258000" cy="1323975"/>
          </a:xfrm>
          <a:prstGeom prst="rect">
            <a:avLst/>
          </a:prstGeom>
          <a:noFill/>
          <a:ln w="9525">
            <a:noFill/>
            <a:miter lim="800000"/>
            <a:headEnd/>
            <a:tailEnd/>
          </a:ln>
          <a:effectLst/>
        </p:spPr>
        <p:txBody>
          <a:bodyPr>
            <a:spAutoFit/>
          </a:bodyPr>
          <a:lstStyle/>
          <a:p>
            <a:pPr algn="ctr"/>
            <a:r>
              <a:rPr lang="en-US" sz="4800" b="1"/>
              <a:t>Ryan Feddema</a:t>
            </a:r>
            <a:r>
              <a:rPr lang="en-US" sz="4800" b="1" baseline="30000"/>
              <a:t>1</a:t>
            </a:r>
            <a:r>
              <a:rPr lang="en-US" sz="4800" b="1"/>
              <a:t>, Rick Engel</a:t>
            </a:r>
            <a:r>
              <a:rPr lang="en-US" sz="4800" b="1" baseline="30000"/>
              <a:t>1</a:t>
            </a:r>
            <a:r>
              <a:rPr lang="en-US" sz="4800" b="1"/>
              <a:t>, Perry Miller</a:t>
            </a:r>
            <a:r>
              <a:rPr lang="en-US" sz="4800" b="1" baseline="30000"/>
              <a:t>1</a:t>
            </a:r>
            <a:r>
              <a:rPr lang="en-US" sz="4800" b="1"/>
              <a:t>, Ross Bricklemyer</a:t>
            </a:r>
            <a:r>
              <a:rPr lang="en-US" sz="4800" b="1" baseline="30000"/>
              <a:t>2</a:t>
            </a:r>
            <a:r>
              <a:rPr lang="en-US" sz="4800" b="1"/>
              <a:t>, Rosie Wallander</a:t>
            </a:r>
            <a:r>
              <a:rPr lang="en-US" sz="4800" b="1" baseline="30000"/>
              <a:t>1</a:t>
            </a:r>
          </a:p>
          <a:p>
            <a:pPr algn="ctr"/>
            <a:r>
              <a:rPr lang="en-US" sz="3200" b="1">
                <a:solidFill>
                  <a:schemeClr val="tx2"/>
                </a:solidFill>
                <a:cs typeface="Times New Roman" pitchFamily="18" charset="0"/>
              </a:rPr>
              <a:t>1(Department of Land Resources and Environmental Sciences, Montana State University, Bozeman, Montana, 59717-3120), </a:t>
            </a:r>
            <a:r>
              <a:rPr lang="en-US" sz="3200" b="1"/>
              <a:t>(2)Washington State Univ., Pullman, WA </a:t>
            </a:r>
            <a:endParaRPr lang="en-US" sz="3200" b="1">
              <a:solidFill>
                <a:schemeClr val="tx2"/>
              </a:solidFill>
              <a:cs typeface="Times New Roman" pitchFamily="18" charset="0"/>
            </a:endParaRPr>
          </a:p>
        </p:txBody>
      </p:sp>
      <p:pic>
        <p:nvPicPr>
          <p:cNvPr id="13317" name="Picture 12" descr="Picture1"/>
          <p:cNvPicPr>
            <a:picLocks noChangeAspect="1" noChangeArrowheads="1"/>
          </p:cNvPicPr>
          <p:nvPr/>
        </p:nvPicPr>
        <p:blipFill>
          <a:blip r:embed="rId3" cstate="print">
            <a:lum bright="6000" contrast="6000"/>
          </a:blip>
          <a:srcRect/>
          <a:stretch>
            <a:fillRect/>
          </a:stretch>
        </p:blipFill>
        <p:spPr bwMode="auto">
          <a:xfrm>
            <a:off x="1371600" y="457200"/>
            <a:ext cx="4470400" cy="4376738"/>
          </a:xfrm>
          <a:prstGeom prst="rect">
            <a:avLst/>
          </a:prstGeom>
          <a:noFill/>
          <a:ln w="9525">
            <a:noFill/>
            <a:miter lim="800000"/>
            <a:headEnd/>
            <a:tailEnd/>
          </a:ln>
        </p:spPr>
      </p:pic>
      <p:sp>
        <p:nvSpPr>
          <p:cNvPr id="13318" name="Rectangle 1965"/>
          <p:cNvSpPr>
            <a:spLocks noChangeArrowheads="1"/>
          </p:cNvSpPr>
          <p:nvPr/>
        </p:nvSpPr>
        <p:spPr bwMode="auto">
          <a:xfrm>
            <a:off x="457200" y="7291388"/>
            <a:ext cx="13515975" cy="4329112"/>
          </a:xfrm>
          <a:prstGeom prst="rect">
            <a:avLst/>
          </a:prstGeom>
          <a:noFill/>
          <a:ln w="9525">
            <a:noFill/>
            <a:miter lim="800000"/>
            <a:headEnd/>
            <a:tailEnd/>
          </a:ln>
        </p:spPr>
        <p:txBody>
          <a:bodyPr anchor="ctr">
            <a:spAutoFit/>
          </a:bodyPr>
          <a:lstStyle/>
          <a:p>
            <a:r>
              <a:rPr lang="en-US" sz="2500" b="1"/>
              <a:t>Rationale:</a:t>
            </a:r>
            <a:r>
              <a:rPr lang="en-US"/>
              <a:t>  </a:t>
            </a:r>
          </a:p>
          <a:p>
            <a:pPr>
              <a:buFont typeface="Wingdings" pitchFamily="2" charset="2"/>
              <a:buChar char="Ø"/>
            </a:pPr>
            <a:r>
              <a:rPr lang="en-US"/>
              <a:t> Minimizing soil disturbance (e.g. no-till farming methods) and/or increasing the 	cropping intensity (e.g. decreasing fallow periods, utilizing cover-crops, etc) have been reported to sequester soil C (Lal et al., 1998; Peterson et al., 1998).  </a:t>
            </a:r>
          </a:p>
          <a:p>
            <a:pPr>
              <a:buFont typeface="Wingdings" pitchFamily="2" charset="2"/>
              <a:buChar char="Ø"/>
            </a:pPr>
            <a:r>
              <a:rPr lang="en-US"/>
              <a:t> Quantification of C sequestration in low rainfall, summerfallow-reliant regions such as North Central Montana is required to estimate potential for atmospheric CO2 mitigation.   </a:t>
            </a:r>
          </a:p>
          <a:p>
            <a:endParaRPr lang="en-US" sz="2800" b="1"/>
          </a:p>
          <a:p>
            <a:r>
              <a:rPr lang="en-US" sz="2500" b="1"/>
              <a:t>Objectives:</a:t>
            </a:r>
          </a:p>
          <a:p>
            <a:pPr>
              <a:buFont typeface="Wingdings" pitchFamily="2" charset="2"/>
              <a:buChar char="Ø"/>
            </a:pPr>
            <a:r>
              <a:rPr lang="en-US"/>
              <a:t> Quantify changes in soil carbon storage that result from adopting annual cropping practices to replace summer-fallow. </a:t>
            </a:r>
          </a:p>
          <a:p>
            <a:pPr>
              <a:buFont typeface="Wingdings" pitchFamily="2" charset="2"/>
              <a:buChar char="Ø"/>
            </a:pPr>
            <a:r>
              <a:rPr lang="en-US"/>
              <a:t> Quantify changes in soil carbon storage that result from adopting no-till management </a:t>
            </a:r>
          </a:p>
          <a:p>
            <a:pPr>
              <a:buFont typeface="Wingdings" pitchFamily="2" charset="2"/>
              <a:buChar char="Ø"/>
            </a:pPr>
            <a:r>
              <a:rPr lang="en-US"/>
              <a:t> Better understand the processes and mechanisms associated with soil C sequestration in this region..  </a:t>
            </a:r>
          </a:p>
          <a:p>
            <a:r>
              <a:rPr lang="en-US"/>
              <a:t> </a:t>
            </a:r>
            <a:endParaRPr lang="en-US">
              <a:solidFill>
                <a:srgbClr val="19194D"/>
              </a:solidFill>
              <a:cs typeface="Times New Roman" pitchFamily="18" charset="0"/>
            </a:endParaRPr>
          </a:p>
        </p:txBody>
      </p:sp>
      <p:sp>
        <p:nvSpPr>
          <p:cNvPr id="13319" name="Rectangle 3141"/>
          <p:cNvSpPr>
            <a:spLocks noChangeArrowheads="1"/>
          </p:cNvSpPr>
          <p:nvPr/>
        </p:nvSpPr>
        <p:spPr bwMode="auto">
          <a:xfrm>
            <a:off x="0" y="-200025"/>
            <a:ext cx="184150" cy="400050"/>
          </a:xfrm>
          <a:prstGeom prst="rect">
            <a:avLst/>
          </a:prstGeom>
          <a:noFill/>
          <a:ln w="9525">
            <a:noFill/>
            <a:miter lim="800000"/>
            <a:headEnd/>
            <a:tailEnd/>
          </a:ln>
        </p:spPr>
        <p:txBody>
          <a:bodyPr wrap="none" anchor="ctr">
            <a:spAutoFit/>
          </a:bodyPr>
          <a:lstStyle/>
          <a:p>
            <a:endParaRPr lang="en-US"/>
          </a:p>
        </p:txBody>
      </p:sp>
      <p:grpSp>
        <p:nvGrpSpPr>
          <p:cNvPr id="13320" name="Group 180"/>
          <p:cNvGrpSpPr>
            <a:grpSpLocks/>
          </p:cNvGrpSpPr>
          <p:nvPr/>
        </p:nvGrpSpPr>
        <p:grpSpPr bwMode="auto">
          <a:xfrm>
            <a:off x="30175200" y="29718000"/>
            <a:ext cx="13066713" cy="1300163"/>
            <a:chOff x="30175200" y="29718000"/>
            <a:chExt cx="13067129" cy="1300163"/>
          </a:xfrm>
        </p:grpSpPr>
        <p:sp>
          <p:nvSpPr>
            <p:cNvPr id="156" name="Rectangle 1951"/>
            <p:cNvSpPr>
              <a:spLocks noChangeArrowheads="1"/>
            </p:cNvSpPr>
            <p:nvPr/>
          </p:nvSpPr>
          <p:spPr bwMode="auto">
            <a:xfrm>
              <a:off x="30175200" y="29718000"/>
              <a:ext cx="13067129" cy="1300163"/>
            </a:xfrm>
            <a:prstGeom prst="rect">
              <a:avLst/>
            </a:prstGeom>
            <a:gradFill rotWithShape="1">
              <a:gsLst>
                <a:gs pos="0">
                  <a:schemeClr val="bg1"/>
                </a:gs>
                <a:gs pos="50000">
                  <a:srgbClr val="FFCC00"/>
                </a:gs>
                <a:gs pos="100000">
                  <a:schemeClr val="bg1"/>
                </a:gs>
              </a:gsLst>
              <a:lin ang="5400000" scaled="1"/>
            </a:gradFill>
            <a:ln w="9525">
              <a:noFill/>
              <a:miter lim="800000"/>
              <a:headEnd/>
              <a:tailEnd/>
            </a:ln>
            <a:effectLst/>
          </p:spPr>
          <p:txBody>
            <a:bodyPr wrap="none" anchor="ctr"/>
            <a:lstStyle/>
            <a:p>
              <a:pPr>
                <a:defRPr/>
              </a:pPr>
              <a:endParaRPr lang="en-US"/>
            </a:p>
          </p:txBody>
        </p:sp>
        <p:sp>
          <p:nvSpPr>
            <p:cNvPr id="13488" name="Text Box 1952"/>
            <p:cNvSpPr txBox="1">
              <a:spLocks noChangeArrowheads="1"/>
            </p:cNvSpPr>
            <p:nvPr/>
          </p:nvSpPr>
          <p:spPr bwMode="auto">
            <a:xfrm>
              <a:off x="30499050" y="29889450"/>
              <a:ext cx="12704153" cy="769715"/>
            </a:xfrm>
            <a:prstGeom prst="rect">
              <a:avLst/>
            </a:prstGeom>
            <a:noFill/>
            <a:ln w="9525">
              <a:noFill/>
              <a:miter lim="800000"/>
              <a:headEnd/>
              <a:tailEnd/>
            </a:ln>
          </p:spPr>
          <p:txBody>
            <a:bodyPr>
              <a:spAutoFit/>
            </a:bodyPr>
            <a:lstStyle/>
            <a:p>
              <a:pPr defTabSz="4911725">
                <a:spcBef>
                  <a:spcPct val="50000"/>
                </a:spcBef>
              </a:pPr>
              <a:r>
                <a:rPr lang="en-US" sz="4400"/>
                <a:t>References</a:t>
              </a:r>
            </a:p>
          </p:txBody>
        </p:sp>
      </p:grpSp>
      <p:sp>
        <p:nvSpPr>
          <p:cNvPr id="13321" name="Rectangle 2"/>
          <p:cNvSpPr>
            <a:spLocks noChangeArrowheads="1"/>
          </p:cNvSpPr>
          <p:nvPr/>
        </p:nvSpPr>
        <p:spPr bwMode="auto">
          <a:xfrm>
            <a:off x="0" y="-200025"/>
            <a:ext cx="184150" cy="400050"/>
          </a:xfrm>
          <a:prstGeom prst="rect">
            <a:avLst/>
          </a:prstGeom>
          <a:noFill/>
          <a:ln w="9525">
            <a:noFill/>
            <a:miter lim="800000"/>
            <a:headEnd/>
            <a:tailEnd/>
          </a:ln>
        </p:spPr>
        <p:txBody>
          <a:bodyPr wrap="none" anchor="ctr">
            <a:spAutoFit/>
          </a:bodyPr>
          <a:lstStyle/>
          <a:p>
            <a:endParaRPr lang="en-US"/>
          </a:p>
        </p:txBody>
      </p:sp>
      <p:sp>
        <p:nvSpPr>
          <p:cNvPr id="13322" name="Rectangle 4"/>
          <p:cNvSpPr>
            <a:spLocks noChangeArrowheads="1"/>
          </p:cNvSpPr>
          <p:nvPr/>
        </p:nvSpPr>
        <p:spPr bwMode="auto">
          <a:xfrm>
            <a:off x="0" y="-200025"/>
            <a:ext cx="184150" cy="400050"/>
          </a:xfrm>
          <a:prstGeom prst="rect">
            <a:avLst/>
          </a:prstGeom>
          <a:noFill/>
          <a:ln w="9525">
            <a:noFill/>
            <a:miter lim="800000"/>
            <a:headEnd/>
            <a:tailEnd/>
          </a:ln>
        </p:spPr>
        <p:txBody>
          <a:bodyPr wrap="none" anchor="ctr">
            <a:spAutoFit/>
          </a:bodyPr>
          <a:lstStyle/>
          <a:p>
            <a:endParaRPr lang="en-US"/>
          </a:p>
        </p:txBody>
      </p:sp>
      <p:sp>
        <p:nvSpPr>
          <p:cNvPr id="13323" name="Rectangle 6"/>
          <p:cNvSpPr>
            <a:spLocks noChangeArrowheads="1"/>
          </p:cNvSpPr>
          <p:nvPr/>
        </p:nvSpPr>
        <p:spPr bwMode="auto">
          <a:xfrm>
            <a:off x="0" y="-200025"/>
            <a:ext cx="184150" cy="400050"/>
          </a:xfrm>
          <a:prstGeom prst="rect">
            <a:avLst/>
          </a:prstGeom>
          <a:noFill/>
          <a:ln w="9525">
            <a:noFill/>
            <a:miter lim="800000"/>
            <a:headEnd/>
            <a:tailEnd/>
          </a:ln>
        </p:spPr>
        <p:txBody>
          <a:bodyPr wrap="none" anchor="ctr">
            <a:spAutoFit/>
          </a:bodyPr>
          <a:lstStyle/>
          <a:p>
            <a:endParaRPr lang="en-US"/>
          </a:p>
        </p:txBody>
      </p:sp>
      <p:grpSp>
        <p:nvGrpSpPr>
          <p:cNvPr id="13324" name="Group 88"/>
          <p:cNvGrpSpPr>
            <a:grpSpLocks/>
          </p:cNvGrpSpPr>
          <p:nvPr/>
        </p:nvGrpSpPr>
        <p:grpSpPr bwMode="auto">
          <a:xfrm>
            <a:off x="457200" y="12344400"/>
            <a:ext cx="13601700" cy="1171575"/>
            <a:chOff x="571500" y="20426660"/>
            <a:chExt cx="13601700" cy="1171575"/>
          </a:xfrm>
        </p:grpSpPr>
        <p:sp>
          <p:nvSpPr>
            <p:cNvPr id="122" name="Rectangle 1951"/>
            <p:cNvSpPr>
              <a:spLocks noChangeArrowheads="1"/>
            </p:cNvSpPr>
            <p:nvPr/>
          </p:nvSpPr>
          <p:spPr bwMode="auto">
            <a:xfrm>
              <a:off x="571500" y="20426660"/>
              <a:ext cx="13601700" cy="1171575"/>
            </a:xfrm>
            <a:prstGeom prst="rect">
              <a:avLst/>
            </a:prstGeom>
            <a:gradFill rotWithShape="1">
              <a:gsLst>
                <a:gs pos="0">
                  <a:schemeClr val="bg1"/>
                </a:gs>
                <a:gs pos="50000">
                  <a:srgbClr val="FFCC00"/>
                </a:gs>
                <a:gs pos="100000">
                  <a:schemeClr val="bg1"/>
                </a:gs>
              </a:gsLst>
              <a:lin ang="5400000" scaled="1"/>
            </a:gradFill>
            <a:ln w="9525">
              <a:noFill/>
              <a:miter lim="800000"/>
              <a:headEnd/>
              <a:tailEnd/>
            </a:ln>
            <a:effectLst/>
          </p:spPr>
          <p:txBody>
            <a:bodyPr wrap="none" anchor="ctr"/>
            <a:lstStyle/>
            <a:p>
              <a:pPr>
                <a:defRPr/>
              </a:pPr>
              <a:r>
                <a:rPr lang="en-US" sz="4400" dirty="0"/>
                <a:t>            </a:t>
              </a:r>
            </a:p>
          </p:txBody>
        </p:sp>
        <p:sp>
          <p:nvSpPr>
            <p:cNvPr id="73" name="TextBox 72"/>
            <p:cNvSpPr txBox="1"/>
            <p:nvPr/>
          </p:nvSpPr>
          <p:spPr>
            <a:xfrm>
              <a:off x="714375" y="20569535"/>
              <a:ext cx="2351088" cy="769938"/>
            </a:xfrm>
            <a:prstGeom prst="rect">
              <a:avLst/>
            </a:prstGeom>
            <a:noFill/>
          </p:spPr>
          <p:txBody>
            <a:bodyPr wrap="none">
              <a:spAutoFit/>
            </a:bodyPr>
            <a:lstStyle/>
            <a:p>
              <a:pPr>
                <a:defRPr/>
              </a:pPr>
              <a:r>
                <a:rPr lang="en-US" sz="4400" dirty="0">
                  <a:latin typeface="+mj-lt"/>
                </a:rPr>
                <a:t>Methods</a:t>
              </a:r>
            </a:p>
          </p:txBody>
        </p:sp>
      </p:grpSp>
      <p:sp>
        <p:nvSpPr>
          <p:cNvPr id="13325" name="Text Box 1956"/>
          <p:cNvSpPr txBox="1">
            <a:spLocks noChangeArrowheads="1"/>
          </p:cNvSpPr>
          <p:nvPr/>
        </p:nvSpPr>
        <p:spPr bwMode="auto">
          <a:xfrm>
            <a:off x="16459200" y="5486400"/>
            <a:ext cx="13258800" cy="7078663"/>
          </a:xfrm>
          <a:prstGeom prst="rect">
            <a:avLst/>
          </a:prstGeom>
          <a:noFill/>
          <a:ln w="9525">
            <a:noFill/>
            <a:miter lim="800000"/>
            <a:headEnd/>
            <a:tailEnd/>
          </a:ln>
        </p:spPr>
        <p:txBody>
          <a:bodyPr>
            <a:spAutoFit/>
          </a:bodyPr>
          <a:lstStyle/>
          <a:p>
            <a:pPr marL="571500" indent="-400050" defTabSz="4911725">
              <a:spcBef>
                <a:spcPct val="50000"/>
              </a:spcBef>
            </a:pPr>
            <a:r>
              <a:rPr lang="en-US" sz="2800" b="1" u="sng">
                <a:solidFill>
                  <a:schemeClr val="bg1"/>
                </a:solidFill>
                <a:cs typeface="Times New Roman" pitchFamily="18" charset="0"/>
              </a:rPr>
              <a:t>.</a:t>
            </a:r>
            <a:r>
              <a:rPr lang="en-US" sz="2800" b="1" u="sng">
                <a:cs typeface="Times New Roman" pitchFamily="18" charset="0"/>
              </a:rPr>
              <a:t> </a:t>
            </a: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endParaRPr lang="en-US" sz="2400" b="1">
              <a:solidFill>
                <a:srgbClr val="000054"/>
              </a:solidFill>
              <a:cs typeface="Times New Roman" pitchFamily="18" charset="0"/>
            </a:endParaRPr>
          </a:p>
          <a:p>
            <a:pPr marL="571500" indent="-400050" defTabSz="4911725">
              <a:spcBef>
                <a:spcPct val="50000"/>
              </a:spcBef>
            </a:pPr>
            <a:r>
              <a:rPr lang="en-US" sz="2400" b="1">
                <a:cs typeface="Times New Roman" pitchFamily="18" charset="0"/>
              </a:rPr>
              <a:t>          </a:t>
            </a:r>
            <a:endParaRPr lang="en-US" sz="2400" b="1"/>
          </a:p>
          <a:p>
            <a:pPr marL="571500" indent="-400050" defTabSz="4911725">
              <a:lnSpc>
                <a:spcPct val="150000"/>
              </a:lnSpc>
            </a:pPr>
            <a:endParaRPr lang="en-US">
              <a:cs typeface="Times New Roman" pitchFamily="18" charset="0"/>
            </a:endParaRPr>
          </a:p>
        </p:txBody>
      </p:sp>
      <p:grpSp>
        <p:nvGrpSpPr>
          <p:cNvPr id="13326" name="Group 67"/>
          <p:cNvGrpSpPr>
            <a:grpSpLocks/>
          </p:cNvGrpSpPr>
          <p:nvPr/>
        </p:nvGrpSpPr>
        <p:grpSpPr bwMode="auto">
          <a:xfrm>
            <a:off x="15087600" y="23774400"/>
            <a:ext cx="13601700" cy="1171575"/>
            <a:chOff x="15687675" y="25431750"/>
            <a:chExt cx="13601700" cy="1171575"/>
          </a:xfrm>
        </p:grpSpPr>
        <p:sp>
          <p:nvSpPr>
            <p:cNvPr id="141" name="Rectangle 1951"/>
            <p:cNvSpPr>
              <a:spLocks noChangeArrowheads="1"/>
            </p:cNvSpPr>
            <p:nvPr/>
          </p:nvSpPr>
          <p:spPr bwMode="auto">
            <a:xfrm>
              <a:off x="15687675" y="25431750"/>
              <a:ext cx="13601700" cy="1171575"/>
            </a:xfrm>
            <a:prstGeom prst="rect">
              <a:avLst/>
            </a:prstGeom>
            <a:gradFill rotWithShape="1">
              <a:gsLst>
                <a:gs pos="0">
                  <a:schemeClr val="bg1"/>
                </a:gs>
                <a:gs pos="50000">
                  <a:srgbClr val="FFCC00"/>
                </a:gs>
                <a:gs pos="100000">
                  <a:schemeClr val="bg1"/>
                </a:gs>
              </a:gsLst>
              <a:lin ang="5400000" scaled="1"/>
            </a:gradFill>
            <a:ln w="9525">
              <a:noFill/>
              <a:miter lim="800000"/>
              <a:headEnd/>
              <a:tailEnd/>
            </a:ln>
            <a:effectLst/>
          </p:spPr>
          <p:txBody>
            <a:bodyPr wrap="none" anchor="ctr"/>
            <a:lstStyle/>
            <a:p>
              <a:pPr>
                <a:defRPr/>
              </a:pPr>
              <a:r>
                <a:rPr lang="en-US" sz="4400" dirty="0"/>
                <a:t>            </a:t>
              </a:r>
            </a:p>
          </p:txBody>
        </p:sp>
        <p:sp>
          <p:nvSpPr>
            <p:cNvPr id="81" name="TextBox 80"/>
            <p:cNvSpPr txBox="1"/>
            <p:nvPr/>
          </p:nvSpPr>
          <p:spPr>
            <a:xfrm>
              <a:off x="16002000" y="25603200"/>
              <a:ext cx="6269038" cy="769938"/>
            </a:xfrm>
            <a:prstGeom prst="rect">
              <a:avLst/>
            </a:prstGeom>
            <a:noFill/>
          </p:spPr>
          <p:txBody>
            <a:bodyPr wrap="none">
              <a:spAutoFit/>
            </a:bodyPr>
            <a:lstStyle/>
            <a:p>
              <a:pPr>
                <a:defRPr/>
              </a:pPr>
              <a:r>
                <a:rPr lang="en-US" sz="4400" dirty="0">
                  <a:latin typeface="+mn-lt"/>
                </a:rPr>
                <a:t>Results and Discussion</a:t>
              </a:r>
            </a:p>
          </p:txBody>
        </p:sp>
      </p:grpSp>
      <p:sp>
        <p:nvSpPr>
          <p:cNvPr id="13327" name="Rectangle 114"/>
          <p:cNvSpPr>
            <a:spLocks noChangeArrowheads="1"/>
          </p:cNvSpPr>
          <p:nvPr/>
        </p:nvSpPr>
        <p:spPr bwMode="auto">
          <a:xfrm>
            <a:off x="30489525" y="35204400"/>
            <a:ext cx="11430000" cy="1016000"/>
          </a:xfrm>
          <a:prstGeom prst="rect">
            <a:avLst/>
          </a:prstGeom>
          <a:noFill/>
          <a:ln w="9525">
            <a:noFill/>
            <a:miter lim="800000"/>
            <a:headEnd/>
            <a:tailEnd/>
          </a:ln>
        </p:spPr>
        <p:txBody>
          <a:bodyPr>
            <a:spAutoFit/>
          </a:bodyPr>
          <a:lstStyle/>
          <a:p>
            <a:r>
              <a:rPr lang="en-US"/>
              <a:t>This project has been or is currently being supported by CASMGS, NRCS-Conservation Innovation Grants Program, DOE Big Sky Regional Carbon Sequestration Partnership, and Montana Wheat and Barley Committee.</a:t>
            </a:r>
          </a:p>
        </p:txBody>
      </p:sp>
      <p:grpSp>
        <p:nvGrpSpPr>
          <p:cNvPr id="13328" name="Group 1950"/>
          <p:cNvGrpSpPr>
            <a:grpSpLocks/>
          </p:cNvGrpSpPr>
          <p:nvPr/>
        </p:nvGrpSpPr>
        <p:grpSpPr bwMode="auto">
          <a:xfrm>
            <a:off x="30108525" y="33832800"/>
            <a:ext cx="13411200" cy="1300163"/>
            <a:chOff x="15" y="8290"/>
            <a:chExt cx="10641" cy="576"/>
          </a:xfrm>
        </p:grpSpPr>
        <p:sp>
          <p:nvSpPr>
            <p:cNvPr id="150" name="Rectangle 1951"/>
            <p:cNvSpPr>
              <a:spLocks noChangeArrowheads="1"/>
            </p:cNvSpPr>
            <p:nvPr/>
          </p:nvSpPr>
          <p:spPr bwMode="auto">
            <a:xfrm>
              <a:off x="15" y="8290"/>
              <a:ext cx="10368" cy="576"/>
            </a:xfrm>
            <a:prstGeom prst="rect">
              <a:avLst/>
            </a:prstGeom>
            <a:gradFill rotWithShape="1">
              <a:gsLst>
                <a:gs pos="0">
                  <a:schemeClr val="bg1"/>
                </a:gs>
                <a:gs pos="50000">
                  <a:srgbClr val="FFCC00"/>
                </a:gs>
                <a:gs pos="100000">
                  <a:schemeClr val="bg1"/>
                </a:gs>
              </a:gsLst>
              <a:lin ang="5400000" scaled="1"/>
            </a:gradFill>
            <a:ln w="9525">
              <a:noFill/>
              <a:miter lim="800000"/>
              <a:headEnd/>
              <a:tailEnd/>
            </a:ln>
            <a:effectLst/>
          </p:spPr>
          <p:txBody>
            <a:bodyPr wrap="none" anchor="ctr"/>
            <a:lstStyle/>
            <a:p>
              <a:pPr>
                <a:defRPr/>
              </a:pPr>
              <a:endParaRPr lang="en-US"/>
            </a:p>
          </p:txBody>
        </p:sp>
        <p:sp>
          <p:nvSpPr>
            <p:cNvPr id="13482" name="Text Box 1952"/>
            <p:cNvSpPr txBox="1">
              <a:spLocks noChangeArrowheads="1"/>
            </p:cNvSpPr>
            <p:nvPr/>
          </p:nvSpPr>
          <p:spPr bwMode="auto">
            <a:xfrm>
              <a:off x="576" y="8352"/>
              <a:ext cx="10080" cy="341"/>
            </a:xfrm>
            <a:prstGeom prst="rect">
              <a:avLst/>
            </a:prstGeom>
            <a:noFill/>
            <a:ln w="9525">
              <a:noFill/>
              <a:miter lim="800000"/>
              <a:headEnd/>
              <a:tailEnd/>
            </a:ln>
          </p:spPr>
          <p:txBody>
            <a:bodyPr>
              <a:spAutoFit/>
            </a:bodyPr>
            <a:lstStyle/>
            <a:p>
              <a:pPr defTabSz="4911725">
                <a:spcBef>
                  <a:spcPct val="50000"/>
                </a:spcBef>
              </a:pPr>
              <a:r>
                <a:rPr lang="en-US" sz="4400">
                  <a:solidFill>
                    <a:srgbClr val="000054"/>
                  </a:solidFill>
                </a:rPr>
                <a:t>Acknowledgements</a:t>
              </a:r>
            </a:p>
          </p:txBody>
        </p:sp>
      </p:grpSp>
      <p:sp>
        <p:nvSpPr>
          <p:cNvPr id="13329" name="TextBox 152"/>
          <p:cNvSpPr txBox="1">
            <a:spLocks noChangeArrowheads="1"/>
          </p:cNvSpPr>
          <p:nvPr/>
        </p:nvSpPr>
        <p:spPr bwMode="auto">
          <a:xfrm>
            <a:off x="30632400" y="30803850"/>
            <a:ext cx="12344400" cy="4400550"/>
          </a:xfrm>
          <a:prstGeom prst="rect">
            <a:avLst/>
          </a:prstGeom>
          <a:noFill/>
          <a:ln w="9525">
            <a:noFill/>
            <a:miter lim="800000"/>
            <a:headEnd/>
            <a:tailEnd/>
          </a:ln>
        </p:spPr>
        <p:txBody>
          <a:bodyPr>
            <a:spAutoFit/>
          </a:bodyPr>
          <a:lstStyle/>
          <a:p>
            <a:endParaRPr lang="en-US"/>
          </a:p>
          <a:p>
            <a:r>
              <a:rPr lang="en-US"/>
              <a:t>Lal, R., J.M. Kimble, R.F. Follett, and C.V. Cole.  1998.  The potential of U.S. cropland to sequester carbon and mitigate the greenhouse effect.  Ann Arbor Press,  Chelesa, Mi</a:t>
            </a:r>
          </a:p>
          <a:p>
            <a:r>
              <a:rPr lang="en-US"/>
              <a:t> </a:t>
            </a:r>
          </a:p>
          <a:p>
            <a:r>
              <a:rPr lang="en-US"/>
              <a:t>Peterson, G.A., A.D. Halvorson, J.L. Havlin, O.R. Jones, D.G. Lyon, and D.L. Tanaka. 1998. Reduced tillage and increasing cropping intensity in the Great Plains conserve soil carbon. Soil Tillage Res. 47:207–218.</a:t>
            </a:r>
          </a:p>
          <a:p>
            <a:r>
              <a:rPr lang="en-US"/>
              <a:t> </a:t>
            </a:r>
          </a:p>
          <a:p>
            <a:r>
              <a:rPr lang="en-US"/>
              <a:t>Sherrod, L.A.,  G.  Dunn, G.A. Peterson, and R.L.  Kolberg.   2002.  Inorganic carbon analysis by modified pressure-calcimeter method.  Soil Sci. Soc. Am. J.  66:299-305.</a:t>
            </a:r>
          </a:p>
          <a:p>
            <a:endParaRPr lang="en-US"/>
          </a:p>
          <a:p>
            <a:endParaRPr lang="en-US"/>
          </a:p>
          <a:p>
            <a:endParaRPr lang="en-US"/>
          </a:p>
          <a:p>
            <a:endParaRPr lang="en-US"/>
          </a:p>
          <a:p>
            <a:endParaRPr lang="en-US"/>
          </a:p>
        </p:txBody>
      </p:sp>
      <p:sp>
        <p:nvSpPr>
          <p:cNvPr id="13330" name="Rectangle 1"/>
          <p:cNvSpPr>
            <a:spLocks noChangeArrowheads="1"/>
          </p:cNvSpPr>
          <p:nvPr/>
        </p:nvSpPr>
        <p:spPr bwMode="auto">
          <a:xfrm>
            <a:off x="0" y="0"/>
            <a:ext cx="43891200" cy="457200"/>
          </a:xfrm>
          <a:prstGeom prst="rect">
            <a:avLst/>
          </a:prstGeom>
          <a:noFill/>
          <a:ln w="9525">
            <a:noFill/>
            <a:miter lim="800000"/>
            <a:headEnd/>
            <a:tailEnd/>
          </a:ln>
        </p:spPr>
        <p:txBody>
          <a:bodyPr wrap="none" anchor="ctr">
            <a:spAutoFit/>
          </a:bodyPr>
          <a:lstStyle/>
          <a:p>
            <a:endParaRPr lang="en-US" sz="1800"/>
          </a:p>
        </p:txBody>
      </p:sp>
      <p:grpSp>
        <p:nvGrpSpPr>
          <p:cNvPr id="13331" name="Group 85"/>
          <p:cNvGrpSpPr>
            <a:grpSpLocks/>
          </p:cNvGrpSpPr>
          <p:nvPr/>
        </p:nvGrpSpPr>
        <p:grpSpPr bwMode="auto">
          <a:xfrm>
            <a:off x="457200" y="5486400"/>
            <a:ext cx="13601700" cy="1171575"/>
            <a:chOff x="571500" y="14173200"/>
            <a:chExt cx="13601700" cy="1171575"/>
          </a:xfrm>
        </p:grpSpPr>
        <p:sp>
          <p:nvSpPr>
            <p:cNvPr id="87" name="Rectangle 1951"/>
            <p:cNvSpPr>
              <a:spLocks noChangeArrowheads="1"/>
            </p:cNvSpPr>
            <p:nvPr/>
          </p:nvSpPr>
          <p:spPr bwMode="auto">
            <a:xfrm>
              <a:off x="571500" y="14173200"/>
              <a:ext cx="13601700" cy="1171575"/>
            </a:xfrm>
            <a:prstGeom prst="rect">
              <a:avLst/>
            </a:prstGeom>
            <a:gradFill rotWithShape="1">
              <a:gsLst>
                <a:gs pos="0">
                  <a:schemeClr val="bg1"/>
                </a:gs>
                <a:gs pos="50000">
                  <a:srgbClr val="FFCC00"/>
                </a:gs>
                <a:gs pos="100000">
                  <a:schemeClr val="bg1"/>
                </a:gs>
              </a:gsLst>
              <a:lin ang="5400000" scaled="1"/>
            </a:gradFill>
            <a:ln w="9525">
              <a:noFill/>
              <a:miter lim="800000"/>
              <a:headEnd/>
              <a:tailEnd/>
            </a:ln>
            <a:effectLst/>
          </p:spPr>
          <p:txBody>
            <a:bodyPr wrap="none" anchor="ctr"/>
            <a:lstStyle/>
            <a:p>
              <a:pPr>
                <a:defRPr/>
              </a:pPr>
              <a:r>
                <a:rPr lang="en-US" sz="4400" dirty="0"/>
                <a:t>            </a:t>
              </a:r>
            </a:p>
          </p:txBody>
        </p:sp>
        <p:sp>
          <p:nvSpPr>
            <p:cNvPr id="13480" name="Text Box 1952"/>
            <p:cNvSpPr txBox="1">
              <a:spLocks noChangeArrowheads="1"/>
            </p:cNvSpPr>
            <p:nvPr/>
          </p:nvSpPr>
          <p:spPr bwMode="auto">
            <a:xfrm>
              <a:off x="857250" y="14441269"/>
              <a:ext cx="9429750" cy="769441"/>
            </a:xfrm>
            <a:prstGeom prst="rect">
              <a:avLst/>
            </a:prstGeom>
            <a:noFill/>
            <a:ln w="9525">
              <a:noFill/>
              <a:miter lim="800000"/>
              <a:headEnd/>
              <a:tailEnd/>
            </a:ln>
          </p:spPr>
          <p:txBody>
            <a:bodyPr>
              <a:spAutoFit/>
            </a:bodyPr>
            <a:lstStyle/>
            <a:p>
              <a:pPr defTabSz="4911725">
                <a:spcBef>
                  <a:spcPct val="50000"/>
                </a:spcBef>
              </a:pPr>
              <a:r>
                <a:rPr lang="en-US" sz="4400"/>
                <a:t>Introduction</a:t>
              </a:r>
            </a:p>
          </p:txBody>
        </p:sp>
      </p:grpSp>
      <p:sp>
        <p:nvSpPr>
          <p:cNvPr id="90" name="Text Box 1956"/>
          <p:cNvSpPr txBox="1">
            <a:spLocks noChangeArrowheads="1"/>
          </p:cNvSpPr>
          <p:nvPr/>
        </p:nvSpPr>
        <p:spPr bwMode="auto">
          <a:xfrm>
            <a:off x="457200" y="21945600"/>
            <a:ext cx="11430000" cy="7189788"/>
          </a:xfrm>
          <a:prstGeom prst="rect">
            <a:avLst/>
          </a:prstGeom>
          <a:noFill/>
          <a:ln w="9525">
            <a:noFill/>
            <a:miter lim="800000"/>
            <a:headEnd/>
            <a:tailEnd/>
          </a:ln>
          <a:effectLst/>
        </p:spPr>
        <p:txBody>
          <a:bodyPr>
            <a:spAutoFit/>
          </a:bodyPr>
          <a:lstStyle/>
          <a:p>
            <a:pPr marL="571500" indent="-400050" defTabSz="4911725">
              <a:spcBef>
                <a:spcPct val="50000"/>
              </a:spcBef>
            </a:pPr>
            <a:r>
              <a:rPr lang="en-US" sz="2800" b="1" u="sng">
                <a:cs typeface="Times New Roman" pitchFamily="18" charset="0"/>
              </a:rPr>
              <a:t>Small plot field experiment (initiated in 2002)</a:t>
            </a:r>
          </a:p>
          <a:p>
            <a:pPr marL="571500" indent="-400050" defTabSz="4911725"/>
            <a:endParaRPr lang="en-US" sz="2400">
              <a:cs typeface="Times New Roman" pitchFamily="18" charset="0"/>
            </a:endParaRPr>
          </a:p>
          <a:p>
            <a:pPr marL="571500" indent="-400050" defTabSz="4911725"/>
            <a:r>
              <a:rPr lang="en-US" sz="2400">
                <a:cs typeface="Times New Roman" pitchFamily="18" charset="0"/>
              </a:rPr>
              <a:t>Location:   Bozeman -  Montana State University – Post Farm</a:t>
            </a:r>
          </a:p>
          <a:p>
            <a:pPr marL="571500" indent="-400050" defTabSz="4911725"/>
            <a:r>
              <a:rPr lang="en-US" sz="2400">
                <a:cs typeface="Times New Roman" pitchFamily="18" charset="0"/>
              </a:rPr>
              <a:t>History:  field site was cropped continuously with no-till practices from 1999 to 2002; previously it was intensively tilled in a fallow – crop system</a:t>
            </a:r>
          </a:p>
          <a:p>
            <a:pPr marL="571500" indent="-400050" defTabSz="4911725"/>
            <a:r>
              <a:rPr lang="en-US" sz="2400">
                <a:cs typeface="Times New Roman" pitchFamily="18" charset="0"/>
              </a:rPr>
              <a:t>Soil -  Amsterdam silt loam,  pH 7.8</a:t>
            </a:r>
          </a:p>
          <a:p>
            <a:pPr marL="571500" indent="-400050" defTabSz="4911725"/>
            <a:r>
              <a:rPr lang="en-US" sz="2400">
                <a:cs typeface="Times New Roman" pitchFamily="18" charset="0"/>
              </a:rPr>
              <a:t>Randomized complete block design with four replications</a:t>
            </a:r>
          </a:p>
          <a:p>
            <a:pPr marL="571500" indent="-400050" defTabSz="4911725"/>
            <a:endParaRPr lang="en-US" sz="2400"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b="1">
              <a:cs typeface="Times New Roman" pitchFamily="18" charset="0"/>
            </a:endParaRPr>
          </a:p>
          <a:p>
            <a:pPr marL="571500" indent="-400050" defTabSz="4911725"/>
            <a:endParaRPr lang="en-US">
              <a:solidFill>
                <a:srgbClr val="000054"/>
              </a:solidFill>
              <a:cs typeface="Times New Roman" pitchFamily="18" charset="0"/>
            </a:endParaRPr>
          </a:p>
          <a:p>
            <a:pPr marL="571500" indent="-400050" defTabSz="4911725"/>
            <a:r>
              <a:rPr lang="en-US"/>
              <a:t> </a:t>
            </a:r>
          </a:p>
          <a:p>
            <a:pPr marL="571500" indent="-400050" defTabSz="4911725">
              <a:lnSpc>
                <a:spcPct val="150000"/>
              </a:lnSpc>
            </a:pPr>
            <a:endParaRPr lang="en-US">
              <a:solidFill>
                <a:srgbClr val="000054"/>
              </a:solidFill>
              <a:cs typeface="Times New Roman" pitchFamily="18" charset="0"/>
            </a:endParaRPr>
          </a:p>
        </p:txBody>
      </p:sp>
      <p:pic>
        <p:nvPicPr>
          <p:cNvPr id="13333" name="Picture 91" descr="IC and LECO.png"/>
          <p:cNvPicPr>
            <a:picLocks noChangeAspect="1"/>
          </p:cNvPicPr>
          <p:nvPr/>
        </p:nvPicPr>
        <p:blipFill>
          <a:blip r:embed="rId4" cstate="print"/>
          <a:srcRect/>
          <a:stretch>
            <a:fillRect/>
          </a:stretch>
        </p:blipFill>
        <p:spPr bwMode="auto">
          <a:xfrm>
            <a:off x="457200" y="13716000"/>
            <a:ext cx="12934950" cy="8307388"/>
          </a:xfrm>
          <a:prstGeom prst="rect">
            <a:avLst/>
          </a:prstGeom>
          <a:noFill/>
          <a:ln w="9525">
            <a:noFill/>
            <a:miter lim="800000"/>
            <a:headEnd/>
            <a:tailEnd/>
          </a:ln>
        </p:spPr>
      </p:pic>
      <p:pic>
        <p:nvPicPr>
          <p:cNvPr id="13334" name="Picture 92" descr="small scale grouping.png"/>
          <p:cNvPicPr>
            <a:picLocks noChangeAspect="1"/>
          </p:cNvPicPr>
          <p:nvPr/>
        </p:nvPicPr>
        <p:blipFill>
          <a:blip r:embed="rId5" cstate="print"/>
          <a:srcRect/>
          <a:stretch>
            <a:fillRect/>
          </a:stretch>
        </p:blipFill>
        <p:spPr bwMode="auto">
          <a:xfrm>
            <a:off x="914400" y="26517600"/>
            <a:ext cx="13349288" cy="10283825"/>
          </a:xfrm>
          <a:prstGeom prst="rect">
            <a:avLst/>
          </a:prstGeom>
          <a:noFill/>
          <a:ln w="9525">
            <a:noFill/>
            <a:miter lim="800000"/>
            <a:headEnd/>
            <a:tailEnd/>
          </a:ln>
        </p:spPr>
      </p:pic>
      <p:sp>
        <p:nvSpPr>
          <p:cNvPr id="13335" name="TextBox 96"/>
          <p:cNvSpPr txBox="1">
            <a:spLocks noChangeArrowheads="1"/>
          </p:cNvSpPr>
          <p:nvPr/>
        </p:nvSpPr>
        <p:spPr bwMode="auto">
          <a:xfrm>
            <a:off x="15087600" y="25603200"/>
            <a:ext cx="11430000" cy="523875"/>
          </a:xfrm>
          <a:prstGeom prst="rect">
            <a:avLst/>
          </a:prstGeom>
          <a:noFill/>
          <a:ln w="9525">
            <a:noFill/>
            <a:miter lim="800000"/>
            <a:headEnd/>
            <a:tailEnd/>
          </a:ln>
        </p:spPr>
        <p:txBody>
          <a:bodyPr>
            <a:spAutoFit/>
          </a:bodyPr>
          <a:lstStyle/>
          <a:p>
            <a:r>
              <a:rPr lang="en-US" sz="2800" b="1" u="sng"/>
              <a:t>Small plot field experiments</a:t>
            </a:r>
          </a:p>
        </p:txBody>
      </p:sp>
      <p:sp>
        <p:nvSpPr>
          <p:cNvPr id="13336" name="TextBox 47"/>
          <p:cNvSpPr txBox="1">
            <a:spLocks noChangeArrowheads="1"/>
          </p:cNvSpPr>
          <p:nvPr/>
        </p:nvSpPr>
        <p:spPr bwMode="auto">
          <a:xfrm>
            <a:off x="30175200" y="16002000"/>
            <a:ext cx="12344400" cy="2862263"/>
          </a:xfrm>
          <a:prstGeom prst="rect">
            <a:avLst/>
          </a:prstGeom>
          <a:noFill/>
          <a:ln w="9525">
            <a:noFill/>
            <a:miter lim="800000"/>
            <a:headEnd/>
            <a:tailEnd/>
          </a:ln>
        </p:spPr>
        <p:txBody>
          <a:bodyPr>
            <a:spAutoFit/>
          </a:bodyPr>
          <a:lstStyle/>
          <a:p>
            <a:r>
              <a:rPr lang="en-US"/>
              <a:t>Both the Fife and Chester field sites show a statistically significant difference  (p&lt;0.05) between the wheat fallow treatment (W/F) and the continuous crop treatment (CC) as indicated by the letter assignment.  Statistically significant differences could not be detected at the other four sites after six years and indicated by the asterisk.  Estimated residue carbon (potential carbon inputs) for each of the sites can be seen in Figure 2.  Significance at P&lt;0.10 is indicated by the letter assignment.</a:t>
            </a:r>
          </a:p>
          <a:p>
            <a:endParaRPr lang="en-US"/>
          </a:p>
          <a:p>
            <a:endParaRPr lang="en-US"/>
          </a:p>
          <a:p>
            <a:endParaRPr lang="en-US"/>
          </a:p>
          <a:p>
            <a:endParaRPr lang="en-US"/>
          </a:p>
        </p:txBody>
      </p:sp>
      <p:grpSp>
        <p:nvGrpSpPr>
          <p:cNvPr id="13337" name="Group 90"/>
          <p:cNvGrpSpPr>
            <a:grpSpLocks/>
          </p:cNvGrpSpPr>
          <p:nvPr/>
        </p:nvGrpSpPr>
        <p:grpSpPr bwMode="auto">
          <a:xfrm>
            <a:off x="29718000" y="5486400"/>
            <a:ext cx="13639800" cy="10744200"/>
            <a:chOff x="29641800" y="5867400"/>
            <a:chExt cx="13639800" cy="10744200"/>
          </a:xfrm>
        </p:grpSpPr>
        <p:sp>
          <p:nvSpPr>
            <p:cNvPr id="13447" name="Rectangle 36"/>
            <p:cNvSpPr>
              <a:spLocks noChangeArrowheads="1"/>
            </p:cNvSpPr>
            <p:nvPr/>
          </p:nvSpPr>
          <p:spPr bwMode="auto">
            <a:xfrm>
              <a:off x="30556200" y="5867400"/>
              <a:ext cx="4241867" cy="523220"/>
            </a:xfrm>
            <a:prstGeom prst="rect">
              <a:avLst/>
            </a:prstGeom>
            <a:noFill/>
            <a:ln w="9525">
              <a:noFill/>
              <a:miter lim="800000"/>
              <a:headEnd/>
              <a:tailEnd/>
            </a:ln>
          </p:spPr>
          <p:txBody>
            <a:bodyPr wrap="none">
              <a:spAutoFit/>
            </a:bodyPr>
            <a:lstStyle/>
            <a:p>
              <a:r>
                <a:rPr lang="en-US" sz="2800" b="1" u="sng"/>
                <a:t>Field scale experiments</a:t>
              </a:r>
            </a:p>
          </p:txBody>
        </p:sp>
        <p:pic>
          <p:nvPicPr>
            <p:cNvPr id="13448" name="Picture 49" descr="chester_2008.png"/>
            <p:cNvPicPr>
              <a:picLocks noChangeAspect="1"/>
            </p:cNvPicPr>
            <p:nvPr/>
          </p:nvPicPr>
          <p:blipFill>
            <a:blip r:embed="rId6" cstate="print"/>
            <a:srcRect/>
            <a:stretch>
              <a:fillRect/>
            </a:stretch>
          </p:blipFill>
          <p:spPr bwMode="auto">
            <a:xfrm>
              <a:off x="36499800" y="9906000"/>
              <a:ext cx="6736976" cy="3429000"/>
            </a:xfrm>
            <a:prstGeom prst="rect">
              <a:avLst/>
            </a:prstGeom>
            <a:noFill/>
            <a:ln w="9525">
              <a:noFill/>
              <a:miter lim="800000"/>
              <a:headEnd/>
              <a:tailEnd/>
            </a:ln>
          </p:spPr>
        </p:pic>
        <p:pic>
          <p:nvPicPr>
            <p:cNvPr id="13449" name="Picture 50" descr="conrad_2008.png"/>
            <p:cNvPicPr>
              <a:picLocks noChangeAspect="1"/>
            </p:cNvPicPr>
            <p:nvPr/>
          </p:nvPicPr>
          <p:blipFill>
            <a:blip r:embed="rId7" cstate="print"/>
            <a:srcRect/>
            <a:stretch>
              <a:fillRect/>
            </a:stretch>
          </p:blipFill>
          <p:spPr bwMode="auto">
            <a:xfrm>
              <a:off x="29641800" y="9906000"/>
              <a:ext cx="6809590" cy="3429000"/>
            </a:xfrm>
            <a:prstGeom prst="rect">
              <a:avLst/>
            </a:prstGeom>
            <a:noFill/>
            <a:ln w="9525">
              <a:noFill/>
              <a:miter lim="800000"/>
              <a:headEnd/>
              <a:tailEnd/>
            </a:ln>
          </p:spPr>
        </p:pic>
        <p:pic>
          <p:nvPicPr>
            <p:cNvPr id="13450" name="Picture 51" descr="dutton_2008.png"/>
            <p:cNvPicPr>
              <a:picLocks noChangeAspect="1"/>
            </p:cNvPicPr>
            <p:nvPr/>
          </p:nvPicPr>
          <p:blipFill>
            <a:blip r:embed="rId8" cstate="print"/>
            <a:srcRect/>
            <a:stretch>
              <a:fillRect/>
            </a:stretch>
          </p:blipFill>
          <p:spPr bwMode="auto">
            <a:xfrm>
              <a:off x="36480079" y="6756400"/>
              <a:ext cx="6801521" cy="3429000"/>
            </a:xfrm>
            <a:prstGeom prst="rect">
              <a:avLst/>
            </a:prstGeom>
            <a:noFill/>
            <a:ln w="9525">
              <a:noFill/>
              <a:miter lim="800000"/>
              <a:headEnd/>
              <a:tailEnd/>
            </a:ln>
          </p:spPr>
        </p:pic>
        <p:pic>
          <p:nvPicPr>
            <p:cNvPr id="13451" name="Picture 53" descr="kremlin_2008.png"/>
            <p:cNvPicPr>
              <a:picLocks noChangeAspect="1"/>
            </p:cNvPicPr>
            <p:nvPr/>
          </p:nvPicPr>
          <p:blipFill>
            <a:blip r:embed="rId9" cstate="print"/>
            <a:srcRect/>
            <a:stretch>
              <a:fillRect/>
            </a:stretch>
          </p:blipFill>
          <p:spPr bwMode="auto">
            <a:xfrm>
              <a:off x="29641800" y="13182600"/>
              <a:ext cx="6736976" cy="3429000"/>
            </a:xfrm>
            <a:prstGeom prst="rect">
              <a:avLst/>
            </a:prstGeom>
            <a:noFill/>
            <a:ln w="9525">
              <a:noFill/>
              <a:miter lim="800000"/>
              <a:headEnd/>
              <a:tailEnd/>
            </a:ln>
          </p:spPr>
        </p:pic>
        <p:pic>
          <p:nvPicPr>
            <p:cNvPr id="13452" name="Picture 54" descr="fife_2008.png"/>
            <p:cNvPicPr>
              <a:picLocks noChangeAspect="1"/>
            </p:cNvPicPr>
            <p:nvPr/>
          </p:nvPicPr>
          <p:blipFill>
            <a:blip r:embed="rId10" cstate="print"/>
            <a:srcRect/>
            <a:stretch>
              <a:fillRect/>
            </a:stretch>
          </p:blipFill>
          <p:spPr bwMode="auto">
            <a:xfrm>
              <a:off x="36499800" y="13182600"/>
              <a:ext cx="6753113" cy="3429000"/>
            </a:xfrm>
            <a:prstGeom prst="rect">
              <a:avLst/>
            </a:prstGeom>
            <a:noFill/>
            <a:ln w="9525">
              <a:noFill/>
              <a:miter lim="800000"/>
              <a:headEnd/>
              <a:tailEnd/>
            </a:ln>
          </p:spPr>
        </p:pic>
        <p:pic>
          <p:nvPicPr>
            <p:cNvPr id="13453" name="Picture 55" descr="power_2008.png"/>
            <p:cNvPicPr>
              <a:picLocks noChangeAspect="1"/>
            </p:cNvPicPr>
            <p:nvPr/>
          </p:nvPicPr>
          <p:blipFill>
            <a:blip r:embed="rId11" cstate="print"/>
            <a:srcRect/>
            <a:stretch>
              <a:fillRect/>
            </a:stretch>
          </p:blipFill>
          <p:spPr bwMode="auto">
            <a:xfrm>
              <a:off x="29641800" y="6781800"/>
              <a:ext cx="6736976" cy="3429000"/>
            </a:xfrm>
            <a:prstGeom prst="rect">
              <a:avLst/>
            </a:prstGeom>
            <a:noFill/>
            <a:ln w="9525">
              <a:noFill/>
              <a:miter lim="800000"/>
              <a:headEnd/>
              <a:tailEnd/>
            </a:ln>
          </p:spPr>
        </p:pic>
        <p:sp>
          <p:nvSpPr>
            <p:cNvPr id="13454" name="TextBox 42"/>
            <p:cNvSpPr txBox="1">
              <a:spLocks noChangeArrowheads="1"/>
            </p:cNvSpPr>
            <p:nvPr/>
          </p:nvSpPr>
          <p:spPr bwMode="auto">
            <a:xfrm>
              <a:off x="38695746" y="10931236"/>
              <a:ext cx="621101" cy="400110"/>
            </a:xfrm>
            <a:prstGeom prst="rect">
              <a:avLst/>
            </a:prstGeom>
            <a:noFill/>
            <a:ln w="9525">
              <a:noFill/>
              <a:miter lim="800000"/>
              <a:headEnd/>
              <a:tailEnd/>
            </a:ln>
          </p:spPr>
          <p:txBody>
            <a:bodyPr>
              <a:spAutoFit/>
            </a:bodyPr>
            <a:lstStyle/>
            <a:p>
              <a:pPr algn="ctr"/>
              <a:r>
                <a:rPr lang="en-US" b="1"/>
                <a:t>a</a:t>
              </a:r>
            </a:p>
          </p:txBody>
        </p:sp>
        <p:sp>
          <p:nvSpPr>
            <p:cNvPr id="13455" name="TextBox 43"/>
            <p:cNvSpPr txBox="1">
              <a:spLocks noChangeArrowheads="1"/>
            </p:cNvSpPr>
            <p:nvPr/>
          </p:nvSpPr>
          <p:spPr bwMode="auto">
            <a:xfrm>
              <a:off x="37651688" y="10926270"/>
              <a:ext cx="457200" cy="400110"/>
            </a:xfrm>
            <a:prstGeom prst="rect">
              <a:avLst/>
            </a:prstGeom>
            <a:noFill/>
            <a:ln w="9525">
              <a:noFill/>
              <a:miter lim="800000"/>
              <a:headEnd/>
              <a:tailEnd/>
            </a:ln>
          </p:spPr>
          <p:txBody>
            <a:bodyPr>
              <a:spAutoFit/>
            </a:bodyPr>
            <a:lstStyle/>
            <a:p>
              <a:pPr algn="ctr"/>
              <a:r>
                <a:rPr lang="en-US" b="1"/>
                <a:t>b</a:t>
              </a:r>
            </a:p>
          </p:txBody>
        </p:sp>
        <p:sp>
          <p:nvSpPr>
            <p:cNvPr id="13456" name="TextBox 44"/>
            <p:cNvSpPr txBox="1">
              <a:spLocks noChangeArrowheads="1"/>
            </p:cNvSpPr>
            <p:nvPr/>
          </p:nvSpPr>
          <p:spPr bwMode="auto">
            <a:xfrm>
              <a:off x="30175200" y="6400800"/>
              <a:ext cx="6858000" cy="400110"/>
            </a:xfrm>
            <a:prstGeom prst="rect">
              <a:avLst/>
            </a:prstGeom>
            <a:noFill/>
            <a:ln w="9525">
              <a:noFill/>
              <a:miter lim="800000"/>
              <a:headEnd/>
              <a:tailEnd/>
            </a:ln>
          </p:spPr>
          <p:txBody>
            <a:bodyPr>
              <a:spAutoFit/>
            </a:bodyPr>
            <a:lstStyle/>
            <a:p>
              <a:r>
                <a:rPr lang="en-US" b="1"/>
                <a:t>Figure 1. 2008 mass equivalent adjusted SOC by site</a:t>
              </a:r>
            </a:p>
          </p:txBody>
        </p:sp>
        <p:sp>
          <p:nvSpPr>
            <p:cNvPr id="13457" name="TextBox 58"/>
            <p:cNvSpPr txBox="1">
              <a:spLocks noChangeArrowheads="1"/>
            </p:cNvSpPr>
            <p:nvPr/>
          </p:nvSpPr>
          <p:spPr bwMode="auto">
            <a:xfrm>
              <a:off x="38709600" y="14277502"/>
              <a:ext cx="621101" cy="400110"/>
            </a:xfrm>
            <a:prstGeom prst="rect">
              <a:avLst/>
            </a:prstGeom>
            <a:noFill/>
            <a:ln w="9525">
              <a:noFill/>
              <a:miter lim="800000"/>
              <a:headEnd/>
              <a:tailEnd/>
            </a:ln>
          </p:spPr>
          <p:txBody>
            <a:bodyPr>
              <a:spAutoFit/>
            </a:bodyPr>
            <a:lstStyle/>
            <a:p>
              <a:pPr algn="ctr"/>
              <a:r>
                <a:rPr lang="en-US" b="1"/>
                <a:t>a</a:t>
              </a:r>
            </a:p>
          </p:txBody>
        </p:sp>
        <p:sp>
          <p:nvSpPr>
            <p:cNvPr id="13458" name="TextBox 60"/>
            <p:cNvSpPr txBox="1">
              <a:spLocks noChangeArrowheads="1"/>
            </p:cNvSpPr>
            <p:nvPr/>
          </p:nvSpPr>
          <p:spPr bwMode="auto">
            <a:xfrm>
              <a:off x="37651688" y="14265215"/>
              <a:ext cx="457200" cy="400110"/>
            </a:xfrm>
            <a:prstGeom prst="rect">
              <a:avLst/>
            </a:prstGeom>
            <a:noFill/>
            <a:ln w="9525">
              <a:noFill/>
              <a:miter lim="800000"/>
              <a:headEnd/>
              <a:tailEnd/>
            </a:ln>
          </p:spPr>
          <p:txBody>
            <a:bodyPr>
              <a:spAutoFit/>
            </a:bodyPr>
            <a:lstStyle/>
            <a:p>
              <a:pPr algn="ctr"/>
              <a:r>
                <a:rPr lang="en-US" b="1"/>
                <a:t>b</a:t>
              </a:r>
            </a:p>
          </p:txBody>
        </p:sp>
        <p:sp>
          <p:nvSpPr>
            <p:cNvPr id="13459" name="TextBox 61"/>
            <p:cNvSpPr txBox="1">
              <a:spLocks noChangeArrowheads="1"/>
            </p:cNvSpPr>
            <p:nvPr/>
          </p:nvSpPr>
          <p:spPr bwMode="auto">
            <a:xfrm>
              <a:off x="37649728" y="11225645"/>
              <a:ext cx="457200" cy="400110"/>
            </a:xfrm>
            <a:prstGeom prst="rect">
              <a:avLst/>
            </a:prstGeom>
            <a:noFill/>
            <a:ln w="9525">
              <a:noFill/>
              <a:miter lim="800000"/>
              <a:headEnd/>
              <a:tailEnd/>
            </a:ln>
          </p:spPr>
          <p:txBody>
            <a:bodyPr>
              <a:spAutoFit/>
            </a:bodyPr>
            <a:lstStyle/>
            <a:p>
              <a:pPr algn="ctr"/>
              <a:r>
                <a:rPr lang="en-US"/>
                <a:t>*</a:t>
              </a:r>
            </a:p>
          </p:txBody>
        </p:sp>
        <p:sp>
          <p:nvSpPr>
            <p:cNvPr id="13460" name="TextBox 62"/>
            <p:cNvSpPr txBox="1">
              <a:spLocks noChangeArrowheads="1"/>
            </p:cNvSpPr>
            <p:nvPr/>
          </p:nvSpPr>
          <p:spPr bwMode="auto">
            <a:xfrm>
              <a:off x="39931631" y="11250308"/>
              <a:ext cx="457200" cy="400110"/>
            </a:xfrm>
            <a:prstGeom prst="rect">
              <a:avLst/>
            </a:prstGeom>
            <a:noFill/>
            <a:ln w="9525">
              <a:noFill/>
              <a:miter lim="800000"/>
              <a:headEnd/>
              <a:tailEnd/>
            </a:ln>
          </p:spPr>
          <p:txBody>
            <a:bodyPr>
              <a:spAutoFit/>
            </a:bodyPr>
            <a:lstStyle/>
            <a:p>
              <a:pPr algn="ctr"/>
              <a:r>
                <a:rPr lang="en-US"/>
                <a:t>*</a:t>
              </a:r>
            </a:p>
          </p:txBody>
        </p:sp>
        <p:sp>
          <p:nvSpPr>
            <p:cNvPr id="13461" name="TextBox 63"/>
            <p:cNvSpPr txBox="1">
              <a:spLocks noChangeArrowheads="1"/>
            </p:cNvSpPr>
            <p:nvPr/>
          </p:nvSpPr>
          <p:spPr bwMode="auto">
            <a:xfrm>
              <a:off x="41092582" y="11707091"/>
              <a:ext cx="457200" cy="400110"/>
            </a:xfrm>
            <a:prstGeom prst="rect">
              <a:avLst/>
            </a:prstGeom>
            <a:noFill/>
            <a:ln w="9525">
              <a:noFill/>
              <a:miter lim="800000"/>
              <a:headEnd/>
              <a:tailEnd/>
            </a:ln>
          </p:spPr>
          <p:txBody>
            <a:bodyPr>
              <a:spAutoFit/>
            </a:bodyPr>
            <a:lstStyle/>
            <a:p>
              <a:pPr algn="ctr"/>
              <a:r>
                <a:rPr lang="en-US"/>
                <a:t>*</a:t>
              </a:r>
            </a:p>
          </p:txBody>
        </p:sp>
        <p:sp>
          <p:nvSpPr>
            <p:cNvPr id="13462" name="TextBox 64"/>
            <p:cNvSpPr txBox="1">
              <a:spLocks noChangeArrowheads="1"/>
            </p:cNvSpPr>
            <p:nvPr/>
          </p:nvSpPr>
          <p:spPr bwMode="auto">
            <a:xfrm>
              <a:off x="41081466" y="11249891"/>
              <a:ext cx="457200" cy="400110"/>
            </a:xfrm>
            <a:prstGeom prst="rect">
              <a:avLst/>
            </a:prstGeom>
            <a:noFill/>
            <a:ln w="9525">
              <a:noFill/>
              <a:miter lim="800000"/>
              <a:headEnd/>
              <a:tailEnd/>
            </a:ln>
          </p:spPr>
          <p:txBody>
            <a:bodyPr>
              <a:spAutoFit/>
            </a:bodyPr>
            <a:lstStyle/>
            <a:p>
              <a:pPr algn="ctr"/>
              <a:r>
                <a:rPr lang="en-US"/>
                <a:t>*</a:t>
              </a:r>
            </a:p>
          </p:txBody>
        </p:sp>
        <p:sp>
          <p:nvSpPr>
            <p:cNvPr id="13463" name="TextBox 65"/>
            <p:cNvSpPr txBox="1">
              <a:spLocks noChangeArrowheads="1"/>
            </p:cNvSpPr>
            <p:nvPr/>
          </p:nvSpPr>
          <p:spPr bwMode="auto">
            <a:xfrm>
              <a:off x="41064873" y="10903527"/>
              <a:ext cx="457200" cy="400110"/>
            </a:xfrm>
            <a:prstGeom prst="rect">
              <a:avLst/>
            </a:prstGeom>
            <a:noFill/>
            <a:ln w="9525">
              <a:noFill/>
              <a:miter lim="800000"/>
              <a:headEnd/>
              <a:tailEnd/>
            </a:ln>
          </p:spPr>
          <p:txBody>
            <a:bodyPr>
              <a:spAutoFit/>
            </a:bodyPr>
            <a:lstStyle/>
            <a:p>
              <a:pPr algn="ctr"/>
              <a:r>
                <a:rPr lang="en-US"/>
                <a:t>*</a:t>
              </a:r>
            </a:p>
          </p:txBody>
        </p:sp>
        <p:sp>
          <p:nvSpPr>
            <p:cNvPr id="13464" name="TextBox 66"/>
            <p:cNvSpPr txBox="1">
              <a:spLocks noChangeArrowheads="1"/>
            </p:cNvSpPr>
            <p:nvPr/>
          </p:nvSpPr>
          <p:spPr bwMode="auto">
            <a:xfrm>
              <a:off x="39926545" y="10958945"/>
              <a:ext cx="457200" cy="400110"/>
            </a:xfrm>
            <a:prstGeom prst="rect">
              <a:avLst/>
            </a:prstGeom>
            <a:noFill/>
            <a:ln w="9525">
              <a:noFill/>
              <a:miter lim="800000"/>
              <a:headEnd/>
              <a:tailEnd/>
            </a:ln>
          </p:spPr>
          <p:txBody>
            <a:bodyPr>
              <a:spAutoFit/>
            </a:bodyPr>
            <a:lstStyle/>
            <a:p>
              <a:pPr algn="ctr"/>
              <a:r>
                <a:rPr lang="en-US"/>
                <a:t>*</a:t>
              </a:r>
            </a:p>
          </p:txBody>
        </p:sp>
        <p:sp>
          <p:nvSpPr>
            <p:cNvPr id="13465" name="TextBox 68"/>
            <p:cNvSpPr txBox="1">
              <a:spLocks noChangeArrowheads="1"/>
            </p:cNvSpPr>
            <p:nvPr/>
          </p:nvSpPr>
          <p:spPr bwMode="auto">
            <a:xfrm>
              <a:off x="37670510" y="11720945"/>
              <a:ext cx="457200" cy="400110"/>
            </a:xfrm>
            <a:prstGeom prst="rect">
              <a:avLst/>
            </a:prstGeom>
            <a:noFill/>
            <a:ln w="9525">
              <a:noFill/>
              <a:miter lim="800000"/>
              <a:headEnd/>
              <a:tailEnd/>
            </a:ln>
          </p:spPr>
          <p:txBody>
            <a:bodyPr>
              <a:spAutoFit/>
            </a:bodyPr>
            <a:lstStyle/>
            <a:p>
              <a:pPr algn="ctr"/>
              <a:r>
                <a:rPr lang="en-US"/>
                <a:t>*</a:t>
              </a:r>
            </a:p>
          </p:txBody>
        </p:sp>
        <p:sp>
          <p:nvSpPr>
            <p:cNvPr id="13466" name="TextBox 69"/>
            <p:cNvSpPr txBox="1">
              <a:spLocks noChangeArrowheads="1"/>
            </p:cNvSpPr>
            <p:nvPr/>
          </p:nvSpPr>
          <p:spPr bwMode="auto">
            <a:xfrm>
              <a:off x="38800645" y="11208326"/>
              <a:ext cx="457200" cy="400110"/>
            </a:xfrm>
            <a:prstGeom prst="rect">
              <a:avLst/>
            </a:prstGeom>
            <a:noFill/>
            <a:ln w="9525">
              <a:noFill/>
              <a:miter lim="800000"/>
              <a:headEnd/>
              <a:tailEnd/>
            </a:ln>
          </p:spPr>
          <p:txBody>
            <a:bodyPr>
              <a:spAutoFit/>
            </a:bodyPr>
            <a:lstStyle/>
            <a:p>
              <a:pPr algn="ctr"/>
              <a:r>
                <a:rPr lang="en-US"/>
                <a:t>*</a:t>
              </a:r>
            </a:p>
          </p:txBody>
        </p:sp>
        <p:sp>
          <p:nvSpPr>
            <p:cNvPr id="13467" name="TextBox 70"/>
            <p:cNvSpPr txBox="1">
              <a:spLocks noChangeArrowheads="1"/>
            </p:cNvSpPr>
            <p:nvPr/>
          </p:nvSpPr>
          <p:spPr bwMode="auto">
            <a:xfrm>
              <a:off x="38808315" y="11712286"/>
              <a:ext cx="457200" cy="400110"/>
            </a:xfrm>
            <a:prstGeom prst="rect">
              <a:avLst/>
            </a:prstGeom>
            <a:noFill/>
            <a:ln w="9525">
              <a:noFill/>
              <a:miter lim="800000"/>
              <a:headEnd/>
              <a:tailEnd/>
            </a:ln>
          </p:spPr>
          <p:txBody>
            <a:bodyPr>
              <a:spAutoFit/>
            </a:bodyPr>
            <a:lstStyle/>
            <a:p>
              <a:pPr algn="ctr"/>
              <a:r>
                <a:rPr lang="en-US"/>
                <a:t>*</a:t>
              </a:r>
            </a:p>
          </p:txBody>
        </p:sp>
        <p:sp>
          <p:nvSpPr>
            <p:cNvPr id="13468" name="TextBox 71"/>
            <p:cNvSpPr txBox="1">
              <a:spLocks noChangeArrowheads="1"/>
            </p:cNvSpPr>
            <p:nvPr/>
          </p:nvSpPr>
          <p:spPr bwMode="auto">
            <a:xfrm>
              <a:off x="39928800" y="11734799"/>
              <a:ext cx="457200" cy="400110"/>
            </a:xfrm>
            <a:prstGeom prst="rect">
              <a:avLst/>
            </a:prstGeom>
            <a:noFill/>
            <a:ln w="9525">
              <a:noFill/>
              <a:miter lim="800000"/>
              <a:headEnd/>
              <a:tailEnd/>
            </a:ln>
          </p:spPr>
          <p:txBody>
            <a:bodyPr>
              <a:spAutoFit/>
            </a:bodyPr>
            <a:lstStyle/>
            <a:p>
              <a:pPr algn="ctr"/>
              <a:r>
                <a:rPr lang="en-US"/>
                <a:t>*</a:t>
              </a:r>
            </a:p>
          </p:txBody>
        </p:sp>
        <p:sp>
          <p:nvSpPr>
            <p:cNvPr id="13469" name="TextBox 73"/>
            <p:cNvSpPr txBox="1">
              <a:spLocks noChangeArrowheads="1"/>
            </p:cNvSpPr>
            <p:nvPr/>
          </p:nvSpPr>
          <p:spPr bwMode="auto">
            <a:xfrm>
              <a:off x="37648739" y="14705611"/>
              <a:ext cx="457200" cy="400110"/>
            </a:xfrm>
            <a:prstGeom prst="rect">
              <a:avLst/>
            </a:prstGeom>
            <a:noFill/>
            <a:ln w="9525">
              <a:noFill/>
              <a:miter lim="800000"/>
              <a:headEnd/>
              <a:tailEnd/>
            </a:ln>
          </p:spPr>
          <p:txBody>
            <a:bodyPr>
              <a:spAutoFit/>
            </a:bodyPr>
            <a:lstStyle/>
            <a:p>
              <a:pPr algn="ctr"/>
              <a:r>
                <a:rPr lang="en-US"/>
                <a:t>*</a:t>
              </a:r>
            </a:p>
          </p:txBody>
        </p:sp>
        <p:sp>
          <p:nvSpPr>
            <p:cNvPr id="13470" name="TextBox 74"/>
            <p:cNvSpPr txBox="1">
              <a:spLocks noChangeArrowheads="1"/>
            </p:cNvSpPr>
            <p:nvPr/>
          </p:nvSpPr>
          <p:spPr bwMode="auto">
            <a:xfrm>
              <a:off x="37661851" y="15214023"/>
              <a:ext cx="457200" cy="400110"/>
            </a:xfrm>
            <a:prstGeom prst="rect">
              <a:avLst/>
            </a:prstGeom>
            <a:noFill/>
            <a:ln w="9525">
              <a:noFill/>
              <a:miter lim="800000"/>
              <a:headEnd/>
              <a:tailEnd/>
            </a:ln>
          </p:spPr>
          <p:txBody>
            <a:bodyPr>
              <a:spAutoFit/>
            </a:bodyPr>
            <a:lstStyle/>
            <a:p>
              <a:pPr algn="ctr"/>
              <a:r>
                <a:rPr lang="en-US"/>
                <a:t>*</a:t>
              </a:r>
            </a:p>
          </p:txBody>
        </p:sp>
        <p:sp>
          <p:nvSpPr>
            <p:cNvPr id="13471" name="TextBox 76"/>
            <p:cNvSpPr txBox="1">
              <a:spLocks noChangeArrowheads="1"/>
            </p:cNvSpPr>
            <p:nvPr/>
          </p:nvSpPr>
          <p:spPr bwMode="auto">
            <a:xfrm>
              <a:off x="38801387" y="15229609"/>
              <a:ext cx="457200" cy="400110"/>
            </a:xfrm>
            <a:prstGeom prst="rect">
              <a:avLst/>
            </a:prstGeom>
            <a:noFill/>
            <a:ln w="9525">
              <a:noFill/>
              <a:miter lim="800000"/>
              <a:headEnd/>
              <a:tailEnd/>
            </a:ln>
          </p:spPr>
          <p:txBody>
            <a:bodyPr>
              <a:spAutoFit/>
            </a:bodyPr>
            <a:lstStyle/>
            <a:p>
              <a:pPr algn="ctr"/>
              <a:r>
                <a:rPr lang="en-US"/>
                <a:t>*</a:t>
              </a:r>
            </a:p>
          </p:txBody>
        </p:sp>
        <p:sp>
          <p:nvSpPr>
            <p:cNvPr id="13472" name="TextBox 77"/>
            <p:cNvSpPr txBox="1">
              <a:spLocks noChangeArrowheads="1"/>
            </p:cNvSpPr>
            <p:nvPr/>
          </p:nvSpPr>
          <p:spPr bwMode="auto">
            <a:xfrm>
              <a:off x="38782337" y="14791459"/>
              <a:ext cx="457200" cy="400110"/>
            </a:xfrm>
            <a:prstGeom prst="rect">
              <a:avLst/>
            </a:prstGeom>
            <a:noFill/>
            <a:ln w="9525">
              <a:noFill/>
              <a:miter lim="800000"/>
              <a:headEnd/>
              <a:tailEnd/>
            </a:ln>
          </p:spPr>
          <p:txBody>
            <a:bodyPr>
              <a:spAutoFit/>
            </a:bodyPr>
            <a:lstStyle/>
            <a:p>
              <a:pPr algn="ctr"/>
              <a:r>
                <a:rPr lang="en-US"/>
                <a:t>*</a:t>
              </a:r>
            </a:p>
          </p:txBody>
        </p:sp>
        <p:sp>
          <p:nvSpPr>
            <p:cNvPr id="13473" name="TextBox 78"/>
            <p:cNvSpPr txBox="1">
              <a:spLocks noChangeArrowheads="1"/>
            </p:cNvSpPr>
            <p:nvPr/>
          </p:nvSpPr>
          <p:spPr bwMode="auto">
            <a:xfrm>
              <a:off x="39944387" y="14296159"/>
              <a:ext cx="457200" cy="400110"/>
            </a:xfrm>
            <a:prstGeom prst="rect">
              <a:avLst/>
            </a:prstGeom>
            <a:noFill/>
            <a:ln w="9525">
              <a:noFill/>
              <a:miter lim="800000"/>
              <a:headEnd/>
              <a:tailEnd/>
            </a:ln>
          </p:spPr>
          <p:txBody>
            <a:bodyPr>
              <a:spAutoFit/>
            </a:bodyPr>
            <a:lstStyle/>
            <a:p>
              <a:pPr algn="ctr"/>
              <a:r>
                <a:rPr lang="en-US"/>
                <a:t>*</a:t>
              </a:r>
            </a:p>
          </p:txBody>
        </p:sp>
        <p:sp>
          <p:nvSpPr>
            <p:cNvPr id="13474" name="TextBox 79"/>
            <p:cNvSpPr txBox="1">
              <a:spLocks noChangeArrowheads="1"/>
            </p:cNvSpPr>
            <p:nvPr/>
          </p:nvSpPr>
          <p:spPr bwMode="auto">
            <a:xfrm>
              <a:off x="39944387" y="14791459"/>
              <a:ext cx="457200" cy="400110"/>
            </a:xfrm>
            <a:prstGeom prst="rect">
              <a:avLst/>
            </a:prstGeom>
            <a:noFill/>
            <a:ln w="9525">
              <a:noFill/>
              <a:miter lim="800000"/>
              <a:headEnd/>
              <a:tailEnd/>
            </a:ln>
          </p:spPr>
          <p:txBody>
            <a:bodyPr>
              <a:spAutoFit/>
            </a:bodyPr>
            <a:lstStyle/>
            <a:p>
              <a:pPr algn="ctr"/>
              <a:r>
                <a:rPr lang="en-US"/>
                <a:t>*</a:t>
              </a:r>
            </a:p>
          </p:txBody>
        </p:sp>
        <p:sp>
          <p:nvSpPr>
            <p:cNvPr id="13475" name="TextBox 81"/>
            <p:cNvSpPr txBox="1">
              <a:spLocks noChangeArrowheads="1"/>
            </p:cNvSpPr>
            <p:nvPr/>
          </p:nvSpPr>
          <p:spPr bwMode="auto">
            <a:xfrm>
              <a:off x="39944387" y="15210559"/>
              <a:ext cx="457200" cy="400110"/>
            </a:xfrm>
            <a:prstGeom prst="rect">
              <a:avLst/>
            </a:prstGeom>
            <a:noFill/>
            <a:ln w="9525">
              <a:noFill/>
              <a:miter lim="800000"/>
              <a:headEnd/>
              <a:tailEnd/>
            </a:ln>
          </p:spPr>
          <p:txBody>
            <a:bodyPr>
              <a:spAutoFit/>
            </a:bodyPr>
            <a:lstStyle/>
            <a:p>
              <a:pPr algn="ctr"/>
              <a:r>
                <a:rPr lang="en-US"/>
                <a:t>*</a:t>
              </a:r>
            </a:p>
          </p:txBody>
        </p:sp>
        <p:sp>
          <p:nvSpPr>
            <p:cNvPr id="13476" name="TextBox 82"/>
            <p:cNvSpPr txBox="1">
              <a:spLocks noChangeArrowheads="1"/>
            </p:cNvSpPr>
            <p:nvPr/>
          </p:nvSpPr>
          <p:spPr bwMode="auto">
            <a:xfrm>
              <a:off x="41087387" y="14334259"/>
              <a:ext cx="457200" cy="400110"/>
            </a:xfrm>
            <a:prstGeom prst="rect">
              <a:avLst/>
            </a:prstGeom>
            <a:noFill/>
            <a:ln w="9525">
              <a:noFill/>
              <a:miter lim="800000"/>
              <a:headEnd/>
              <a:tailEnd/>
            </a:ln>
          </p:spPr>
          <p:txBody>
            <a:bodyPr>
              <a:spAutoFit/>
            </a:bodyPr>
            <a:lstStyle/>
            <a:p>
              <a:pPr algn="ctr"/>
              <a:r>
                <a:rPr lang="en-US"/>
                <a:t>*</a:t>
              </a:r>
            </a:p>
          </p:txBody>
        </p:sp>
        <p:sp>
          <p:nvSpPr>
            <p:cNvPr id="13477" name="TextBox 83"/>
            <p:cNvSpPr txBox="1">
              <a:spLocks noChangeArrowheads="1"/>
            </p:cNvSpPr>
            <p:nvPr/>
          </p:nvSpPr>
          <p:spPr bwMode="auto">
            <a:xfrm>
              <a:off x="41106437" y="14753359"/>
              <a:ext cx="457200" cy="400110"/>
            </a:xfrm>
            <a:prstGeom prst="rect">
              <a:avLst/>
            </a:prstGeom>
            <a:noFill/>
            <a:ln w="9525">
              <a:noFill/>
              <a:miter lim="800000"/>
              <a:headEnd/>
              <a:tailEnd/>
            </a:ln>
          </p:spPr>
          <p:txBody>
            <a:bodyPr>
              <a:spAutoFit/>
            </a:bodyPr>
            <a:lstStyle/>
            <a:p>
              <a:pPr algn="ctr"/>
              <a:r>
                <a:rPr lang="en-US"/>
                <a:t>*</a:t>
              </a:r>
            </a:p>
          </p:txBody>
        </p:sp>
        <p:sp>
          <p:nvSpPr>
            <p:cNvPr id="13478" name="TextBox 84"/>
            <p:cNvSpPr txBox="1">
              <a:spLocks noChangeArrowheads="1"/>
            </p:cNvSpPr>
            <p:nvPr/>
          </p:nvSpPr>
          <p:spPr bwMode="auto">
            <a:xfrm>
              <a:off x="41090850" y="15144750"/>
              <a:ext cx="457200" cy="400110"/>
            </a:xfrm>
            <a:prstGeom prst="rect">
              <a:avLst/>
            </a:prstGeom>
            <a:noFill/>
            <a:ln w="9525">
              <a:noFill/>
              <a:miter lim="800000"/>
              <a:headEnd/>
              <a:tailEnd/>
            </a:ln>
          </p:spPr>
          <p:txBody>
            <a:bodyPr>
              <a:spAutoFit/>
            </a:bodyPr>
            <a:lstStyle/>
            <a:p>
              <a:pPr algn="ctr"/>
              <a:r>
                <a:rPr lang="en-US"/>
                <a:t>*</a:t>
              </a:r>
            </a:p>
          </p:txBody>
        </p:sp>
      </p:grpSp>
      <p:sp>
        <p:nvSpPr>
          <p:cNvPr id="13340" name="TextBox 99"/>
          <p:cNvSpPr txBox="1">
            <a:spLocks noChangeArrowheads="1"/>
          </p:cNvSpPr>
          <p:nvPr/>
        </p:nvSpPr>
        <p:spPr bwMode="auto">
          <a:xfrm>
            <a:off x="30175200" y="17830800"/>
            <a:ext cx="8229600" cy="400050"/>
          </a:xfrm>
          <a:prstGeom prst="rect">
            <a:avLst/>
          </a:prstGeom>
          <a:noFill/>
          <a:ln w="9525">
            <a:noFill/>
            <a:miter lim="800000"/>
            <a:headEnd/>
            <a:tailEnd/>
          </a:ln>
        </p:spPr>
        <p:txBody>
          <a:bodyPr>
            <a:spAutoFit/>
          </a:bodyPr>
          <a:lstStyle/>
          <a:p>
            <a:r>
              <a:rPr lang="en-US" b="1"/>
              <a:t>Figure 2.  Residue carbon by cropping intensity and site</a:t>
            </a:r>
          </a:p>
        </p:txBody>
      </p:sp>
      <p:sp>
        <p:nvSpPr>
          <p:cNvPr id="13341" name="TextBox 102"/>
          <p:cNvSpPr txBox="1">
            <a:spLocks noChangeArrowheads="1"/>
          </p:cNvSpPr>
          <p:nvPr/>
        </p:nvSpPr>
        <p:spPr bwMode="auto">
          <a:xfrm>
            <a:off x="30175200" y="26974800"/>
            <a:ext cx="12801600" cy="3170099"/>
          </a:xfrm>
          <a:prstGeom prst="rect">
            <a:avLst/>
          </a:prstGeom>
          <a:noFill/>
          <a:ln w="9525">
            <a:noFill/>
            <a:miter lim="800000"/>
            <a:headEnd/>
            <a:tailEnd/>
          </a:ln>
        </p:spPr>
        <p:txBody>
          <a:bodyPr>
            <a:spAutoFit/>
          </a:bodyPr>
          <a:lstStyle/>
          <a:p>
            <a:pPr>
              <a:buFont typeface="Wingdings" pitchFamily="2" charset="2"/>
              <a:buChar char="Ø"/>
            </a:pPr>
            <a:r>
              <a:rPr lang="en-US" dirty="0" smtClean="0"/>
              <a:t>Detecting rates of change in SOC from field studies for Montana's dryland wheat production requires continued long term studies.</a:t>
            </a:r>
          </a:p>
          <a:p>
            <a:pPr>
              <a:buFont typeface="Wingdings" pitchFamily="2" charset="2"/>
              <a:buChar char="Ø"/>
            </a:pPr>
            <a:r>
              <a:rPr lang="en-US" dirty="0" smtClean="0"/>
              <a:t>Significant (P&lt;0.05) effects from management  to date have  only observed from increasing crop intensity (i.e. annual cropping) in the plot-scale and field-scale (two of six sites only) studies.  No differences have been noted from tillage reduction.   Additionally,  the effects in the field- scale study are limited to the upper 10 cm of soil.</a:t>
            </a:r>
          </a:p>
          <a:p>
            <a:pPr>
              <a:buFont typeface="Wingdings" pitchFamily="2" charset="2"/>
              <a:buChar char="Ø"/>
            </a:pPr>
            <a:r>
              <a:rPr lang="en-US" dirty="0" smtClean="0"/>
              <a:t>Great efforts need to be made when sampling and analyzing soil carbon in effort to maximize  the signal to noise ratio.  </a:t>
            </a:r>
            <a:r>
              <a:rPr lang="en-US" dirty="0" smtClean="0"/>
              <a:t>Secondly, </a:t>
            </a:r>
            <a:r>
              <a:rPr lang="en-US" dirty="0" smtClean="0"/>
              <a:t>natural soil variability and micro climates can result in increased noise in the eventual SOC on data set making changes in SOC difficult to detect</a:t>
            </a:r>
          </a:p>
          <a:p>
            <a:endParaRPr lang="en-US" dirty="0"/>
          </a:p>
          <a:p>
            <a:r>
              <a:rPr lang="en-US" dirty="0"/>
              <a:t> </a:t>
            </a:r>
          </a:p>
        </p:txBody>
      </p:sp>
      <p:grpSp>
        <p:nvGrpSpPr>
          <p:cNvPr id="13342" name="Group 106"/>
          <p:cNvGrpSpPr>
            <a:grpSpLocks/>
          </p:cNvGrpSpPr>
          <p:nvPr/>
        </p:nvGrpSpPr>
        <p:grpSpPr bwMode="auto">
          <a:xfrm>
            <a:off x="29718000" y="25603200"/>
            <a:ext cx="13066713" cy="1300163"/>
            <a:chOff x="30175200" y="24688800"/>
            <a:chExt cx="13067129" cy="1300163"/>
          </a:xfrm>
        </p:grpSpPr>
        <p:sp>
          <p:nvSpPr>
            <p:cNvPr id="104" name="Rectangle 1951"/>
            <p:cNvSpPr>
              <a:spLocks noChangeArrowheads="1"/>
            </p:cNvSpPr>
            <p:nvPr/>
          </p:nvSpPr>
          <p:spPr bwMode="auto">
            <a:xfrm>
              <a:off x="30175200" y="24688800"/>
              <a:ext cx="13067129" cy="1300163"/>
            </a:xfrm>
            <a:prstGeom prst="rect">
              <a:avLst/>
            </a:prstGeom>
            <a:gradFill rotWithShape="1">
              <a:gsLst>
                <a:gs pos="0">
                  <a:schemeClr val="bg1"/>
                </a:gs>
                <a:gs pos="50000">
                  <a:srgbClr val="FFCC00"/>
                </a:gs>
                <a:gs pos="100000">
                  <a:schemeClr val="bg1"/>
                </a:gs>
              </a:gsLst>
              <a:lin ang="5400000" scaled="1"/>
            </a:gradFill>
            <a:ln w="9525">
              <a:noFill/>
              <a:miter lim="800000"/>
              <a:headEnd/>
              <a:tailEnd/>
            </a:ln>
            <a:effectLst/>
          </p:spPr>
          <p:txBody>
            <a:bodyPr wrap="none" anchor="ctr"/>
            <a:lstStyle/>
            <a:p>
              <a:pPr>
                <a:defRPr/>
              </a:pPr>
              <a:endParaRPr lang="en-US"/>
            </a:p>
          </p:txBody>
        </p:sp>
        <p:sp>
          <p:nvSpPr>
            <p:cNvPr id="13446" name="TextBox 105"/>
            <p:cNvSpPr txBox="1">
              <a:spLocks noChangeArrowheads="1"/>
            </p:cNvSpPr>
            <p:nvPr/>
          </p:nvSpPr>
          <p:spPr bwMode="auto">
            <a:xfrm>
              <a:off x="30868883" y="24846455"/>
              <a:ext cx="5486400" cy="769441"/>
            </a:xfrm>
            <a:prstGeom prst="rect">
              <a:avLst/>
            </a:prstGeom>
            <a:noFill/>
            <a:ln w="9525">
              <a:noFill/>
              <a:miter lim="800000"/>
              <a:headEnd/>
              <a:tailEnd/>
            </a:ln>
          </p:spPr>
          <p:txBody>
            <a:bodyPr>
              <a:spAutoFit/>
            </a:bodyPr>
            <a:lstStyle/>
            <a:p>
              <a:r>
                <a:rPr lang="en-US" sz="4400"/>
                <a:t>Conclusions</a:t>
              </a:r>
            </a:p>
          </p:txBody>
        </p:sp>
      </p:grpSp>
      <p:graphicFrame>
        <p:nvGraphicFramePr>
          <p:cNvPr id="108" name="Table 107"/>
          <p:cNvGraphicFramePr>
            <a:graphicFrameLocks noGrp="1"/>
          </p:cNvGraphicFramePr>
          <p:nvPr/>
        </p:nvGraphicFramePr>
        <p:xfrm>
          <a:off x="15087600" y="26974800"/>
          <a:ext cx="14173200" cy="6400803"/>
        </p:xfrm>
        <a:graphic>
          <a:graphicData uri="http://schemas.openxmlformats.org/drawingml/2006/table">
            <a:tbl>
              <a:tblPr/>
              <a:tblGrid>
                <a:gridCol w="4968385"/>
                <a:gridCol w="2118216"/>
                <a:gridCol w="2362200"/>
                <a:gridCol w="4724399"/>
              </a:tblGrid>
              <a:tr h="886266">
                <a:tc gridSpan="4">
                  <a:txBody>
                    <a:bodyPr/>
                    <a:lstStyle/>
                    <a:p>
                      <a:endParaRPr lang="en-US" dirty="0"/>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87791">
                <a:tc>
                  <a:txBody>
                    <a:bodyPr/>
                    <a:lstStyle/>
                    <a:p>
                      <a:pPr algn="ctr" fontAlgn="b"/>
                      <a:r>
                        <a:rPr lang="en-US" sz="2600" b="1" i="0" u="none" strike="noStrike" dirty="0">
                          <a:solidFill>
                            <a:srgbClr val="000000"/>
                          </a:solidFill>
                          <a:latin typeface="+mn-lt"/>
                        </a:rPr>
                        <a:t>Cropping </a:t>
                      </a:r>
                      <a:r>
                        <a:rPr lang="en-US" sz="2600" b="1" i="0" u="none" strike="noStrike" dirty="0" smtClean="0">
                          <a:solidFill>
                            <a:srgbClr val="000000"/>
                          </a:solidFill>
                          <a:latin typeface="+mn-lt"/>
                        </a:rPr>
                        <a:t>system</a:t>
                      </a:r>
                      <a:endParaRPr lang="en-US" sz="2600" b="1"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lumMod val="65000"/>
                      </a:schemeClr>
                    </a:solidFill>
                  </a:tcPr>
                </a:tc>
                <a:tc gridSpan="2">
                  <a:txBody>
                    <a:bodyPr/>
                    <a:lstStyle/>
                    <a:p>
                      <a:pPr algn="l" fontAlgn="b"/>
                      <a:r>
                        <a:rPr lang="en-US" sz="2600" b="1" i="0" u="none" strike="noStrike" dirty="0">
                          <a:solidFill>
                            <a:srgbClr val="000000"/>
                          </a:solidFill>
                          <a:latin typeface="+mn-lt"/>
                        </a:rPr>
                        <a:t>Soil organic C (MT/ha)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endParaRPr lang="en-US"/>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787791">
                <a:tc>
                  <a:txBody>
                    <a:bodyPr/>
                    <a:lstStyle/>
                    <a:p>
                      <a:pPr algn="ctr" fontAlgn="b"/>
                      <a:r>
                        <a:rPr lang="en-US" sz="2600" b="1" i="0" u="none" strike="noStrike" dirty="0">
                          <a:solidFill>
                            <a:srgbClr val="000000"/>
                          </a:solidFill>
                          <a:latin typeface="+mn-lt"/>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600" b="1" i="0" u="none" strike="noStrike" dirty="0" smtClean="0">
                          <a:solidFill>
                            <a:srgbClr val="000000"/>
                          </a:solidFill>
                          <a:latin typeface="+mn-lt"/>
                        </a:rPr>
                        <a:t>2002</a:t>
                      </a:r>
                      <a:endParaRPr lang="en-US" sz="2600" b="1"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600" b="1" i="0" u="none" strike="noStrike" dirty="0" smtClean="0">
                          <a:solidFill>
                            <a:srgbClr val="000000"/>
                          </a:solidFill>
                          <a:latin typeface="+mn-lt"/>
                        </a:rPr>
                        <a:t>2008</a:t>
                      </a:r>
                      <a:endParaRPr lang="en-US" sz="2600" b="1"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endParaRPr lang="en-US"/>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787791">
                <a:tc>
                  <a:txBody>
                    <a:bodyPr/>
                    <a:lstStyle/>
                    <a:p>
                      <a:pPr algn="ctr" fontAlgn="b"/>
                      <a:r>
                        <a:rPr lang="en-US" sz="2600" b="0" i="0" u="none" strike="noStrike" dirty="0" smtClean="0">
                          <a:solidFill>
                            <a:srgbClr val="000000"/>
                          </a:solidFill>
                          <a:latin typeface="+mn-lt"/>
                        </a:rPr>
                        <a:t>till</a:t>
                      </a:r>
                      <a:r>
                        <a:rPr lang="en-US" sz="2600" b="0" i="0" u="none" strike="noStrike" baseline="0" dirty="0" smtClean="0">
                          <a:solidFill>
                            <a:srgbClr val="000000"/>
                          </a:solidFill>
                          <a:latin typeface="+mn-lt"/>
                        </a:rPr>
                        <a:t> </a:t>
                      </a:r>
                      <a:r>
                        <a:rPr lang="en-US" sz="2600" b="0" i="0" u="none" strike="noStrike" baseline="0" dirty="0" smtClean="0">
                          <a:solidFill>
                            <a:srgbClr val="000000"/>
                          </a:solidFill>
                          <a:latin typeface="+mn-lt"/>
                        </a:rPr>
                        <a:t>wheat-fallow</a:t>
                      </a:r>
                      <a:endParaRPr lang="en-US" sz="2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600" b="0" i="0" u="none" strike="noStrike" dirty="0" smtClean="0">
                          <a:solidFill>
                            <a:srgbClr val="000000"/>
                          </a:solidFill>
                          <a:latin typeface="+mn-lt"/>
                        </a:rPr>
                        <a:t>35.8</a:t>
                      </a:r>
                      <a:endParaRPr lang="en-US" sz="2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600" b="0" i="0" u="none" strike="noStrike" dirty="0" smtClean="0">
                          <a:solidFill>
                            <a:srgbClr val="000000"/>
                          </a:solidFill>
                          <a:latin typeface="+mn-lt"/>
                        </a:rPr>
                        <a:t>33.2</a:t>
                      </a:r>
                      <a:endParaRPr lang="en-US" sz="2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787791">
                <a:tc>
                  <a:txBody>
                    <a:bodyPr/>
                    <a:lstStyle/>
                    <a:p>
                      <a:pPr algn="ctr" fontAlgn="b"/>
                      <a:r>
                        <a:rPr lang="en-US" sz="2600" b="0" i="0" u="none" strike="noStrike" dirty="0" smtClean="0">
                          <a:solidFill>
                            <a:srgbClr val="000000"/>
                          </a:solidFill>
                          <a:latin typeface="+mn-lt"/>
                        </a:rPr>
                        <a:t>no-till </a:t>
                      </a:r>
                      <a:r>
                        <a:rPr lang="en-US" sz="2600" b="0" i="0" u="none" strike="noStrike" dirty="0" smtClean="0">
                          <a:solidFill>
                            <a:srgbClr val="000000"/>
                          </a:solidFill>
                          <a:latin typeface="+mn-lt"/>
                        </a:rPr>
                        <a:t>wheat-fallow</a:t>
                      </a:r>
                      <a:endParaRPr lang="en-US" sz="26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n-US" sz="2600" b="0" i="0" u="none" strike="noStrike" dirty="0" smtClean="0">
                          <a:solidFill>
                            <a:srgbClr val="000000"/>
                          </a:solidFill>
                          <a:latin typeface="+mn-lt"/>
                        </a:rPr>
                        <a:t>36.2</a:t>
                      </a:r>
                      <a:endParaRPr lang="en-US" sz="26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n-US" sz="2600" b="0" i="0" u="none" strike="noStrike" dirty="0" smtClean="0">
                          <a:solidFill>
                            <a:srgbClr val="000000"/>
                          </a:solidFill>
                          <a:latin typeface="+mn-lt"/>
                        </a:rPr>
                        <a:t>33.6</a:t>
                      </a:r>
                      <a:endParaRPr lang="en-US" sz="26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r>
              <a:tr h="787791">
                <a:tc>
                  <a:txBody>
                    <a:bodyPr/>
                    <a:lstStyle/>
                    <a:p>
                      <a:pPr algn="ctr" fontAlgn="b"/>
                      <a:r>
                        <a:rPr lang="en-US" sz="2600" b="0" i="0" u="none" strike="noStrike" dirty="0" smtClean="0">
                          <a:solidFill>
                            <a:srgbClr val="000000"/>
                          </a:solidFill>
                          <a:latin typeface="+mn-lt"/>
                        </a:rPr>
                        <a:t>no-till wheat-wheat</a:t>
                      </a:r>
                      <a:endParaRPr lang="en-US" sz="26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n-US" sz="2600" b="0" i="0" u="none" strike="noStrike" dirty="0" smtClean="0">
                          <a:solidFill>
                            <a:srgbClr val="000000"/>
                          </a:solidFill>
                          <a:latin typeface="+mn-lt"/>
                        </a:rPr>
                        <a:t>35.7</a:t>
                      </a:r>
                      <a:endParaRPr lang="en-US" sz="26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n-US" sz="2600" b="0" i="0" u="none" strike="noStrike" dirty="0" smtClean="0">
                          <a:solidFill>
                            <a:srgbClr val="000000"/>
                          </a:solidFill>
                          <a:latin typeface="+mn-lt"/>
                        </a:rPr>
                        <a:t>36.8</a:t>
                      </a:r>
                      <a:endParaRPr lang="en-US" sz="26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r>
              <a:tr h="787791">
                <a:tc>
                  <a:txBody>
                    <a:bodyPr/>
                    <a:lstStyle/>
                    <a:p>
                      <a:pPr algn="ctr" fontAlgn="b"/>
                      <a:r>
                        <a:rPr lang="en-US" sz="2600" b="0" i="0" u="none" strike="noStrike" dirty="0" smtClean="0">
                          <a:solidFill>
                            <a:srgbClr val="000000"/>
                          </a:solidFill>
                          <a:latin typeface="+mn-lt"/>
                        </a:rPr>
                        <a:t>no-till pea-wheat</a:t>
                      </a:r>
                      <a:endParaRPr lang="en-US" sz="2600" b="0" i="0" u="none" strike="noStrike" dirty="0">
                        <a:solidFill>
                          <a:srgbClr val="000000"/>
                        </a:solidFill>
                        <a:latin typeface="+mn-lt"/>
                      </a:endParaRP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en-US" sz="2600" b="0" i="0" u="none" strike="noStrike" dirty="0" smtClean="0">
                          <a:solidFill>
                            <a:srgbClr val="000000"/>
                          </a:solidFill>
                          <a:latin typeface="+mn-lt"/>
                        </a:rPr>
                        <a:t>36.0</a:t>
                      </a:r>
                      <a:endParaRPr lang="en-US" sz="2600" b="0" i="0" u="none" strike="noStrike" dirty="0">
                        <a:solidFill>
                          <a:srgbClr val="000000"/>
                        </a:solidFill>
                        <a:latin typeface="+mn-lt"/>
                      </a:endParaRP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en-US" sz="2600" b="0" i="0" u="none" strike="noStrike" dirty="0" smtClean="0">
                          <a:solidFill>
                            <a:srgbClr val="000000"/>
                          </a:solidFill>
                          <a:latin typeface="+mn-lt"/>
                        </a:rPr>
                        <a:t>36.5</a:t>
                      </a:r>
                      <a:endParaRPr lang="en-US" sz="2600" b="0" i="0" u="none" strike="noStrike" dirty="0">
                        <a:solidFill>
                          <a:srgbClr val="000000"/>
                        </a:solidFill>
                        <a:latin typeface="+mn-lt"/>
                      </a:endParaRP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endParaRPr lang="en-US"/>
                    </a:p>
                  </a:txBody>
                  <a:tcPr marL="9525" marR="9525" marT="9525" marB="0" anchor="b">
                    <a:lnL>
                      <a:noFill/>
                    </a:lnL>
                    <a:lnR>
                      <a:noFill/>
                    </a:lnR>
                    <a:lnT>
                      <a:noFill/>
                    </a:lnT>
                    <a:lnB w="6350" cap="flat" cmpd="sng" algn="ctr">
                      <a:noFill/>
                      <a:prstDash val="solid"/>
                      <a:round/>
                      <a:headEnd type="none" w="med" len="med"/>
                      <a:tailEnd type="none" w="med" len="med"/>
                    </a:lnB>
                  </a:tcPr>
                </a:tc>
              </a:tr>
              <a:tr h="787791">
                <a:tc>
                  <a:txBody>
                    <a:bodyPr/>
                    <a:lstStyle/>
                    <a:p>
                      <a:pPr algn="ctr" fontAlgn="b"/>
                      <a:r>
                        <a:rPr lang="en-US" sz="2600" b="0" i="0" u="none" strike="noStrike" dirty="0" smtClean="0">
                          <a:solidFill>
                            <a:srgbClr val="000000"/>
                          </a:solidFill>
                          <a:latin typeface="+mn-lt"/>
                        </a:rPr>
                        <a:t>alfalfa-perennial</a:t>
                      </a:r>
                      <a:r>
                        <a:rPr lang="en-US" sz="2600" b="0" i="0" u="none" strike="noStrike" baseline="0" dirty="0" smtClean="0">
                          <a:solidFill>
                            <a:srgbClr val="000000"/>
                          </a:solidFill>
                          <a:latin typeface="+mn-lt"/>
                        </a:rPr>
                        <a:t> grass</a:t>
                      </a:r>
                      <a:endParaRPr lang="en-US" sz="2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600" b="0" i="0" u="none" strike="noStrike" dirty="0" smtClean="0">
                          <a:solidFill>
                            <a:srgbClr val="000000"/>
                          </a:solidFill>
                          <a:latin typeface="+mn-lt"/>
                        </a:rPr>
                        <a:t>35.0</a:t>
                      </a:r>
                      <a:endParaRPr lang="en-US" sz="2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600" b="0" i="0" u="none" strike="noStrike" dirty="0" smtClean="0">
                          <a:solidFill>
                            <a:srgbClr val="000000"/>
                          </a:solidFill>
                          <a:latin typeface="+mn-lt"/>
                        </a:rPr>
                        <a:t>36.3</a:t>
                      </a:r>
                      <a:endParaRPr lang="en-US" sz="2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en-US" dirty="0"/>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13376" name="TextBox 108"/>
          <p:cNvSpPr txBox="1">
            <a:spLocks noChangeArrowheads="1"/>
          </p:cNvSpPr>
          <p:nvPr/>
        </p:nvSpPr>
        <p:spPr bwMode="auto">
          <a:xfrm>
            <a:off x="15087600" y="33832800"/>
            <a:ext cx="14173200" cy="1446550"/>
          </a:xfrm>
          <a:prstGeom prst="rect">
            <a:avLst/>
          </a:prstGeom>
          <a:noFill/>
          <a:ln w="9525">
            <a:noFill/>
            <a:miter lim="800000"/>
            <a:headEnd/>
            <a:tailEnd/>
          </a:ln>
        </p:spPr>
        <p:txBody>
          <a:bodyPr>
            <a:spAutoFit/>
          </a:bodyPr>
          <a:lstStyle/>
          <a:p>
            <a:r>
              <a:rPr lang="en-US" sz="2200" dirty="0"/>
              <a:t>Results from the field experiment at MSU-Bozeman’s Post Farm indicate SOC is being lost from both tilled and no-till </a:t>
            </a:r>
            <a:r>
              <a:rPr lang="en-US" sz="2200" dirty="0" smtClean="0"/>
              <a:t>wheat fallow systems</a:t>
            </a:r>
            <a:r>
              <a:rPr lang="en-US" sz="2200" dirty="0"/>
              <a:t>. Step-wise contrasts show that no-till fallow – wheat has accumulated less soil C than no-till continuous wheat (P &lt; 0.05). The fallow – containing systems lost SOC at a rate of 0.55 MT C/ha/yr compared with no-till continuous crop systems. Gains in SOC were greatest in a perennial alfalfa/ grass system .   </a:t>
            </a:r>
          </a:p>
        </p:txBody>
      </p:sp>
      <p:pic>
        <p:nvPicPr>
          <p:cNvPr id="13377" name="Picture 159"/>
          <p:cNvPicPr>
            <a:picLocks noChangeAspect="1" noChangeArrowheads="1"/>
          </p:cNvPicPr>
          <p:nvPr/>
        </p:nvPicPr>
        <p:blipFill>
          <a:blip r:embed="rId12" cstate="print"/>
          <a:srcRect/>
          <a:stretch>
            <a:fillRect/>
          </a:stretch>
        </p:blipFill>
        <p:spPr bwMode="auto">
          <a:xfrm>
            <a:off x="30632400" y="18288000"/>
            <a:ext cx="10515600" cy="7416800"/>
          </a:xfrm>
          <a:prstGeom prst="rect">
            <a:avLst/>
          </a:prstGeom>
          <a:noFill/>
          <a:ln w="9525">
            <a:noFill/>
            <a:miter lim="800000"/>
            <a:headEnd/>
            <a:tailEnd/>
          </a:ln>
        </p:spPr>
      </p:pic>
      <p:sp>
        <p:nvSpPr>
          <p:cNvPr id="13378" name="TextBox 160"/>
          <p:cNvSpPr txBox="1">
            <a:spLocks noChangeArrowheads="1"/>
          </p:cNvSpPr>
          <p:nvPr/>
        </p:nvSpPr>
        <p:spPr bwMode="auto">
          <a:xfrm>
            <a:off x="32232600" y="22745700"/>
            <a:ext cx="457200" cy="400050"/>
          </a:xfrm>
          <a:prstGeom prst="rect">
            <a:avLst/>
          </a:prstGeom>
          <a:noFill/>
          <a:ln w="9525">
            <a:noFill/>
            <a:miter lim="800000"/>
            <a:headEnd/>
            <a:tailEnd/>
          </a:ln>
        </p:spPr>
        <p:txBody>
          <a:bodyPr>
            <a:spAutoFit/>
          </a:bodyPr>
          <a:lstStyle/>
          <a:p>
            <a:r>
              <a:rPr lang="en-US" b="1"/>
              <a:t>b</a:t>
            </a:r>
          </a:p>
        </p:txBody>
      </p:sp>
      <p:sp>
        <p:nvSpPr>
          <p:cNvPr id="13379" name="TextBox 161"/>
          <p:cNvSpPr txBox="1">
            <a:spLocks noChangeArrowheads="1"/>
          </p:cNvSpPr>
          <p:nvPr/>
        </p:nvSpPr>
        <p:spPr bwMode="auto">
          <a:xfrm>
            <a:off x="38862000" y="23317200"/>
            <a:ext cx="457200" cy="400050"/>
          </a:xfrm>
          <a:prstGeom prst="rect">
            <a:avLst/>
          </a:prstGeom>
          <a:noFill/>
          <a:ln w="9525">
            <a:noFill/>
            <a:miter lim="800000"/>
            <a:headEnd/>
            <a:tailEnd/>
          </a:ln>
        </p:spPr>
        <p:txBody>
          <a:bodyPr>
            <a:spAutoFit/>
          </a:bodyPr>
          <a:lstStyle/>
          <a:p>
            <a:r>
              <a:rPr lang="en-US" b="1"/>
              <a:t>b</a:t>
            </a:r>
          </a:p>
        </p:txBody>
      </p:sp>
      <p:sp>
        <p:nvSpPr>
          <p:cNvPr id="13380" name="TextBox 162"/>
          <p:cNvSpPr txBox="1">
            <a:spLocks noChangeArrowheads="1"/>
          </p:cNvSpPr>
          <p:nvPr/>
        </p:nvSpPr>
        <p:spPr bwMode="auto">
          <a:xfrm>
            <a:off x="37547550" y="22250400"/>
            <a:ext cx="457200" cy="400050"/>
          </a:xfrm>
          <a:prstGeom prst="rect">
            <a:avLst/>
          </a:prstGeom>
          <a:noFill/>
          <a:ln w="9525">
            <a:noFill/>
            <a:miter lim="800000"/>
            <a:headEnd/>
            <a:tailEnd/>
          </a:ln>
        </p:spPr>
        <p:txBody>
          <a:bodyPr>
            <a:spAutoFit/>
          </a:bodyPr>
          <a:lstStyle/>
          <a:p>
            <a:r>
              <a:rPr lang="en-US" b="1"/>
              <a:t>b</a:t>
            </a:r>
          </a:p>
        </p:txBody>
      </p:sp>
      <p:sp>
        <p:nvSpPr>
          <p:cNvPr id="13381" name="TextBox 163"/>
          <p:cNvSpPr txBox="1">
            <a:spLocks noChangeArrowheads="1"/>
          </p:cNvSpPr>
          <p:nvPr/>
        </p:nvSpPr>
        <p:spPr bwMode="auto">
          <a:xfrm>
            <a:off x="36175950" y="20707350"/>
            <a:ext cx="457200" cy="400050"/>
          </a:xfrm>
          <a:prstGeom prst="rect">
            <a:avLst/>
          </a:prstGeom>
          <a:noFill/>
          <a:ln w="9525">
            <a:noFill/>
            <a:miter lim="800000"/>
            <a:headEnd/>
            <a:tailEnd/>
          </a:ln>
        </p:spPr>
        <p:txBody>
          <a:bodyPr>
            <a:spAutoFit/>
          </a:bodyPr>
          <a:lstStyle/>
          <a:p>
            <a:pPr algn="ctr"/>
            <a:r>
              <a:rPr lang="en-US" b="1"/>
              <a:t>b</a:t>
            </a:r>
          </a:p>
        </p:txBody>
      </p:sp>
      <p:sp>
        <p:nvSpPr>
          <p:cNvPr id="13382" name="TextBox 164"/>
          <p:cNvSpPr txBox="1">
            <a:spLocks noChangeArrowheads="1"/>
          </p:cNvSpPr>
          <p:nvPr/>
        </p:nvSpPr>
        <p:spPr bwMode="auto">
          <a:xfrm>
            <a:off x="34880550" y="22269450"/>
            <a:ext cx="457200" cy="400050"/>
          </a:xfrm>
          <a:prstGeom prst="rect">
            <a:avLst/>
          </a:prstGeom>
          <a:noFill/>
          <a:ln w="9525">
            <a:noFill/>
            <a:miter lim="800000"/>
            <a:headEnd/>
            <a:tailEnd/>
          </a:ln>
        </p:spPr>
        <p:txBody>
          <a:bodyPr>
            <a:spAutoFit/>
          </a:bodyPr>
          <a:lstStyle/>
          <a:p>
            <a:pPr algn="ctr"/>
            <a:r>
              <a:rPr lang="en-US" b="1"/>
              <a:t>b</a:t>
            </a:r>
          </a:p>
        </p:txBody>
      </p:sp>
      <p:sp>
        <p:nvSpPr>
          <p:cNvPr id="13383" name="TextBox 166"/>
          <p:cNvSpPr txBox="1">
            <a:spLocks noChangeArrowheads="1"/>
          </p:cNvSpPr>
          <p:nvPr/>
        </p:nvSpPr>
        <p:spPr bwMode="auto">
          <a:xfrm>
            <a:off x="32594550" y="22364700"/>
            <a:ext cx="457200" cy="400050"/>
          </a:xfrm>
          <a:prstGeom prst="rect">
            <a:avLst/>
          </a:prstGeom>
          <a:noFill/>
          <a:ln w="9525">
            <a:noFill/>
            <a:miter lim="800000"/>
            <a:headEnd/>
            <a:tailEnd/>
          </a:ln>
        </p:spPr>
        <p:txBody>
          <a:bodyPr>
            <a:spAutoFit/>
          </a:bodyPr>
          <a:lstStyle/>
          <a:p>
            <a:pPr algn="ctr"/>
            <a:r>
              <a:rPr lang="en-US" b="1"/>
              <a:t>a</a:t>
            </a:r>
          </a:p>
        </p:txBody>
      </p:sp>
      <p:sp>
        <p:nvSpPr>
          <p:cNvPr id="13384" name="TextBox 174"/>
          <p:cNvSpPr txBox="1">
            <a:spLocks noChangeArrowheads="1"/>
          </p:cNvSpPr>
          <p:nvPr/>
        </p:nvSpPr>
        <p:spPr bwMode="auto">
          <a:xfrm>
            <a:off x="39223950" y="22174200"/>
            <a:ext cx="457200" cy="400050"/>
          </a:xfrm>
          <a:prstGeom prst="rect">
            <a:avLst/>
          </a:prstGeom>
          <a:noFill/>
          <a:ln w="9525">
            <a:noFill/>
            <a:miter lim="800000"/>
            <a:headEnd/>
            <a:tailEnd/>
          </a:ln>
        </p:spPr>
        <p:txBody>
          <a:bodyPr>
            <a:spAutoFit/>
          </a:bodyPr>
          <a:lstStyle/>
          <a:p>
            <a:pPr algn="ctr"/>
            <a:r>
              <a:rPr lang="en-US" b="1"/>
              <a:t>a</a:t>
            </a:r>
          </a:p>
        </p:txBody>
      </p:sp>
      <p:sp>
        <p:nvSpPr>
          <p:cNvPr id="13385" name="TextBox 175"/>
          <p:cNvSpPr txBox="1">
            <a:spLocks noChangeArrowheads="1"/>
          </p:cNvSpPr>
          <p:nvPr/>
        </p:nvSpPr>
        <p:spPr bwMode="auto">
          <a:xfrm>
            <a:off x="37928550" y="21469350"/>
            <a:ext cx="457200" cy="400050"/>
          </a:xfrm>
          <a:prstGeom prst="rect">
            <a:avLst/>
          </a:prstGeom>
          <a:noFill/>
          <a:ln w="9525">
            <a:noFill/>
            <a:miter lim="800000"/>
            <a:headEnd/>
            <a:tailEnd/>
          </a:ln>
        </p:spPr>
        <p:txBody>
          <a:bodyPr>
            <a:spAutoFit/>
          </a:bodyPr>
          <a:lstStyle/>
          <a:p>
            <a:pPr algn="ctr"/>
            <a:r>
              <a:rPr lang="en-US" b="1"/>
              <a:t>a</a:t>
            </a:r>
          </a:p>
        </p:txBody>
      </p:sp>
      <p:sp>
        <p:nvSpPr>
          <p:cNvPr id="13386" name="TextBox 176"/>
          <p:cNvSpPr txBox="1">
            <a:spLocks noChangeArrowheads="1"/>
          </p:cNvSpPr>
          <p:nvPr/>
        </p:nvSpPr>
        <p:spPr bwMode="auto">
          <a:xfrm>
            <a:off x="36595050" y="20193000"/>
            <a:ext cx="457200" cy="400050"/>
          </a:xfrm>
          <a:prstGeom prst="rect">
            <a:avLst/>
          </a:prstGeom>
          <a:noFill/>
          <a:ln w="9525">
            <a:noFill/>
            <a:miter lim="800000"/>
            <a:headEnd/>
            <a:tailEnd/>
          </a:ln>
        </p:spPr>
        <p:txBody>
          <a:bodyPr>
            <a:spAutoFit/>
          </a:bodyPr>
          <a:lstStyle/>
          <a:p>
            <a:pPr algn="ctr"/>
            <a:r>
              <a:rPr lang="en-US" b="1"/>
              <a:t>a</a:t>
            </a:r>
          </a:p>
        </p:txBody>
      </p:sp>
      <p:sp>
        <p:nvSpPr>
          <p:cNvPr id="13387" name="TextBox 177"/>
          <p:cNvSpPr txBox="1">
            <a:spLocks noChangeArrowheads="1"/>
          </p:cNvSpPr>
          <p:nvPr/>
        </p:nvSpPr>
        <p:spPr bwMode="auto">
          <a:xfrm>
            <a:off x="35280600" y="21907500"/>
            <a:ext cx="457200" cy="400050"/>
          </a:xfrm>
          <a:prstGeom prst="rect">
            <a:avLst/>
          </a:prstGeom>
          <a:noFill/>
          <a:ln w="9525">
            <a:noFill/>
            <a:miter lim="800000"/>
            <a:headEnd/>
            <a:tailEnd/>
          </a:ln>
        </p:spPr>
        <p:txBody>
          <a:bodyPr>
            <a:spAutoFit/>
          </a:bodyPr>
          <a:lstStyle/>
          <a:p>
            <a:pPr algn="ctr"/>
            <a:r>
              <a:rPr lang="en-US" b="1"/>
              <a:t>a</a:t>
            </a:r>
          </a:p>
        </p:txBody>
      </p:sp>
      <p:sp>
        <p:nvSpPr>
          <p:cNvPr id="13388" name="TextBox 178"/>
          <p:cNvSpPr txBox="1">
            <a:spLocks noChangeArrowheads="1"/>
          </p:cNvSpPr>
          <p:nvPr/>
        </p:nvSpPr>
        <p:spPr bwMode="auto">
          <a:xfrm>
            <a:off x="33528000" y="22078950"/>
            <a:ext cx="457200" cy="400050"/>
          </a:xfrm>
          <a:prstGeom prst="rect">
            <a:avLst/>
          </a:prstGeom>
          <a:noFill/>
          <a:ln w="9525">
            <a:noFill/>
            <a:miter lim="800000"/>
            <a:headEnd/>
            <a:tailEnd/>
          </a:ln>
        </p:spPr>
        <p:txBody>
          <a:bodyPr>
            <a:spAutoFit/>
          </a:bodyPr>
          <a:lstStyle/>
          <a:p>
            <a:pPr algn="ctr"/>
            <a:r>
              <a:rPr lang="en-US" b="1"/>
              <a:t>a</a:t>
            </a:r>
          </a:p>
        </p:txBody>
      </p:sp>
      <p:sp>
        <p:nvSpPr>
          <p:cNvPr id="13389" name="TextBox 179"/>
          <p:cNvSpPr txBox="1">
            <a:spLocks noChangeArrowheads="1"/>
          </p:cNvSpPr>
          <p:nvPr/>
        </p:nvSpPr>
        <p:spPr bwMode="auto">
          <a:xfrm>
            <a:off x="33928050" y="22155150"/>
            <a:ext cx="457200" cy="400050"/>
          </a:xfrm>
          <a:prstGeom prst="rect">
            <a:avLst/>
          </a:prstGeom>
          <a:noFill/>
          <a:ln w="9525">
            <a:noFill/>
            <a:miter lim="800000"/>
            <a:headEnd/>
            <a:tailEnd/>
          </a:ln>
        </p:spPr>
        <p:txBody>
          <a:bodyPr>
            <a:spAutoFit/>
          </a:bodyPr>
          <a:lstStyle/>
          <a:p>
            <a:pPr algn="ctr"/>
            <a:r>
              <a:rPr lang="en-US" b="1"/>
              <a:t>a</a:t>
            </a:r>
          </a:p>
        </p:txBody>
      </p:sp>
      <p:grpSp>
        <p:nvGrpSpPr>
          <p:cNvPr id="13390" name="Group 187"/>
          <p:cNvGrpSpPr>
            <a:grpSpLocks/>
          </p:cNvGrpSpPr>
          <p:nvPr/>
        </p:nvGrpSpPr>
        <p:grpSpPr bwMode="auto">
          <a:xfrm>
            <a:off x="30784800" y="7381875"/>
            <a:ext cx="12734925" cy="7886700"/>
            <a:chOff x="30784800" y="7382203"/>
            <a:chExt cx="12734925" cy="7886372"/>
          </a:xfrm>
        </p:grpSpPr>
        <p:sp>
          <p:nvSpPr>
            <p:cNvPr id="13391" name="TextBox 94"/>
            <p:cNvSpPr txBox="1">
              <a:spLocks noChangeArrowheads="1"/>
            </p:cNvSpPr>
            <p:nvPr/>
          </p:nvSpPr>
          <p:spPr bwMode="auto">
            <a:xfrm>
              <a:off x="37623750" y="8048625"/>
              <a:ext cx="457200" cy="400110"/>
            </a:xfrm>
            <a:prstGeom prst="rect">
              <a:avLst/>
            </a:prstGeom>
            <a:noFill/>
            <a:ln w="9525">
              <a:noFill/>
              <a:miter lim="800000"/>
              <a:headEnd/>
              <a:tailEnd/>
            </a:ln>
          </p:spPr>
          <p:txBody>
            <a:bodyPr>
              <a:spAutoFit/>
            </a:bodyPr>
            <a:lstStyle/>
            <a:p>
              <a:pPr algn="ctr"/>
              <a:r>
                <a:rPr lang="en-US"/>
                <a:t>*</a:t>
              </a:r>
            </a:p>
          </p:txBody>
        </p:sp>
        <p:sp>
          <p:nvSpPr>
            <p:cNvPr id="13392" name="TextBox 95"/>
            <p:cNvSpPr txBox="1">
              <a:spLocks noChangeArrowheads="1"/>
            </p:cNvSpPr>
            <p:nvPr/>
          </p:nvSpPr>
          <p:spPr bwMode="auto">
            <a:xfrm>
              <a:off x="37623750" y="7781925"/>
              <a:ext cx="457200" cy="400110"/>
            </a:xfrm>
            <a:prstGeom prst="rect">
              <a:avLst/>
            </a:prstGeom>
            <a:noFill/>
            <a:ln w="9525">
              <a:noFill/>
              <a:miter lim="800000"/>
              <a:headEnd/>
              <a:tailEnd/>
            </a:ln>
          </p:spPr>
          <p:txBody>
            <a:bodyPr>
              <a:spAutoFit/>
            </a:bodyPr>
            <a:lstStyle/>
            <a:p>
              <a:pPr algn="ctr"/>
              <a:r>
                <a:rPr lang="en-US"/>
                <a:t>*</a:t>
              </a:r>
            </a:p>
          </p:txBody>
        </p:sp>
        <p:sp>
          <p:nvSpPr>
            <p:cNvPr id="13393" name="TextBox 98"/>
            <p:cNvSpPr txBox="1">
              <a:spLocks noChangeArrowheads="1"/>
            </p:cNvSpPr>
            <p:nvPr/>
          </p:nvSpPr>
          <p:spPr bwMode="auto">
            <a:xfrm>
              <a:off x="38785800" y="7753350"/>
              <a:ext cx="457200" cy="400110"/>
            </a:xfrm>
            <a:prstGeom prst="rect">
              <a:avLst/>
            </a:prstGeom>
            <a:noFill/>
            <a:ln w="9525">
              <a:noFill/>
              <a:miter lim="800000"/>
              <a:headEnd/>
              <a:tailEnd/>
            </a:ln>
          </p:spPr>
          <p:txBody>
            <a:bodyPr>
              <a:spAutoFit/>
            </a:bodyPr>
            <a:lstStyle/>
            <a:p>
              <a:pPr algn="ctr"/>
              <a:r>
                <a:rPr lang="en-US"/>
                <a:t>*</a:t>
              </a:r>
            </a:p>
          </p:txBody>
        </p:sp>
        <p:sp>
          <p:nvSpPr>
            <p:cNvPr id="13394" name="TextBox 101"/>
            <p:cNvSpPr txBox="1">
              <a:spLocks noChangeArrowheads="1"/>
            </p:cNvSpPr>
            <p:nvPr/>
          </p:nvSpPr>
          <p:spPr bwMode="auto">
            <a:xfrm>
              <a:off x="38785800" y="8039100"/>
              <a:ext cx="457200" cy="400110"/>
            </a:xfrm>
            <a:prstGeom prst="rect">
              <a:avLst/>
            </a:prstGeom>
            <a:noFill/>
            <a:ln w="9525">
              <a:noFill/>
              <a:miter lim="800000"/>
              <a:headEnd/>
              <a:tailEnd/>
            </a:ln>
          </p:spPr>
          <p:txBody>
            <a:bodyPr>
              <a:spAutoFit/>
            </a:bodyPr>
            <a:lstStyle/>
            <a:p>
              <a:pPr algn="ctr"/>
              <a:r>
                <a:rPr lang="en-US"/>
                <a:t>*</a:t>
              </a:r>
            </a:p>
          </p:txBody>
        </p:sp>
        <p:sp>
          <p:nvSpPr>
            <p:cNvPr id="13395" name="TextBox 104"/>
            <p:cNvSpPr txBox="1">
              <a:spLocks noChangeArrowheads="1"/>
            </p:cNvSpPr>
            <p:nvPr/>
          </p:nvSpPr>
          <p:spPr bwMode="auto">
            <a:xfrm>
              <a:off x="38817331" y="7382203"/>
              <a:ext cx="457200" cy="400110"/>
            </a:xfrm>
            <a:prstGeom prst="rect">
              <a:avLst/>
            </a:prstGeom>
            <a:noFill/>
            <a:ln w="9525">
              <a:noFill/>
              <a:miter lim="800000"/>
              <a:headEnd/>
              <a:tailEnd/>
            </a:ln>
          </p:spPr>
          <p:txBody>
            <a:bodyPr>
              <a:spAutoFit/>
            </a:bodyPr>
            <a:lstStyle/>
            <a:p>
              <a:pPr algn="ctr"/>
              <a:r>
                <a:rPr lang="en-US"/>
                <a:t>*</a:t>
              </a:r>
            </a:p>
          </p:txBody>
        </p:sp>
        <p:sp>
          <p:nvSpPr>
            <p:cNvPr id="13396" name="TextBox 109"/>
            <p:cNvSpPr txBox="1">
              <a:spLocks noChangeArrowheads="1"/>
            </p:cNvSpPr>
            <p:nvPr/>
          </p:nvSpPr>
          <p:spPr bwMode="auto">
            <a:xfrm>
              <a:off x="39947850" y="7781925"/>
              <a:ext cx="457200" cy="400110"/>
            </a:xfrm>
            <a:prstGeom prst="rect">
              <a:avLst/>
            </a:prstGeom>
            <a:noFill/>
            <a:ln w="9525">
              <a:noFill/>
              <a:miter lim="800000"/>
              <a:headEnd/>
              <a:tailEnd/>
            </a:ln>
          </p:spPr>
          <p:txBody>
            <a:bodyPr>
              <a:spAutoFit/>
            </a:bodyPr>
            <a:lstStyle/>
            <a:p>
              <a:pPr algn="ctr"/>
              <a:r>
                <a:rPr lang="en-US"/>
                <a:t>*</a:t>
              </a:r>
            </a:p>
          </p:txBody>
        </p:sp>
        <p:sp>
          <p:nvSpPr>
            <p:cNvPr id="13397" name="TextBox 110"/>
            <p:cNvSpPr txBox="1">
              <a:spLocks noChangeArrowheads="1"/>
            </p:cNvSpPr>
            <p:nvPr/>
          </p:nvSpPr>
          <p:spPr bwMode="auto">
            <a:xfrm>
              <a:off x="39947850" y="8048625"/>
              <a:ext cx="457200" cy="400110"/>
            </a:xfrm>
            <a:prstGeom prst="rect">
              <a:avLst/>
            </a:prstGeom>
            <a:noFill/>
            <a:ln w="9525">
              <a:noFill/>
              <a:miter lim="800000"/>
              <a:headEnd/>
              <a:tailEnd/>
            </a:ln>
          </p:spPr>
          <p:txBody>
            <a:bodyPr>
              <a:spAutoFit/>
            </a:bodyPr>
            <a:lstStyle/>
            <a:p>
              <a:pPr algn="ctr"/>
              <a:r>
                <a:rPr lang="en-US"/>
                <a:t>*</a:t>
              </a:r>
            </a:p>
          </p:txBody>
        </p:sp>
        <p:sp>
          <p:nvSpPr>
            <p:cNvPr id="13398" name="TextBox 111"/>
            <p:cNvSpPr txBox="1">
              <a:spLocks noChangeArrowheads="1"/>
            </p:cNvSpPr>
            <p:nvPr/>
          </p:nvSpPr>
          <p:spPr bwMode="auto">
            <a:xfrm>
              <a:off x="39963616" y="7410778"/>
              <a:ext cx="457200" cy="400110"/>
            </a:xfrm>
            <a:prstGeom prst="rect">
              <a:avLst/>
            </a:prstGeom>
            <a:noFill/>
            <a:ln w="9525">
              <a:noFill/>
              <a:miter lim="800000"/>
              <a:headEnd/>
              <a:tailEnd/>
            </a:ln>
          </p:spPr>
          <p:txBody>
            <a:bodyPr>
              <a:spAutoFit/>
            </a:bodyPr>
            <a:lstStyle/>
            <a:p>
              <a:pPr algn="ctr"/>
              <a:r>
                <a:rPr lang="en-US"/>
                <a:t>*</a:t>
              </a:r>
            </a:p>
          </p:txBody>
        </p:sp>
        <p:sp>
          <p:nvSpPr>
            <p:cNvPr id="13399" name="TextBox 112"/>
            <p:cNvSpPr txBox="1">
              <a:spLocks noChangeArrowheads="1"/>
            </p:cNvSpPr>
            <p:nvPr/>
          </p:nvSpPr>
          <p:spPr bwMode="auto">
            <a:xfrm>
              <a:off x="41086160" y="7413215"/>
              <a:ext cx="457200" cy="400110"/>
            </a:xfrm>
            <a:prstGeom prst="rect">
              <a:avLst/>
            </a:prstGeom>
            <a:noFill/>
            <a:ln w="9525">
              <a:noFill/>
              <a:miter lim="800000"/>
              <a:headEnd/>
              <a:tailEnd/>
            </a:ln>
          </p:spPr>
          <p:txBody>
            <a:bodyPr>
              <a:spAutoFit/>
            </a:bodyPr>
            <a:lstStyle/>
            <a:p>
              <a:pPr algn="ctr"/>
              <a:r>
                <a:rPr lang="en-US"/>
                <a:t>*</a:t>
              </a:r>
            </a:p>
          </p:txBody>
        </p:sp>
        <p:sp>
          <p:nvSpPr>
            <p:cNvPr id="13400" name="TextBox 113"/>
            <p:cNvSpPr txBox="1">
              <a:spLocks noChangeArrowheads="1"/>
            </p:cNvSpPr>
            <p:nvPr/>
          </p:nvSpPr>
          <p:spPr bwMode="auto">
            <a:xfrm>
              <a:off x="41116102" y="8038214"/>
              <a:ext cx="457200" cy="400110"/>
            </a:xfrm>
            <a:prstGeom prst="rect">
              <a:avLst/>
            </a:prstGeom>
            <a:noFill/>
            <a:ln w="9525">
              <a:noFill/>
              <a:miter lim="800000"/>
              <a:headEnd/>
              <a:tailEnd/>
            </a:ln>
          </p:spPr>
          <p:txBody>
            <a:bodyPr>
              <a:spAutoFit/>
            </a:bodyPr>
            <a:lstStyle/>
            <a:p>
              <a:pPr algn="ctr"/>
              <a:r>
                <a:rPr lang="en-US"/>
                <a:t>*</a:t>
              </a:r>
            </a:p>
          </p:txBody>
        </p:sp>
        <p:sp>
          <p:nvSpPr>
            <p:cNvPr id="13401" name="TextBox 115"/>
            <p:cNvSpPr txBox="1">
              <a:spLocks noChangeArrowheads="1"/>
            </p:cNvSpPr>
            <p:nvPr/>
          </p:nvSpPr>
          <p:spPr bwMode="auto">
            <a:xfrm>
              <a:off x="41109014" y="7744047"/>
              <a:ext cx="457200" cy="400110"/>
            </a:xfrm>
            <a:prstGeom prst="rect">
              <a:avLst/>
            </a:prstGeom>
            <a:noFill/>
            <a:ln w="9525">
              <a:noFill/>
              <a:miter lim="800000"/>
              <a:headEnd/>
              <a:tailEnd/>
            </a:ln>
          </p:spPr>
          <p:txBody>
            <a:bodyPr>
              <a:spAutoFit/>
            </a:bodyPr>
            <a:lstStyle/>
            <a:p>
              <a:pPr algn="ctr"/>
              <a:r>
                <a:rPr lang="en-US"/>
                <a:t>*</a:t>
              </a:r>
            </a:p>
          </p:txBody>
        </p:sp>
        <p:sp>
          <p:nvSpPr>
            <p:cNvPr id="13402" name="TextBox 116"/>
            <p:cNvSpPr txBox="1">
              <a:spLocks noChangeArrowheads="1"/>
            </p:cNvSpPr>
            <p:nvPr/>
          </p:nvSpPr>
          <p:spPr bwMode="auto">
            <a:xfrm>
              <a:off x="37617509" y="7388772"/>
              <a:ext cx="457200" cy="400110"/>
            </a:xfrm>
            <a:prstGeom prst="rect">
              <a:avLst/>
            </a:prstGeom>
            <a:noFill/>
            <a:ln w="9525">
              <a:noFill/>
              <a:miter lim="800000"/>
              <a:headEnd/>
              <a:tailEnd/>
            </a:ln>
          </p:spPr>
          <p:txBody>
            <a:bodyPr>
              <a:spAutoFit/>
            </a:bodyPr>
            <a:lstStyle/>
            <a:p>
              <a:pPr algn="ctr"/>
              <a:r>
                <a:rPr lang="en-US"/>
                <a:t>*</a:t>
              </a:r>
            </a:p>
          </p:txBody>
        </p:sp>
        <p:sp>
          <p:nvSpPr>
            <p:cNvPr id="13403" name="TextBox 117"/>
            <p:cNvSpPr txBox="1">
              <a:spLocks noChangeArrowheads="1"/>
            </p:cNvSpPr>
            <p:nvPr/>
          </p:nvSpPr>
          <p:spPr bwMode="auto">
            <a:xfrm>
              <a:off x="34223325" y="8181975"/>
              <a:ext cx="457200" cy="400110"/>
            </a:xfrm>
            <a:prstGeom prst="rect">
              <a:avLst/>
            </a:prstGeom>
            <a:noFill/>
            <a:ln w="9525">
              <a:noFill/>
              <a:miter lim="800000"/>
              <a:headEnd/>
              <a:tailEnd/>
            </a:ln>
          </p:spPr>
          <p:txBody>
            <a:bodyPr>
              <a:spAutoFit/>
            </a:bodyPr>
            <a:lstStyle/>
            <a:p>
              <a:pPr algn="ctr"/>
              <a:r>
                <a:rPr lang="en-US"/>
                <a:t>*</a:t>
              </a:r>
            </a:p>
          </p:txBody>
        </p:sp>
        <p:sp>
          <p:nvSpPr>
            <p:cNvPr id="13404" name="TextBox 118"/>
            <p:cNvSpPr txBox="1">
              <a:spLocks noChangeArrowheads="1"/>
            </p:cNvSpPr>
            <p:nvPr/>
          </p:nvSpPr>
          <p:spPr bwMode="auto">
            <a:xfrm>
              <a:off x="34232850" y="7810500"/>
              <a:ext cx="457200" cy="400110"/>
            </a:xfrm>
            <a:prstGeom prst="rect">
              <a:avLst/>
            </a:prstGeom>
            <a:noFill/>
            <a:ln w="9525">
              <a:noFill/>
              <a:miter lim="800000"/>
              <a:headEnd/>
              <a:tailEnd/>
            </a:ln>
          </p:spPr>
          <p:txBody>
            <a:bodyPr>
              <a:spAutoFit/>
            </a:bodyPr>
            <a:lstStyle/>
            <a:p>
              <a:pPr algn="ctr"/>
              <a:r>
                <a:rPr lang="en-US"/>
                <a:t>*</a:t>
              </a:r>
            </a:p>
          </p:txBody>
        </p:sp>
        <p:sp>
          <p:nvSpPr>
            <p:cNvPr id="13405" name="TextBox 119"/>
            <p:cNvSpPr txBox="1">
              <a:spLocks noChangeArrowheads="1"/>
            </p:cNvSpPr>
            <p:nvPr/>
          </p:nvSpPr>
          <p:spPr bwMode="auto">
            <a:xfrm>
              <a:off x="33165393" y="8169166"/>
              <a:ext cx="457200" cy="400110"/>
            </a:xfrm>
            <a:prstGeom prst="rect">
              <a:avLst/>
            </a:prstGeom>
            <a:noFill/>
            <a:ln w="9525">
              <a:noFill/>
              <a:miter lim="800000"/>
              <a:headEnd/>
              <a:tailEnd/>
            </a:ln>
          </p:spPr>
          <p:txBody>
            <a:bodyPr>
              <a:spAutoFit/>
            </a:bodyPr>
            <a:lstStyle/>
            <a:p>
              <a:pPr algn="ctr"/>
              <a:r>
                <a:rPr lang="en-US"/>
                <a:t>*</a:t>
              </a:r>
            </a:p>
          </p:txBody>
        </p:sp>
        <p:sp>
          <p:nvSpPr>
            <p:cNvPr id="13406" name="TextBox 120"/>
            <p:cNvSpPr txBox="1">
              <a:spLocks noChangeArrowheads="1"/>
            </p:cNvSpPr>
            <p:nvPr/>
          </p:nvSpPr>
          <p:spPr bwMode="auto">
            <a:xfrm>
              <a:off x="34270622" y="7450192"/>
              <a:ext cx="457200" cy="400110"/>
            </a:xfrm>
            <a:prstGeom prst="rect">
              <a:avLst/>
            </a:prstGeom>
            <a:noFill/>
            <a:ln w="9525">
              <a:noFill/>
              <a:miter lim="800000"/>
              <a:headEnd/>
              <a:tailEnd/>
            </a:ln>
          </p:spPr>
          <p:txBody>
            <a:bodyPr>
              <a:spAutoFit/>
            </a:bodyPr>
            <a:lstStyle/>
            <a:p>
              <a:pPr algn="ctr"/>
              <a:r>
                <a:rPr lang="en-US"/>
                <a:t>*</a:t>
              </a:r>
            </a:p>
          </p:txBody>
        </p:sp>
        <p:sp>
          <p:nvSpPr>
            <p:cNvPr id="13407" name="TextBox 122"/>
            <p:cNvSpPr txBox="1">
              <a:spLocks noChangeArrowheads="1"/>
            </p:cNvSpPr>
            <p:nvPr/>
          </p:nvSpPr>
          <p:spPr bwMode="auto">
            <a:xfrm>
              <a:off x="32918400" y="7800974"/>
              <a:ext cx="914400" cy="400110"/>
            </a:xfrm>
            <a:prstGeom prst="rect">
              <a:avLst/>
            </a:prstGeom>
            <a:noFill/>
            <a:ln w="9525">
              <a:noFill/>
              <a:miter lim="800000"/>
              <a:headEnd/>
              <a:tailEnd/>
            </a:ln>
          </p:spPr>
          <p:txBody>
            <a:bodyPr>
              <a:spAutoFit/>
            </a:bodyPr>
            <a:lstStyle/>
            <a:p>
              <a:pPr algn="ctr"/>
              <a:r>
                <a:rPr lang="en-US"/>
                <a:t>*</a:t>
              </a:r>
            </a:p>
          </p:txBody>
        </p:sp>
        <p:sp>
          <p:nvSpPr>
            <p:cNvPr id="13408" name="TextBox 123"/>
            <p:cNvSpPr txBox="1">
              <a:spLocks noChangeArrowheads="1"/>
            </p:cNvSpPr>
            <p:nvPr/>
          </p:nvSpPr>
          <p:spPr bwMode="auto">
            <a:xfrm>
              <a:off x="33127621" y="7449864"/>
              <a:ext cx="457200" cy="400110"/>
            </a:xfrm>
            <a:prstGeom prst="rect">
              <a:avLst/>
            </a:prstGeom>
            <a:noFill/>
            <a:ln w="9525">
              <a:noFill/>
              <a:miter lim="800000"/>
              <a:headEnd/>
              <a:tailEnd/>
            </a:ln>
          </p:spPr>
          <p:txBody>
            <a:bodyPr>
              <a:spAutoFit/>
            </a:bodyPr>
            <a:lstStyle/>
            <a:p>
              <a:pPr algn="ctr"/>
              <a:r>
                <a:rPr lang="en-US"/>
                <a:t>*</a:t>
              </a:r>
            </a:p>
          </p:txBody>
        </p:sp>
        <p:sp>
          <p:nvSpPr>
            <p:cNvPr id="13409" name="TextBox 124"/>
            <p:cNvSpPr txBox="1">
              <a:spLocks noChangeArrowheads="1"/>
            </p:cNvSpPr>
            <p:nvPr/>
          </p:nvSpPr>
          <p:spPr bwMode="auto">
            <a:xfrm>
              <a:off x="31946850" y="11325225"/>
              <a:ext cx="457200" cy="400110"/>
            </a:xfrm>
            <a:prstGeom prst="rect">
              <a:avLst/>
            </a:prstGeom>
            <a:noFill/>
            <a:ln w="9525">
              <a:noFill/>
              <a:miter lim="800000"/>
              <a:headEnd/>
              <a:tailEnd/>
            </a:ln>
          </p:spPr>
          <p:txBody>
            <a:bodyPr>
              <a:spAutoFit/>
            </a:bodyPr>
            <a:lstStyle/>
            <a:p>
              <a:pPr algn="ctr"/>
              <a:r>
                <a:rPr lang="en-US"/>
                <a:t>*</a:t>
              </a:r>
            </a:p>
          </p:txBody>
        </p:sp>
        <p:sp>
          <p:nvSpPr>
            <p:cNvPr id="13410" name="TextBox 125"/>
            <p:cNvSpPr txBox="1">
              <a:spLocks noChangeArrowheads="1"/>
            </p:cNvSpPr>
            <p:nvPr/>
          </p:nvSpPr>
          <p:spPr bwMode="auto">
            <a:xfrm>
              <a:off x="31946850" y="10982325"/>
              <a:ext cx="457200" cy="400110"/>
            </a:xfrm>
            <a:prstGeom prst="rect">
              <a:avLst/>
            </a:prstGeom>
            <a:noFill/>
            <a:ln w="9525">
              <a:noFill/>
              <a:miter lim="800000"/>
              <a:headEnd/>
              <a:tailEnd/>
            </a:ln>
          </p:spPr>
          <p:txBody>
            <a:bodyPr>
              <a:spAutoFit/>
            </a:bodyPr>
            <a:lstStyle/>
            <a:p>
              <a:pPr algn="ctr"/>
              <a:r>
                <a:rPr lang="en-US"/>
                <a:t>*</a:t>
              </a:r>
            </a:p>
          </p:txBody>
        </p:sp>
        <p:sp>
          <p:nvSpPr>
            <p:cNvPr id="13411" name="TextBox 126"/>
            <p:cNvSpPr txBox="1">
              <a:spLocks noChangeArrowheads="1"/>
            </p:cNvSpPr>
            <p:nvPr/>
          </p:nvSpPr>
          <p:spPr bwMode="auto">
            <a:xfrm>
              <a:off x="31988234" y="7457090"/>
              <a:ext cx="457200" cy="400110"/>
            </a:xfrm>
            <a:prstGeom prst="rect">
              <a:avLst/>
            </a:prstGeom>
            <a:noFill/>
            <a:ln w="9525">
              <a:noFill/>
              <a:miter lim="800000"/>
              <a:headEnd/>
              <a:tailEnd/>
            </a:ln>
          </p:spPr>
          <p:txBody>
            <a:bodyPr>
              <a:spAutoFit/>
            </a:bodyPr>
            <a:lstStyle/>
            <a:p>
              <a:pPr algn="ctr"/>
              <a:r>
                <a:rPr lang="en-US"/>
                <a:t>*</a:t>
              </a:r>
            </a:p>
          </p:txBody>
        </p:sp>
        <p:sp>
          <p:nvSpPr>
            <p:cNvPr id="13412" name="TextBox 127"/>
            <p:cNvSpPr txBox="1">
              <a:spLocks noChangeArrowheads="1"/>
            </p:cNvSpPr>
            <p:nvPr/>
          </p:nvSpPr>
          <p:spPr bwMode="auto">
            <a:xfrm>
              <a:off x="32004000" y="8150772"/>
              <a:ext cx="457200" cy="400110"/>
            </a:xfrm>
            <a:prstGeom prst="rect">
              <a:avLst/>
            </a:prstGeom>
            <a:noFill/>
            <a:ln w="9525">
              <a:noFill/>
              <a:miter lim="800000"/>
              <a:headEnd/>
              <a:tailEnd/>
            </a:ln>
          </p:spPr>
          <p:txBody>
            <a:bodyPr>
              <a:spAutoFit/>
            </a:bodyPr>
            <a:lstStyle/>
            <a:p>
              <a:pPr algn="ctr"/>
              <a:r>
                <a:rPr lang="en-US"/>
                <a:t>*</a:t>
              </a:r>
            </a:p>
          </p:txBody>
        </p:sp>
        <p:sp>
          <p:nvSpPr>
            <p:cNvPr id="13413" name="TextBox 128"/>
            <p:cNvSpPr txBox="1">
              <a:spLocks noChangeArrowheads="1"/>
            </p:cNvSpPr>
            <p:nvPr/>
          </p:nvSpPr>
          <p:spPr bwMode="auto">
            <a:xfrm>
              <a:off x="32006628" y="7820025"/>
              <a:ext cx="457200" cy="400110"/>
            </a:xfrm>
            <a:prstGeom prst="rect">
              <a:avLst/>
            </a:prstGeom>
            <a:noFill/>
            <a:ln w="9525">
              <a:noFill/>
              <a:miter lim="800000"/>
              <a:headEnd/>
              <a:tailEnd/>
            </a:ln>
          </p:spPr>
          <p:txBody>
            <a:bodyPr>
              <a:spAutoFit/>
            </a:bodyPr>
            <a:lstStyle/>
            <a:p>
              <a:pPr algn="ctr"/>
              <a:r>
                <a:rPr lang="en-US"/>
                <a:t>*</a:t>
              </a:r>
            </a:p>
          </p:txBody>
        </p:sp>
        <p:sp>
          <p:nvSpPr>
            <p:cNvPr id="13414" name="TextBox 129"/>
            <p:cNvSpPr txBox="1">
              <a:spLocks noChangeArrowheads="1"/>
            </p:cNvSpPr>
            <p:nvPr/>
          </p:nvSpPr>
          <p:spPr bwMode="auto">
            <a:xfrm>
              <a:off x="33096091" y="13801725"/>
              <a:ext cx="457200" cy="400110"/>
            </a:xfrm>
            <a:prstGeom prst="rect">
              <a:avLst/>
            </a:prstGeom>
            <a:noFill/>
            <a:ln w="9525">
              <a:noFill/>
              <a:miter lim="800000"/>
              <a:headEnd/>
              <a:tailEnd/>
            </a:ln>
          </p:spPr>
          <p:txBody>
            <a:bodyPr>
              <a:spAutoFit/>
            </a:bodyPr>
            <a:lstStyle/>
            <a:p>
              <a:pPr algn="ctr"/>
              <a:r>
                <a:rPr lang="en-US"/>
                <a:t>*</a:t>
              </a:r>
            </a:p>
          </p:txBody>
        </p:sp>
        <p:sp>
          <p:nvSpPr>
            <p:cNvPr id="13415" name="TextBox 130"/>
            <p:cNvSpPr txBox="1">
              <a:spLocks noChangeArrowheads="1"/>
            </p:cNvSpPr>
            <p:nvPr/>
          </p:nvSpPr>
          <p:spPr bwMode="auto">
            <a:xfrm>
              <a:off x="33108900" y="11363325"/>
              <a:ext cx="457200" cy="400110"/>
            </a:xfrm>
            <a:prstGeom prst="rect">
              <a:avLst/>
            </a:prstGeom>
            <a:noFill/>
            <a:ln w="9525">
              <a:noFill/>
              <a:miter lim="800000"/>
              <a:headEnd/>
              <a:tailEnd/>
            </a:ln>
          </p:spPr>
          <p:txBody>
            <a:bodyPr>
              <a:spAutoFit/>
            </a:bodyPr>
            <a:lstStyle/>
            <a:p>
              <a:pPr algn="ctr"/>
              <a:r>
                <a:rPr lang="en-US"/>
                <a:t>*</a:t>
              </a:r>
            </a:p>
          </p:txBody>
        </p:sp>
        <p:sp>
          <p:nvSpPr>
            <p:cNvPr id="13416" name="TextBox 131"/>
            <p:cNvSpPr txBox="1">
              <a:spLocks noChangeArrowheads="1"/>
            </p:cNvSpPr>
            <p:nvPr/>
          </p:nvSpPr>
          <p:spPr bwMode="auto">
            <a:xfrm>
              <a:off x="33108900" y="10963275"/>
              <a:ext cx="457200" cy="400110"/>
            </a:xfrm>
            <a:prstGeom prst="rect">
              <a:avLst/>
            </a:prstGeom>
            <a:noFill/>
            <a:ln w="9525">
              <a:noFill/>
              <a:miter lim="800000"/>
              <a:headEnd/>
              <a:tailEnd/>
            </a:ln>
          </p:spPr>
          <p:txBody>
            <a:bodyPr>
              <a:spAutoFit/>
            </a:bodyPr>
            <a:lstStyle/>
            <a:p>
              <a:pPr algn="ctr"/>
              <a:r>
                <a:rPr lang="en-US"/>
                <a:t>*</a:t>
              </a:r>
            </a:p>
          </p:txBody>
        </p:sp>
        <p:sp>
          <p:nvSpPr>
            <p:cNvPr id="13417" name="TextBox 132"/>
            <p:cNvSpPr txBox="1">
              <a:spLocks noChangeArrowheads="1"/>
            </p:cNvSpPr>
            <p:nvPr/>
          </p:nvSpPr>
          <p:spPr bwMode="auto">
            <a:xfrm>
              <a:off x="34270950" y="10571436"/>
              <a:ext cx="457200" cy="400110"/>
            </a:xfrm>
            <a:prstGeom prst="rect">
              <a:avLst/>
            </a:prstGeom>
            <a:noFill/>
            <a:ln w="9525">
              <a:noFill/>
              <a:miter lim="800000"/>
              <a:headEnd/>
              <a:tailEnd/>
            </a:ln>
          </p:spPr>
          <p:txBody>
            <a:bodyPr>
              <a:spAutoFit/>
            </a:bodyPr>
            <a:lstStyle/>
            <a:p>
              <a:pPr algn="ctr"/>
              <a:r>
                <a:rPr lang="en-US"/>
                <a:t>*</a:t>
              </a:r>
            </a:p>
          </p:txBody>
        </p:sp>
        <p:sp>
          <p:nvSpPr>
            <p:cNvPr id="13418" name="TextBox 133"/>
            <p:cNvSpPr txBox="1">
              <a:spLocks noChangeArrowheads="1"/>
            </p:cNvSpPr>
            <p:nvPr/>
          </p:nvSpPr>
          <p:spPr bwMode="auto">
            <a:xfrm>
              <a:off x="34270950" y="11334750"/>
              <a:ext cx="457200" cy="400110"/>
            </a:xfrm>
            <a:prstGeom prst="rect">
              <a:avLst/>
            </a:prstGeom>
            <a:noFill/>
            <a:ln w="9525">
              <a:noFill/>
              <a:miter lim="800000"/>
              <a:headEnd/>
              <a:tailEnd/>
            </a:ln>
          </p:spPr>
          <p:txBody>
            <a:bodyPr>
              <a:spAutoFit/>
            </a:bodyPr>
            <a:lstStyle/>
            <a:p>
              <a:pPr algn="ctr"/>
              <a:r>
                <a:rPr lang="en-US"/>
                <a:t>*</a:t>
              </a:r>
            </a:p>
          </p:txBody>
        </p:sp>
        <p:sp>
          <p:nvSpPr>
            <p:cNvPr id="13419" name="TextBox 134"/>
            <p:cNvSpPr txBox="1">
              <a:spLocks noChangeArrowheads="1"/>
            </p:cNvSpPr>
            <p:nvPr/>
          </p:nvSpPr>
          <p:spPr bwMode="auto">
            <a:xfrm>
              <a:off x="34270950" y="10953750"/>
              <a:ext cx="457200" cy="400110"/>
            </a:xfrm>
            <a:prstGeom prst="rect">
              <a:avLst/>
            </a:prstGeom>
            <a:noFill/>
            <a:ln w="9525">
              <a:noFill/>
              <a:miter lim="800000"/>
              <a:headEnd/>
              <a:tailEnd/>
            </a:ln>
          </p:spPr>
          <p:txBody>
            <a:bodyPr>
              <a:spAutoFit/>
            </a:bodyPr>
            <a:lstStyle/>
            <a:p>
              <a:pPr algn="ctr"/>
              <a:r>
                <a:rPr lang="en-US"/>
                <a:t>*</a:t>
              </a:r>
            </a:p>
          </p:txBody>
        </p:sp>
        <p:sp>
          <p:nvSpPr>
            <p:cNvPr id="13420" name="TextBox 135"/>
            <p:cNvSpPr txBox="1">
              <a:spLocks noChangeArrowheads="1"/>
            </p:cNvSpPr>
            <p:nvPr/>
          </p:nvSpPr>
          <p:spPr bwMode="auto">
            <a:xfrm>
              <a:off x="30794325" y="7829550"/>
              <a:ext cx="457200" cy="400110"/>
            </a:xfrm>
            <a:prstGeom prst="rect">
              <a:avLst/>
            </a:prstGeom>
            <a:noFill/>
            <a:ln w="9525">
              <a:noFill/>
              <a:miter lim="800000"/>
              <a:headEnd/>
              <a:tailEnd/>
            </a:ln>
          </p:spPr>
          <p:txBody>
            <a:bodyPr>
              <a:spAutoFit/>
            </a:bodyPr>
            <a:lstStyle/>
            <a:p>
              <a:pPr algn="ctr"/>
              <a:r>
                <a:rPr lang="en-US"/>
                <a:t>*</a:t>
              </a:r>
            </a:p>
          </p:txBody>
        </p:sp>
        <p:sp>
          <p:nvSpPr>
            <p:cNvPr id="13421" name="TextBox 136"/>
            <p:cNvSpPr txBox="1">
              <a:spLocks noChangeArrowheads="1"/>
            </p:cNvSpPr>
            <p:nvPr/>
          </p:nvSpPr>
          <p:spPr bwMode="auto">
            <a:xfrm>
              <a:off x="30784800" y="8181975"/>
              <a:ext cx="457200" cy="400110"/>
            </a:xfrm>
            <a:prstGeom prst="rect">
              <a:avLst/>
            </a:prstGeom>
            <a:noFill/>
            <a:ln w="9525">
              <a:noFill/>
              <a:miter lim="800000"/>
              <a:headEnd/>
              <a:tailEnd/>
            </a:ln>
          </p:spPr>
          <p:txBody>
            <a:bodyPr>
              <a:spAutoFit/>
            </a:bodyPr>
            <a:lstStyle/>
            <a:p>
              <a:pPr algn="ctr"/>
              <a:r>
                <a:rPr lang="en-US"/>
                <a:t>*</a:t>
              </a:r>
            </a:p>
          </p:txBody>
        </p:sp>
        <p:sp>
          <p:nvSpPr>
            <p:cNvPr id="13422" name="TextBox 137"/>
            <p:cNvSpPr txBox="1">
              <a:spLocks noChangeArrowheads="1"/>
            </p:cNvSpPr>
            <p:nvPr/>
          </p:nvSpPr>
          <p:spPr bwMode="auto">
            <a:xfrm>
              <a:off x="30800566" y="7456433"/>
              <a:ext cx="457200" cy="400110"/>
            </a:xfrm>
            <a:prstGeom prst="rect">
              <a:avLst/>
            </a:prstGeom>
            <a:noFill/>
            <a:ln w="9525">
              <a:noFill/>
              <a:miter lim="800000"/>
              <a:headEnd/>
              <a:tailEnd/>
            </a:ln>
          </p:spPr>
          <p:txBody>
            <a:bodyPr>
              <a:spAutoFit/>
            </a:bodyPr>
            <a:lstStyle/>
            <a:p>
              <a:pPr algn="ctr"/>
              <a:r>
                <a:rPr lang="en-US"/>
                <a:t>*</a:t>
              </a:r>
            </a:p>
          </p:txBody>
        </p:sp>
        <p:sp>
          <p:nvSpPr>
            <p:cNvPr id="13423" name="TextBox 138"/>
            <p:cNvSpPr txBox="1">
              <a:spLocks noChangeArrowheads="1"/>
            </p:cNvSpPr>
            <p:nvPr/>
          </p:nvSpPr>
          <p:spPr bwMode="auto">
            <a:xfrm>
              <a:off x="31956374" y="10542861"/>
              <a:ext cx="457200" cy="400110"/>
            </a:xfrm>
            <a:prstGeom prst="rect">
              <a:avLst/>
            </a:prstGeom>
            <a:noFill/>
            <a:ln w="9525">
              <a:noFill/>
              <a:miter lim="800000"/>
              <a:headEnd/>
              <a:tailEnd/>
            </a:ln>
          </p:spPr>
          <p:txBody>
            <a:bodyPr>
              <a:spAutoFit/>
            </a:bodyPr>
            <a:lstStyle/>
            <a:p>
              <a:pPr algn="ctr"/>
              <a:r>
                <a:rPr lang="en-US"/>
                <a:t>*</a:t>
              </a:r>
            </a:p>
          </p:txBody>
        </p:sp>
        <p:sp>
          <p:nvSpPr>
            <p:cNvPr id="13424" name="TextBox 139"/>
            <p:cNvSpPr txBox="1">
              <a:spLocks noChangeArrowheads="1"/>
            </p:cNvSpPr>
            <p:nvPr/>
          </p:nvSpPr>
          <p:spPr bwMode="auto">
            <a:xfrm>
              <a:off x="30794325" y="10972800"/>
              <a:ext cx="457200" cy="400110"/>
            </a:xfrm>
            <a:prstGeom prst="rect">
              <a:avLst/>
            </a:prstGeom>
            <a:noFill/>
            <a:ln w="9525">
              <a:noFill/>
              <a:miter lim="800000"/>
              <a:headEnd/>
              <a:tailEnd/>
            </a:ln>
          </p:spPr>
          <p:txBody>
            <a:bodyPr>
              <a:spAutoFit/>
            </a:bodyPr>
            <a:lstStyle/>
            <a:p>
              <a:pPr algn="ctr"/>
              <a:r>
                <a:rPr lang="en-US"/>
                <a:t>*</a:t>
              </a:r>
            </a:p>
          </p:txBody>
        </p:sp>
        <p:sp>
          <p:nvSpPr>
            <p:cNvPr id="13425" name="TextBox 141"/>
            <p:cNvSpPr txBox="1">
              <a:spLocks noChangeArrowheads="1"/>
            </p:cNvSpPr>
            <p:nvPr/>
          </p:nvSpPr>
          <p:spPr bwMode="auto">
            <a:xfrm>
              <a:off x="30784800" y="10612492"/>
              <a:ext cx="457200" cy="400110"/>
            </a:xfrm>
            <a:prstGeom prst="rect">
              <a:avLst/>
            </a:prstGeom>
            <a:noFill/>
            <a:ln w="9525">
              <a:noFill/>
              <a:miter lim="800000"/>
              <a:headEnd/>
              <a:tailEnd/>
            </a:ln>
          </p:spPr>
          <p:txBody>
            <a:bodyPr>
              <a:spAutoFit/>
            </a:bodyPr>
            <a:lstStyle/>
            <a:p>
              <a:pPr algn="ctr"/>
              <a:r>
                <a:rPr lang="en-US"/>
                <a:t>*</a:t>
              </a:r>
            </a:p>
          </p:txBody>
        </p:sp>
        <p:sp>
          <p:nvSpPr>
            <p:cNvPr id="13426" name="TextBox 142"/>
            <p:cNvSpPr txBox="1">
              <a:spLocks noChangeArrowheads="1"/>
            </p:cNvSpPr>
            <p:nvPr/>
          </p:nvSpPr>
          <p:spPr bwMode="auto">
            <a:xfrm>
              <a:off x="30784800" y="11382375"/>
              <a:ext cx="457200" cy="400110"/>
            </a:xfrm>
            <a:prstGeom prst="rect">
              <a:avLst/>
            </a:prstGeom>
            <a:noFill/>
            <a:ln w="9525">
              <a:noFill/>
              <a:miter lim="800000"/>
              <a:headEnd/>
              <a:tailEnd/>
            </a:ln>
          </p:spPr>
          <p:txBody>
            <a:bodyPr>
              <a:spAutoFit/>
            </a:bodyPr>
            <a:lstStyle/>
            <a:p>
              <a:pPr algn="ctr"/>
              <a:r>
                <a:rPr lang="en-US"/>
                <a:t>*</a:t>
              </a:r>
            </a:p>
          </p:txBody>
        </p:sp>
        <p:sp>
          <p:nvSpPr>
            <p:cNvPr id="13427" name="TextBox 143"/>
            <p:cNvSpPr txBox="1">
              <a:spLocks noChangeArrowheads="1"/>
            </p:cNvSpPr>
            <p:nvPr/>
          </p:nvSpPr>
          <p:spPr bwMode="auto">
            <a:xfrm>
              <a:off x="31927800" y="14173200"/>
              <a:ext cx="457200" cy="400110"/>
            </a:xfrm>
            <a:prstGeom prst="rect">
              <a:avLst/>
            </a:prstGeom>
            <a:noFill/>
            <a:ln w="9525">
              <a:noFill/>
              <a:miter lim="800000"/>
              <a:headEnd/>
              <a:tailEnd/>
            </a:ln>
          </p:spPr>
          <p:txBody>
            <a:bodyPr>
              <a:spAutoFit/>
            </a:bodyPr>
            <a:lstStyle/>
            <a:p>
              <a:pPr algn="ctr"/>
              <a:r>
                <a:rPr lang="en-US"/>
                <a:t>*</a:t>
              </a:r>
            </a:p>
          </p:txBody>
        </p:sp>
        <p:sp>
          <p:nvSpPr>
            <p:cNvPr id="13428" name="TextBox 144"/>
            <p:cNvSpPr txBox="1">
              <a:spLocks noChangeArrowheads="1"/>
            </p:cNvSpPr>
            <p:nvPr/>
          </p:nvSpPr>
          <p:spPr bwMode="auto">
            <a:xfrm>
              <a:off x="33080325" y="14354175"/>
              <a:ext cx="457200" cy="400110"/>
            </a:xfrm>
            <a:prstGeom prst="rect">
              <a:avLst/>
            </a:prstGeom>
            <a:noFill/>
            <a:ln w="9525">
              <a:noFill/>
              <a:miter lim="800000"/>
              <a:headEnd/>
              <a:tailEnd/>
            </a:ln>
          </p:spPr>
          <p:txBody>
            <a:bodyPr>
              <a:spAutoFit/>
            </a:bodyPr>
            <a:lstStyle/>
            <a:p>
              <a:pPr algn="ctr"/>
              <a:r>
                <a:rPr lang="en-US"/>
                <a:t>*</a:t>
              </a:r>
            </a:p>
          </p:txBody>
        </p:sp>
        <p:sp>
          <p:nvSpPr>
            <p:cNvPr id="13429" name="TextBox 145"/>
            <p:cNvSpPr txBox="1">
              <a:spLocks noChangeArrowheads="1"/>
            </p:cNvSpPr>
            <p:nvPr/>
          </p:nvSpPr>
          <p:spPr bwMode="auto">
            <a:xfrm>
              <a:off x="33080325" y="14154150"/>
              <a:ext cx="457200" cy="400110"/>
            </a:xfrm>
            <a:prstGeom prst="rect">
              <a:avLst/>
            </a:prstGeom>
            <a:noFill/>
            <a:ln w="9525">
              <a:noFill/>
              <a:miter lim="800000"/>
              <a:headEnd/>
              <a:tailEnd/>
            </a:ln>
          </p:spPr>
          <p:txBody>
            <a:bodyPr>
              <a:spAutoFit/>
            </a:bodyPr>
            <a:lstStyle/>
            <a:p>
              <a:pPr algn="ctr"/>
              <a:r>
                <a:rPr lang="en-US"/>
                <a:t>*</a:t>
              </a:r>
            </a:p>
          </p:txBody>
        </p:sp>
        <p:sp>
          <p:nvSpPr>
            <p:cNvPr id="13430" name="TextBox 146"/>
            <p:cNvSpPr txBox="1">
              <a:spLocks noChangeArrowheads="1"/>
            </p:cNvSpPr>
            <p:nvPr/>
          </p:nvSpPr>
          <p:spPr bwMode="auto">
            <a:xfrm>
              <a:off x="34213800" y="14144625"/>
              <a:ext cx="457200" cy="400110"/>
            </a:xfrm>
            <a:prstGeom prst="rect">
              <a:avLst/>
            </a:prstGeom>
            <a:noFill/>
            <a:ln w="9525">
              <a:noFill/>
              <a:miter lim="800000"/>
              <a:headEnd/>
              <a:tailEnd/>
            </a:ln>
          </p:spPr>
          <p:txBody>
            <a:bodyPr>
              <a:spAutoFit/>
            </a:bodyPr>
            <a:lstStyle/>
            <a:p>
              <a:pPr algn="ctr"/>
              <a:r>
                <a:rPr lang="en-US"/>
                <a:t>*</a:t>
              </a:r>
            </a:p>
          </p:txBody>
        </p:sp>
        <p:sp>
          <p:nvSpPr>
            <p:cNvPr id="13431" name="TextBox 147"/>
            <p:cNvSpPr txBox="1">
              <a:spLocks noChangeArrowheads="1"/>
            </p:cNvSpPr>
            <p:nvPr/>
          </p:nvSpPr>
          <p:spPr bwMode="auto">
            <a:xfrm>
              <a:off x="34191794" y="13799426"/>
              <a:ext cx="457200" cy="400110"/>
            </a:xfrm>
            <a:prstGeom prst="rect">
              <a:avLst/>
            </a:prstGeom>
            <a:noFill/>
            <a:ln w="9525">
              <a:noFill/>
              <a:miter lim="800000"/>
              <a:headEnd/>
              <a:tailEnd/>
            </a:ln>
          </p:spPr>
          <p:txBody>
            <a:bodyPr>
              <a:spAutoFit/>
            </a:bodyPr>
            <a:lstStyle/>
            <a:p>
              <a:pPr algn="ctr"/>
              <a:r>
                <a:rPr lang="en-US"/>
                <a:t>*</a:t>
              </a:r>
            </a:p>
          </p:txBody>
        </p:sp>
        <p:sp>
          <p:nvSpPr>
            <p:cNvPr id="13432" name="TextBox 151"/>
            <p:cNvSpPr txBox="1">
              <a:spLocks noChangeArrowheads="1"/>
            </p:cNvSpPr>
            <p:nvPr/>
          </p:nvSpPr>
          <p:spPr bwMode="auto">
            <a:xfrm>
              <a:off x="34232850" y="14706600"/>
              <a:ext cx="457200" cy="400110"/>
            </a:xfrm>
            <a:prstGeom prst="rect">
              <a:avLst/>
            </a:prstGeom>
            <a:noFill/>
            <a:ln w="9525">
              <a:noFill/>
              <a:miter lim="800000"/>
              <a:headEnd/>
              <a:tailEnd/>
            </a:ln>
          </p:spPr>
          <p:txBody>
            <a:bodyPr>
              <a:spAutoFit/>
            </a:bodyPr>
            <a:lstStyle/>
            <a:p>
              <a:pPr algn="ctr"/>
              <a:r>
                <a:rPr lang="en-US"/>
                <a:t>*</a:t>
              </a:r>
            </a:p>
          </p:txBody>
        </p:sp>
        <p:sp>
          <p:nvSpPr>
            <p:cNvPr id="13433" name="TextBox 153"/>
            <p:cNvSpPr txBox="1">
              <a:spLocks noChangeArrowheads="1"/>
            </p:cNvSpPr>
            <p:nvPr/>
          </p:nvSpPr>
          <p:spPr bwMode="auto">
            <a:xfrm>
              <a:off x="31927800" y="13770194"/>
              <a:ext cx="457200" cy="400110"/>
            </a:xfrm>
            <a:prstGeom prst="rect">
              <a:avLst/>
            </a:prstGeom>
            <a:noFill/>
            <a:ln w="9525">
              <a:noFill/>
              <a:miter lim="800000"/>
              <a:headEnd/>
              <a:tailEnd/>
            </a:ln>
          </p:spPr>
          <p:txBody>
            <a:bodyPr>
              <a:spAutoFit/>
            </a:bodyPr>
            <a:lstStyle/>
            <a:p>
              <a:pPr algn="ctr"/>
              <a:r>
                <a:rPr lang="en-US"/>
                <a:t>*</a:t>
              </a:r>
            </a:p>
          </p:txBody>
        </p:sp>
        <p:sp>
          <p:nvSpPr>
            <p:cNvPr id="13434" name="TextBox 154"/>
            <p:cNvSpPr txBox="1">
              <a:spLocks noChangeArrowheads="1"/>
            </p:cNvSpPr>
            <p:nvPr/>
          </p:nvSpPr>
          <p:spPr bwMode="auto">
            <a:xfrm>
              <a:off x="30784800" y="14182725"/>
              <a:ext cx="457200" cy="400110"/>
            </a:xfrm>
            <a:prstGeom prst="rect">
              <a:avLst/>
            </a:prstGeom>
            <a:noFill/>
            <a:ln w="9525">
              <a:noFill/>
              <a:miter lim="800000"/>
              <a:headEnd/>
              <a:tailEnd/>
            </a:ln>
          </p:spPr>
          <p:txBody>
            <a:bodyPr>
              <a:spAutoFit/>
            </a:bodyPr>
            <a:lstStyle/>
            <a:p>
              <a:pPr algn="ctr"/>
              <a:r>
                <a:rPr lang="en-US"/>
                <a:t>*</a:t>
              </a:r>
            </a:p>
          </p:txBody>
        </p:sp>
        <p:sp>
          <p:nvSpPr>
            <p:cNvPr id="13435" name="TextBox 156"/>
            <p:cNvSpPr txBox="1">
              <a:spLocks noChangeArrowheads="1"/>
            </p:cNvSpPr>
            <p:nvPr/>
          </p:nvSpPr>
          <p:spPr bwMode="auto">
            <a:xfrm>
              <a:off x="31927800" y="14401800"/>
              <a:ext cx="457200" cy="400110"/>
            </a:xfrm>
            <a:prstGeom prst="rect">
              <a:avLst/>
            </a:prstGeom>
            <a:noFill/>
            <a:ln w="9525">
              <a:noFill/>
              <a:miter lim="800000"/>
              <a:headEnd/>
              <a:tailEnd/>
            </a:ln>
          </p:spPr>
          <p:txBody>
            <a:bodyPr>
              <a:spAutoFit/>
            </a:bodyPr>
            <a:lstStyle/>
            <a:p>
              <a:pPr algn="ctr"/>
              <a:r>
                <a:rPr lang="en-US"/>
                <a:t>*</a:t>
              </a:r>
            </a:p>
          </p:txBody>
        </p:sp>
        <p:sp>
          <p:nvSpPr>
            <p:cNvPr id="13436" name="TextBox 157"/>
            <p:cNvSpPr txBox="1">
              <a:spLocks noChangeArrowheads="1"/>
            </p:cNvSpPr>
            <p:nvPr/>
          </p:nvSpPr>
          <p:spPr bwMode="auto">
            <a:xfrm>
              <a:off x="30806806" y="13785959"/>
              <a:ext cx="457200" cy="400110"/>
            </a:xfrm>
            <a:prstGeom prst="rect">
              <a:avLst/>
            </a:prstGeom>
            <a:noFill/>
            <a:ln w="9525">
              <a:noFill/>
              <a:miter lim="800000"/>
              <a:headEnd/>
              <a:tailEnd/>
            </a:ln>
          </p:spPr>
          <p:txBody>
            <a:bodyPr>
              <a:spAutoFit/>
            </a:bodyPr>
            <a:lstStyle/>
            <a:p>
              <a:pPr algn="ctr"/>
              <a:r>
                <a:rPr lang="en-US"/>
                <a:t>*</a:t>
              </a:r>
            </a:p>
          </p:txBody>
        </p:sp>
        <p:sp>
          <p:nvSpPr>
            <p:cNvPr id="13437" name="TextBox 158"/>
            <p:cNvSpPr txBox="1">
              <a:spLocks noChangeArrowheads="1"/>
            </p:cNvSpPr>
            <p:nvPr/>
          </p:nvSpPr>
          <p:spPr bwMode="auto">
            <a:xfrm>
              <a:off x="30784800" y="14401800"/>
              <a:ext cx="457200" cy="400110"/>
            </a:xfrm>
            <a:prstGeom prst="rect">
              <a:avLst/>
            </a:prstGeom>
            <a:noFill/>
            <a:ln w="9525">
              <a:noFill/>
              <a:miter lim="800000"/>
              <a:headEnd/>
              <a:tailEnd/>
            </a:ln>
          </p:spPr>
          <p:txBody>
            <a:bodyPr>
              <a:spAutoFit/>
            </a:bodyPr>
            <a:lstStyle/>
            <a:p>
              <a:pPr algn="ctr"/>
              <a:r>
                <a:rPr lang="en-US"/>
                <a:t>*</a:t>
              </a:r>
            </a:p>
          </p:txBody>
        </p:sp>
        <p:pic>
          <p:nvPicPr>
            <p:cNvPr id="13438" name="Picture 10"/>
            <p:cNvPicPr>
              <a:picLocks noChangeAspect="1" noChangeArrowheads="1"/>
            </p:cNvPicPr>
            <p:nvPr/>
          </p:nvPicPr>
          <p:blipFill>
            <a:blip r:embed="rId13" cstate="print"/>
            <a:srcRect/>
            <a:stretch>
              <a:fillRect/>
            </a:stretch>
          </p:blipFill>
          <p:spPr bwMode="auto">
            <a:xfrm>
              <a:off x="35204400" y="14173200"/>
              <a:ext cx="1457325" cy="1095375"/>
            </a:xfrm>
            <a:prstGeom prst="rect">
              <a:avLst/>
            </a:prstGeom>
            <a:noFill/>
            <a:ln w="9525">
              <a:noFill/>
              <a:miter lim="800000"/>
              <a:headEnd/>
              <a:tailEnd/>
            </a:ln>
          </p:spPr>
        </p:pic>
        <p:pic>
          <p:nvPicPr>
            <p:cNvPr id="13439" name="Picture 10"/>
            <p:cNvPicPr>
              <a:picLocks noChangeAspect="1" noChangeArrowheads="1"/>
            </p:cNvPicPr>
            <p:nvPr/>
          </p:nvPicPr>
          <p:blipFill>
            <a:blip r:embed="rId13" cstate="print"/>
            <a:srcRect/>
            <a:stretch>
              <a:fillRect/>
            </a:stretch>
          </p:blipFill>
          <p:spPr bwMode="auto">
            <a:xfrm>
              <a:off x="42062400" y="7772400"/>
              <a:ext cx="1457325" cy="1095375"/>
            </a:xfrm>
            <a:prstGeom prst="rect">
              <a:avLst/>
            </a:prstGeom>
            <a:noFill/>
            <a:ln w="9525">
              <a:noFill/>
              <a:miter lim="800000"/>
              <a:headEnd/>
              <a:tailEnd/>
            </a:ln>
          </p:spPr>
        </p:pic>
        <p:pic>
          <p:nvPicPr>
            <p:cNvPr id="13440" name="Picture 10"/>
            <p:cNvPicPr>
              <a:picLocks noChangeAspect="1" noChangeArrowheads="1"/>
            </p:cNvPicPr>
            <p:nvPr/>
          </p:nvPicPr>
          <p:blipFill>
            <a:blip r:embed="rId13" cstate="print"/>
            <a:srcRect/>
            <a:stretch>
              <a:fillRect/>
            </a:stretch>
          </p:blipFill>
          <p:spPr bwMode="auto">
            <a:xfrm>
              <a:off x="35204400" y="7772400"/>
              <a:ext cx="1457325" cy="1095375"/>
            </a:xfrm>
            <a:prstGeom prst="rect">
              <a:avLst/>
            </a:prstGeom>
            <a:noFill/>
            <a:ln w="9525">
              <a:noFill/>
              <a:miter lim="800000"/>
              <a:headEnd/>
              <a:tailEnd/>
            </a:ln>
          </p:spPr>
        </p:pic>
        <p:pic>
          <p:nvPicPr>
            <p:cNvPr id="13441" name="Picture 10"/>
            <p:cNvPicPr>
              <a:picLocks noChangeAspect="1" noChangeArrowheads="1"/>
            </p:cNvPicPr>
            <p:nvPr/>
          </p:nvPicPr>
          <p:blipFill>
            <a:blip r:embed="rId13" cstate="print"/>
            <a:srcRect/>
            <a:stretch>
              <a:fillRect/>
            </a:stretch>
          </p:blipFill>
          <p:spPr bwMode="auto">
            <a:xfrm>
              <a:off x="42062400" y="10972800"/>
              <a:ext cx="1457325" cy="1095375"/>
            </a:xfrm>
            <a:prstGeom prst="rect">
              <a:avLst/>
            </a:prstGeom>
            <a:noFill/>
            <a:ln w="9525">
              <a:noFill/>
              <a:miter lim="800000"/>
              <a:headEnd/>
              <a:tailEnd/>
            </a:ln>
          </p:spPr>
        </p:pic>
        <p:pic>
          <p:nvPicPr>
            <p:cNvPr id="13442" name="Picture 10"/>
            <p:cNvPicPr>
              <a:picLocks noChangeAspect="1" noChangeArrowheads="1"/>
            </p:cNvPicPr>
            <p:nvPr/>
          </p:nvPicPr>
          <p:blipFill>
            <a:blip r:embed="rId13" cstate="print"/>
            <a:srcRect/>
            <a:stretch>
              <a:fillRect/>
            </a:stretch>
          </p:blipFill>
          <p:spPr bwMode="auto">
            <a:xfrm>
              <a:off x="42062400" y="14173200"/>
              <a:ext cx="1457325" cy="1095375"/>
            </a:xfrm>
            <a:prstGeom prst="rect">
              <a:avLst/>
            </a:prstGeom>
            <a:noFill/>
            <a:ln w="9525">
              <a:noFill/>
              <a:miter lim="800000"/>
              <a:headEnd/>
              <a:tailEnd/>
            </a:ln>
          </p:spPr>
        </p:pic>
        <p:pic>
          <p:nvPicPr>
            <p:cNvPr id="13443" name="Picture 10"/>
            <p:cNvPicPr>
              <a:picLocks noChangeAspect="1" noChangeArrowheads="1"/>
            </p:cNvPicPr>
            <p:nvPr/>
          </p:nvPicPr>
          <p:blipFill>
            <a:blip r:embed="rId13" cstate="print"/>
            <a:srcRect/>
            <a:stretch>
              <a:fillRect/>
            </a:stretch>
          </p:blipFill>
          <p:spPr bwMode="auto">
            <a:xfrm>
              <a:off x="35204400" y="10972800"/>
              <a:ext cx="1457325" cy="1095375"/>
            </a:xfrm>
            <a:prstGeom prst="rect">
              <a:avLst/>
            </a:prstGeom>
            <a:noFill/>
            <a:ln w="9525">
              <a:noFill/>
              <a:miter lim="800000"/>
              <a:headEnd/>
              <a:tailEnd/>
            </a:ln>
          </p:spPr>
        </p:pic>
        <p:sp>
          <p:nvSpPr>
            <p:cNvPr id="13444" name="TextBox 186"/>
            <p:cNvSpPr txBox="1">
              <a:spLocks noChangeArrowheads="1"/>
            </p:cNvSpPr>
            <p:nvPr/>
          </p:nvSpPr>
          <p:spPr bwMode="auto">
            <a:xfrm>
              <a:off x="33124009" y="10582932"/>
              <a:ext cx="457200" cy="400110"/>
            </a:xfrm>
            <a:prstGeom prst="rect">
              <a:avLst/>
            </a:prstGeom>
            <a:noFill/>
            <a:ln w="9525">
              <a:noFill/>
              <a:miter lim="800000"/>
              <a:headEnd/>
              <a:tailEnd/>
            </a:ln>
          </p:spPr>
          <p:txBody>
            <a:bodyPr>
              <a:spAutoFit/>
            </a:bodyPr>
            <a:lstStyle/>
            <a:p>
              <a:pPr algn="ctr"/>
              <a:r>
                <a:rPr lang="en-US"/>
                <a:t>*</a:t>
              </a:r>
            </a:p>
          </p:txBody>
        </p:sp>
      </p:grpSp>
      <p:cxnSp>
        <p:nvCxnSpPr>
          <p:cNvPr id="145" name="Straight Connector 144"/>
          <p:cNvCxnSpPr/>
          <p:nvPr/>
        </p:nvCxnSpPr>
        <p:spPr bwMode="auto">
          <a:xfrm rot="16200000" flipH="1">
            <a:off x="31829064" y="11570598"/>
            <a:ext cx="2021982" cy="64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6" name="Straight Connector 145"/>
          <p:cNvCxnSpPr/>
          <p:nvPr/>
        </p:nvCxnSpPr>
        <p:spPr bwMode="auto">
          <a:xfrm rot="16200000" flipH="1">
            <a:off x="31804043" y="14841511"/>
            <a:ext cx="2021982" cy="64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7" name="Straight Connector 146"/>
          <p:cNvCxnSpPr/>
          <p:nvPr/>
        </p:nvCxnSpPr>
        <p:spPr bwMode="auto">
          <a:xfrm rot="16200000" flipH="1">
            <a:off x="38664318" y="14830138"/>
            <a:ext cx="2021982" cy="64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rot="16200000" flipH="1">
            <a:off x="38666592" y="11570598"/>
            <a:ext cx="2021982" cy="64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rot="16200000" flipH="1">
            <a:off x="38668867" y="8447535"/>
            <a:ext cx="2021982" cy="64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1" name="Straight Connector 150"/>
          <p:cNvCxnSpPr/>
          <p:nvPr/>
        </p:nvCxnSpPr>
        <p:spPr bwMode="auto">
          <a:xfrm rot="16200000" flipH="1">
            <a:off x="31810014" y="8427348"/>
            <a:ext cx="2021982" cy="6436"/>
          </a:xfrm>
          <a:prstGeom prst="line">
            <a:avLst/>
          </a:prstGeom>
          <a:solidFill>
            <a:schemeClr val="accent1"/>
          </a:solidFill>
          <a:ln w="25400" cap="flat" cmpd="sng" algn="ctr">
            <a:solidFill>
              <a:schemeClr val="tx1"/>
            </a:solidFill>
            <a:prstDash val="solid"/>
            <a:round/>
            <a:headEnd type="none" w="med" len="med"/>
            <a:tailEnd type="none" w="med" len="med"/>
          </a:ln>
          <a:effectLst/>
        </p:spPr>
      </p:cxnSp>
      <p:pic>
        <p:nvPicPr>
          <p:cNvPr id="152" name="Picture 151" descr="redo.png"/>
          <p:cNvPicPr>
            <a:picLocks noChangeAspect="1"/>
          </p:cNvPicPr>
          <p:nvPr/>
        </p:nvPicPr>
        <p:blipFill>
          <a:blip r:embed="rId14" cstate="print"/>
          <a:stretch>
            <a:fillRect/>
          </a:stretch>
        </p:blipFill>
        <p:spPr>
          <a:xfrm>
            <a:off x="15264936" y="16252179"/>
            <a:ext cx="13361328" cy="5900441"/>
          </a:xfrm>
          <a:prstGeom prst="rect">
            <a:avLst/>
          </a:prstGeom>
        </p:spPr>
      </p:pic>
      <p:pic>
        <p:nvPicPr>
          <p:cNvPr id="155" name="Picture 154" descr="Picture1.1.png"/>
          <p:cNvPicPr>
            <a:picLocks noChangeAspect="1"/>
          </p:cNvPicPr>
          <p:nvPr/>
        </p:nvPicPr>
        <p:blipFill>
          <a:blip r:embed="rId15" cstate="print"/>
          <a:stretch>
            <a:fillRect/>
          </a:stretch>
        </p:blipFill>
        <p:spPr>
          <a:xfrm>
            <a:off x="15087600" y="5943600"/>
            <a:ext cx="14263462" cy="87653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1172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1172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8864</TotalTime>
  <Words>552</Words>
  <Application>Microsoft Office PowerPoint</Application>
  <PresentationFormat>Custom</PresentationFormat>
  <Paragraphs>179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stutest1</dc:creator>
  <cp:lastModifiedBy>ryan</cp:lastModifiedBy>
  <cp:revision>671</cp:revision>
  <dcterms:created xsi:type="dcterms:W3CDTF">2009-10-29T04:12:37Z</dcterms:created>
  <dcterms:modified xsi:type="dcterms:W3CDTF">2009-10-30T20:47:40Z</dcterms:modified>
</cp:coreProperties>
</file>