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slideLayouts/slideLayout6.xml" ContentType="application/vnd.openxmlformats-officedocument.presentationml.slideLayout+xml"/>
  <Default Extension="emf" ContentType="image/x-emf"/>
  <Override PartName="/ppt/presentation.xml" ContentType="application/vnd.openxmlformats-officedocument.presentationml.presentation.main+xml"/>
  <Override PartName="/docProps/app.xml" ContentType="application/vnd.openxmlformats-officedocument.extended-properties+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sldIdLst>
    <p:sldId id="256" r:id="rId2"/>
  </p:sldIdLst>
  <p:sldSz cx="19202400" cy="8686800"/>
  <p:notesSz cx="9144000" cy="6858000"/>
  <p:defaultTextStyle>
    <a:defPPr>
      <a:defRPr lang="en-US"/>
    </a:defPPr>
    <a:lvl1pPr marL="0" algn="l" defTabSz="1593604" rtl="0" eaLnBrk="1" latinLnBrk="0" hangingPunct="1">
      <a:defRPr sz="3200" kern="1200">
        <a:solidFill>
          <a:schemeClr val="tx1"/>
        </a:solidFill>
        <a:latin typeface="+mn-lt"/>
        <a:ea typeface="+mn-ea"/>
        <a:cs typeface="+mn-cs"/>
      </a:defRPr>
    </a:lvl1pPr>
    <a:lvl2pPr marL="796802" algn="l" defTabSz="1593604" rtl="0" eaLnBrk="1" latinLnBrk="0" hangingPunct="1">
      <a:defRPr sz="3200" kern="1200">
        <a:solidFill>
          <a:schemeClr val="tx1"/>
        </a:solidFill>
        <a:latin typeface="+mn-lt"/>
        <a:ea typeface="+mn-ea"/>
        <a:cs typeface="+mn-cs"/>
      </a:defRPr>
    </a:lvl2pPr>
    <a:lvl3pPr marL="1593604" algn="l" defTabSz="1593604" rtl="0" eaLnBrk="1" latinLnBrk="0" hangingPunct="1">
      <a:defRPr sz="3200" kern="1200">
        <a:solidFill>
          <a:schemeClr val="tx1"/>
        </a:solidFill>
        <a:latin typeface="+mn-lt"/>
        <a:ea typeface="+mn-ea"/>
        <a:cs typeface="+mn-cs"/>
      </a:defRPr>
    </a:lvl3pPr>
    <a:lvl4pPr marL="2390407" algn="l" defTabSz="1593604" rtl="0" eaLnBrk="1" latinLnBrk="0" hangingPunct="1">
      <a:defRPr sz="3200" kern="1200">
        <a:solidFill>
          <a:schemeClr val="tx1"/>
        </a:solidFill>
        <a:latin typeface="+mn-lt"/>
        <a:ea typeface="+mn-ea"/>
        <a:cs typeface="+mn-cs"/>
      </a:defRPr>
    </a:lvl4pPr>
    <a:lvl5pPr marL="3187209" algn="l" defTabSz="1593604" rtl="0" eaLnBrk="1" latinLnBrk="0" hangingPunct="1">
      <a:defRPr sz="3200" kern="1200">
        <a:solidFill>
          <a:schemeClr val="tx1"/>
        </a:solidFill>
        <a:latin typeface="+mn-lt"/>
        <a:ea typeface="+mn-ea"/>
        <a:cs typeface="+mn-cs"/>
      </a:defRPr>
    </a:lvl5pPr>
    <a:lvl6pPr marL="3984012" algn="l" defTabSz="1593604" rtl="0" eaLnBrk="1" latinLnBrk="0" hangingPunct="1">
      <a:defRPr sz="3200" kern="1200">
        <a:solidFill>
          <a:schemeClr val="tx1"/>
        </a:solidFill>
        <a:latin typeface="+mn-lt"/>
        <a:ea typeface="+mn-ea"/>
        <a:cs typeface="+mn-cs"/>
      </a:defRPr>
    </a:lvl6pPr>
    <a:lvl7pPr marL="4780814" algn="l" defTabSz="1593604" rtl="0" eaLnBrk="1" latinLnBrk="0" hangingPunct="1">
      <a:defRPr sz="3200" kern="1200">
        <a:solidFill>
          <a:schemeClr val="tx1"/>
        </a:solidFill>
        <a:latin typeface="+mn-lt"/>
        <a:ea typeface="+mn-ea"/>
        <a:cs typeface="+mn-cs"/>
      </a:defRPr>
    </a:lvl7pPr>
    <a:lvl8pPr marL="5577616" algn="l" defTabSz="1593604" rtl="0" eaLnBrk="1" latinLnBrk="0" hangingPunct="1">
      <a:defRPr sz="3200" kern="1200">
        <a:solidFill>
          <a:schemeClr val="tx1"/>
        </a:solidFill>
        <a:latin typeface="+mn-lt"/>
        <a:ea typeface="+mn-ea"/>
        <a:cs typeface="+mn-cs"/>
      </a:defRPr>
    </a:lvl8pPr>
    <a:lvl9pPr marL="6374419" algn="l" defTabSz="1593604" rtl="0" eaLnBrk="1" latinLnBrk="0" hangingPunct="1">
      <a:defRPr sz="3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napVertSplitter="1" vertBarState="minimized">
    <p:restoredLeft sz="15620"/>
    <p:restoredTop sz="99514" autoAdjust="0"/>
  </p:normalViewPr>
  <p:slideViewPr>
    <p:cSldViewPr>
      <p:cViewPr varScale="1">
        <p:scale>
          <a:sx n="107" d="100"/>
          <a:sy n="107" d="100"/>
        </p:scale>
        <p:origin x="-144" y="-864"/>
      </p:cViewPr>
      <p:guideLst>
        <p:guide orient="horz" pos="2737"/>
        <p:guide pos="604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4" Type="http://schemas.openxmlformats.org/officeDocument/2006/relationships/presProps" Target="presProps.xml"/><Relationship Id="rId5" Type="http://schemas.openxmlformats.org/officeDocument/2006/relationships/viewProps" Target="viewProps.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printerSettings" Target="printerSettings/printerSettings1.bin"/><Relationship Id="rId6"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40180" y="2698539"/>
            <a:ext cx="16322040" cy="1862032"/>
          </a:xfrm>
        </p:spPr>
        <p:txBody>
          <a:bodyPr/>
          <a:lstStyle/>
          <a:p>
            <a:r>
              <a:rPr lang="en-US" smtClean="0"/>
              <a:t>Click to edit Master title style</a:t>
            </a:r>
            <a:endParaRPr lang="en-US"/>
          </a:p>
        </p:txBody>
      </p:sp>
      <p:sp>
        <p:nvSpPr>
          <p:cNvPr id="3" name="Subtitle 2"/>
          <p:cNvSpPr>
            <a:spLocks noGrp="1"/>
          </p:cNvSpPr>
          <p:nvPr>
            <p:ph type="subTitle" idx="1"/>
          </p:nvPr>
        </p:nvSpPr>
        <p:spPr>
          <a:xfrm>
            <a:off x="2880360" y="4922520"/>
            <a:ext cx="13441680" cy="2219960"/>
          </a:xfrm>
        </p:spPr>
        <p:txBody>
          <a:bodyPr/>
          <a:lstStyle>
            <a:lvl1pPr marL="0" indent="0" algn="ctr">
              <a:buNone/>
              <a:defRPr>
                <a:solidFill>
                  <a:schemeClr val="tx1">
                    <a:tint val="75000"/>
                  </a:schemeClr>
                </a:solidFill>
              </a:defRPr>
            </a:lvl1pPr>
            <a:lvl2pPr marL="796802" indent="0" algn="ctr">
              <a:buNone/>
              <a:defRPr>
                <a:solidFill>
                  <a:schemeClr val="tx1">
                    <a:tint val="75000"/>
                  </a:schemeClr>
                </a:solidFill>
              </a:defRPr>
            </a:lvl2pPr>
            <a:lvl3pPr marL="1593604" indent="0" algn="ctr">
              <a:buNone/>
              <a:defRPr>
                <a:solidFill>
                  <a:schemeClr val="tx1">
                    <a:tint val="75000"/>
                  </a:schemeClr>
                </a:solidFill>
              </a:defRPr>
            </a:lvl3pPr>
            <a:lvl4pPr marL="2390407" indent="0" algn="ctr">
              <a:buNone/>
              <a:defRPr>
                <a:solidFill>
                  <a:schemeClr val="tx1">
                    <a:tint val="75000"/>
                  </a:schemeClr>
                </a:solidFill>
              </a:defRPr>
            </a:lvl4pPr>
            <a:lvl5pPr marL="3187209" indent="0" algn="ctr">
              <a:buNone/>
              <a:defRPr>
                <a:solidFill>
                  <a:schemeClr val="tx1">
                    <a:tint val="75000"/>
                  </a:schemeClr>
                </a:solidFill>
              </a:defRPr>
            </a:lvl5pPr>
            <a:lvl6pPr marL="3984012" indent="0" algn="ctr">
              <a:buNone/>
              <a:defRPr>
                <a:solidFill>
                  <a:schemeClr val="tx1">
                    <a:tint val="75000"/>
                  </a:schemeClr>
                </a:solidFill>
              </a:defRPr>
            </a:lvl6pPr>
            <a:lvl7pPr marL="4780814" indent="0" algn="ctr">
              <a:buNone/>
              <a:defRPr>
                <a:solidFill>
                  <a:schemeClr val="tx1">
                    <a:tint val="75000"/>
                  </a:schemeClr>
                </a:solidFill>
              </a:defRPr>
            </a:lvl7pPr>
            <a:lvl8pPr marL="5577616" indent="0" algn="ctr">
              <a:buNone/>
              <a:defRPr>
                <a:solidFill>
                  <a:schemeClr val="tx1">
                    <a:tint val="75000"/>
                  </a:schemeClr>
                </a:solidFill>
              </a:defRPr>
            </a:lvl8pPr>
            <a:lvl9pPr marL="637441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81CB58-B8CA-47F3-B09B-6D6060C5E261}" type="datetimeFigureOut">
              <a:rPr lang="en-US" smtClean="0"/>
              <a:pPr/>
              <a:t>10/26/09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3D1D3-E26D-4085-A8D8-84AFF6DC941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1CB58-B8CA-47F3-B09B-6D6060C5E261}" type="datetimeFigureOut">
              <a:rPr lang="en-US" smtClean="0"/>
              <a:pPr/>
              <a:t>10/26/09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3D1D3-E26D-4085-A8D8-84AFF6DC94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673960" y="516786"/>
            <a:ext cx="9827895" cy="1099925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83608" y="516786"/>
            <a:ext cx="29170313" cy="1099925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1CB58-B8CA-47F3-B09B-6D6060C5E261}" type="datetimeFigureOut">
              <a:rPr lang="en-US" smtClean="0"/>
              <a:pPr/>
              <a:t>10/26/09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3D1D3-E26D-4085-A8D8-84AFF6DC941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1CB58-B8CA-47F3-B09B-6D6060C5E261}" type="datetimeFigureOut">
              <a:rPr lang="en-US" smtClean="0"/>
              <a:pPr/>
              <a:t>10/26/09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3D1D3-E26D-4085-A8D8-84AFF6DC941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16857" y="5582074"/>
            <a:ext cx="16322040" cy="1725295"/>
          </a:xfrm>
        </p:spPr>
        <p:txBody>
          <a:bodyPr anchor="t"/>
          <a:lstStyle>
            <a:lvl1pPr algn="l">
              <a:defRPr sz="6900" b="1" cap="all"/>
            </a:lvl1pPr>
          </a:lstStyle>
          <a:p>
            <a:r>
              <a:rPr lang="en-US" smtClean="0"/>
              <a:t>Click to edit Master title style</a:t>
            </a:r>
            <a:endParaRPr lang="en-US"/>
          </a:p>
        </p:txBody>
      </p:sp>
      <p:sp>
        <p:nvSpPr>
          <p:cNvPr id="3" name="Text Placeholder 2"/>
          <p:cNvSpPr>
            <a:spLocks noGrp="1"/>
          </p:cNvSpPr>
          <p:nvPr>
            <p:ph type="body" idx="1"/>
          </p:nvPr>
        </p:nvSpPr>
        <p:spPr>
          <a:xfrm>
            <a:off x="1516857" y="3681838"/>
            <a:ext cx="16322040" cy="1900237"/>
          </a:xfrm>
        </p:spPr>
        <p:txBody>
          <a:bodyPr anchor="b"/>
          <a:lstStyle>
            <a:lvl1pPr marL="0" indent="0">
              <a:buNone/>
              <a:defRPr sz="3500">
                <a:solidFill>
                  <a:schemeClr val="tx1">
                    <a:tint val="75000"/>
                  </a:schemeClr>
                </a:solidFill>
              </a:defRPr>
            </a:lvl1pPr>
            <a:lvl2pPr marL="796802" indent="0">
              <a:buNone/>
              <a:defRPr sz="3200">
                <a:solidFill>
                  <a:schemeClr val="tx1">
                    <a:tint val="75000"/>
                  </a:schemeClr>
                </a:solidFill>
              </a:defRPr>
            </a:lvl2pPr>
            <a:lvl3pPr marL="1593604" indent="0">
              <a:buNone/>
              <a:defRPr sz="2800">
                <a:solidFill>
                  <a:schemeClr val="tx1">
                    <a:tint val="75000"/>
                  </a:schemeClr>
                </a:solidFill>
              </a:defRPr>
            </a:lvl3pPr>
            <a:lvl4pPr marL="2390407" indent="0">
              <a:buNone/>
              <a:defRPr sz="2400">
                <a:solidFill>
                  <a:schemeClr val="tx1">
                    <a:tint val="75000"/>
                  </a:schemeClr>
                </a:solidFill>
              </a:defRPr>
            </a:lvl4pPr>
            <a:lvl5pPr marL="3187209" indent="0">
              <a:buNone/>
              <a:defRPr sz="2400">
                <a:solidFill>
                  <a:schemeClr val="tx1">
                    <a:tint val="75000"/>
                  </a:schemeClr>
                </a:solidFill>
              </a:defRPr>
            </a:lvl5pPr>
            <a:lvl6pPr marL="3984012" indent="0">
              <a:buNone/>
              <a:defRPr sz="2400">
                <a:solidFill>
                  <a:schemeClr val="tx1">
                    <a:tint val="75000"/>
                  </a:schemeClr>
                </a:solidFill>
              </a:defRPr>
            </a:lvl6pPr>
            <a:lvl7pPr marL="4780814" indent="0">
              <a:buNone/>
              <a:defRPr sz="2400">
                <a:solidFill>
                  <a:schemeClr val="tx1">
                    <a:tint val="75000"/>
                  </a:schemeClr>
                </a:solidFill>
              </a:defRPr>
            </a:lvl7pPr>
            <a:lvl8pPr marL="5577616" indent="0">
              <a:buNone/>
              <a:defRPr sz="2400">
                <a:solidFill>
                  <a:schemeClr val="tx1">
                    <a:tint val="75000"/>
                  </a:schemeClr>
                </a:solidFill>
              </a:defRPr>
            </a:lvl8pPr>
            <a:lvl9pPr marL="6374419" indent="0">
              <a:buNone/>
              <a:defRPr sz="2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81CB58-B8CA-47F3-B09B-6D6060C5E261}" type="datetimeFigureOut">
              <a:rPr lang="en-US" smtClean="0"/>
              <a:pPr/>
              <a:t>10/26/09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3D1D3-E26D-4085-A8D8-84AFF6DC941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83609" y="3008208"/>
            <a:ext cx="19499103" cy="8507836"/>
          </a:xfrm>
        </p:spPr>
        <p:txBody>
          <a:bodyPr/>
          <a:lstStyle>
            <a:lvl1pPr>
              <a:defRPr sz="4900"/>
            </a:lvl1pPr>
            <a:lvl2pPr>
              <a:defRPr sz="4100"/>
            </a:lvl2pPr>
            <a:lvl3pPr>
              <a:defRPr sz="35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02750" y="3008208"/>
            <a:ext cx="19499105" cy="8507836"/>
          </a:xfrm>
        </p:spPr>
        <p:txBody>
          <a:bodyPr/>
          <a:lstStyle>
            <a:lvl1pPr>
              <a:defRPr sz="4900"/>
            </a:lvl1pPr>
            <a:lvl2pPr>
              <a:defRPr sz="4100"/>
            </a:lvl2pPr>
            <a:lvl3pPr>
              <a:defRPr sz="35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81CB58-B8CA-47F3-B09B-6D6060C5E261}" type="datetimeFigureOut">
              <a:rPr lang="en-US" smtClean="0"/>
              <a:pPr/>
              <a:t>10/26/09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3D1D3-E26D-4085-A8D8-84AFF6DC941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60120" y="347874"/>
            <a:ext cx="17282160" cy="1447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60120" y="1944476"/>
            <a:ext cx="8484395" cy="810366"/>
          </a:xfrm>
        </p:spPr>
        <p:txBody>
          <a:bodyPr anchor="b"/>
          <a:lstStyle>
            <a:lvl1pPr marL="0" indent="0">
              <a:buNone/>
              <a:defRPr sz="4100" b="1"/>
            </a:lvl1pPr>
            <a:lvl2pPr marL="796802" indent="0">
              <a:buNone/>
              <a:defRPr sz="3500" b="1"/>
            </a:lvl2pPr>
            <a:lvl3pPr marL="1593604" indent="0">
              <a:buNone/>
              <a:defRPr sz="3200" b="1"/>
            </a:lvl3pPr>
            <a:lvl4pPr marL="2390407" indent="0">
              <a:buNone/>
              <a:defRPr sz="2800" b="1"/>
            </a:lvl4pPr>
            <a:lvl5pPr marL="3187209" indent="0">
              <a:buNone/>
              <a:defRPr sz="2800" b="1"/>
            </a:lvl5pPr>
            <a:lvl6pPr marL="3984012" indent="0">
              <a:buNone/>
              <a:defRPr sz="2800" b="1"/>
            </a:lvl6pPr>
            <a:lvl7pPr marL="4780814" indent="0">
              <a:buNone/>
              <a:defRPr sz="2800" b="1"/>
            </a:lvl7pPr>
            <a:lvl8pPr marL="5577616" indent="0">
              <a:buNone/>
              <a:defRPr sz="2800" b="1"/>
            </a:lvl8pPr>
            <a:lvl9pPr marL="6374419" indent="0">
              <a:buNone/>
              <a:defRPr sz="2800" b="1"/>
            </a:lvl9pPr>
          </a:lstStyle>
          <a:p>
            <a:pPr lvl="0"/>
            <a:r>
              <a:rPr lang="en-US" smtClean="0"/>
              <a:t>Click to edit Master text styles</a:t>
            </a:r>
          </a:p>
        </p:txBody>
      </p:sp>
      <p:sp>
        <p:nvSpPr>
          <p:cNvPr id="4" name="Content Placeholder 3"/>
          <p:cNvSpPr>
            <a:spLocks noGrp="1"/>
          </p:cNvSpPr>
          <p:nvPr>
            <p:ph sz="half" idx="2"/>
          </p:nvPr>
        </p:nvSpPr>
        <p:spPr>
          <a:xfrm>
            <a:off x="960120" y="2754842"/>
            <a:ext cx="8484395" cy="5004964"/>
          </a:xfrm>
        </p:spPr>
        <p:txBody>
          <a:bodyPr/>
          <a:lstStyle>
            <a:lvl1pPr>
              <a:defRPr sz="4100"/>
            </a:lvl1pPr>
            <a:lvl2pPr>
              <a:defRPr sz="3500"/>
            </a:lvl2pPr>
            <a:lvl3pPr>
              <a:defRPr sz="32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754554" y="1944476"/>
            <a:ext cx="8487727" cy="810366"/>
          </a:xfrm>
        </p:spPr>
        <p:txBody>
          <a:bodyPr anchor="b"/>
          <a:lstStyle>
            <a:lvl1pPr marL="0" indent="0">
              <a:buNone/>
              <a:defRPr sz="4100" b="1"/>
            </a:lvl1pPr>
            <a:lvl2pPr marL="796802" indent="0">
              <a:buNone/>
              <a:defRPr sz="3500" b="1"/>
            </a:lvl2pPr>
            <a:lvl3pPr marL="1593604" indent="0">
              <a:buNone/>
              <a:defRPr sz="3200" b="1"/>
            </a:lvl3pPr>
            <a:lvl4pPr marL="2390407" indent="0">
              <a:buNone/>
              <a:defRPr sz="2800" b="1"/>
            </a:lvl4pPr>
            <a:lvl5pPr marL="3187209" indent="0">
              <a:buNone/>
              <a:defRPr sz="2800" b="1"/>
            </a:lvl5pPr>
            <a:lvl6pPr marL="3984012" indent="0">
              <a:buNone/>
              <a:defRPr sz="2800" b="1"/>
            </a:lvl6pPr>
            <a:lvl7pPr marL="4780814" indent="0">
              <a:buNone/>
              <a:defRPr sz="2800" b="1"/>
            </a:lvl7pPr>
            <a:lvl8pPr marL="5577616" indent="0">
              <a:buNone/>
              <a:defRPr sz="2800" b="1"/>
            </a:lvl8pPr>
            <a:lvl9pPr marL="6374419" indent="0">
              <a:buNone/>
              <a:defRPr sz="2800" b="1"/>
            </a:lvl9pPr>
          </a:lstStyle>
          <a:p>
            <a:pPr lvl="0"/>
            <a:r>
              <a:rPr lang="en-US" smtClean="0"/>
              <a:t>Click to edit Master text styles</a:t>
            </a:r>
          </a:p>
        </p:txBody>
      </p:sp>
      <p:sp>
        <p:nvSpPr>
          <p:cNvPr id="6" name="Content Placeholder 5"/>
          <p:cNvSpPr>
            <a:spLocks noGrp="1"/>
          </p:cNvSpPr>
          <p:nvPr>
            <p:ph sz="quarter" idx="4"/>
          </p:nvPr>
        </p:nvSpPr>
        <p:spPr>
          <a:xfrm>
            <a:off x="9754554" y="2754842"/>
            <a:ext cx="8487727" cy="5004964"/>
          </a:xfrm>
        </p:spPr>
        <p:txBody>
          <a:bodyPr/>
          <a:lstStyle>
            <a:lvl1pPr>
              <a:defRPr sz="4100"/>
            </a:lvl1pPr>
            <a:lvl2pPr>
              <a:defRPr sz="3500"/>
            </a:lvl2pPr>
            <a:lvl3pPr>
              <a:defRPr sz="32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81CB58-B8CA-47F3-B09B-6D6060C5E261}" type="datetimeFigureOut">
              <a:rPr lang="en-US" smtClean="0"/>
              <a:pPr/>
              <a:t>10/26/09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93D1D3-E26D-4085-A8D8-84AFF6DC941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81CB58-B8CA-47F3-B09B-6D6060C5E261}" type="datetimeFigureOut">
              <a:rPr lang="en-US" smtClean="0"/>
              <a:pPr/>
              <a:t>10/26/09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93D1D3-E26D-4085-A8D8-84AFF6DC941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81CB58-B8CA-47F3-B09B-6D6060C5E261}" type="datetimeFigureOut">
              <a:rPr lang="en-US" smtClean="0"/>
              <a:pPr/>
              <a:t>10/26/09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93D1D3-E26D-4085-A8D8-84AFF6DC94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0121" y="345864"/>
            <a:ext cx="6317457" cy="1471930"/>
          </a:xfrm>
        </p:spPr>
        <p:txBody>
          <a:bodyPr anchor="b"/>
          <a:lstStyle>
            <a:lvl1pPr algn="l">
              <a:defRPr sz="3500" b="1"/>
            </a:lvl1pPr>
          </a:lstStyle>
          <a:p>
            <a:r>
              <a:rPr lang="en-US" smtClean="0"/>
              <a:t>Click to edit Master title style</a:t>
            </a:r>
            <a:endParaRPr lang="en-US"/>
          </a:p>
        </p:txBody>
      </p:sp>
      <p:sp>
        <p:nvSpPr>
          <p:cNvPr id="3" name="Content Placeholder 2"/>
          <p:cNvSpPr>
            <a:spLocks noGrp="1"/>
          </p:cNvSpPr>
          <p:nvPr>
            <p:ph idx="1"/>
          </p:nvPr>
        </p:nvSpPr>
        <p:spPr>
          <a:xfrm>
            <a:off x="7507606" y="345864"/>
            <a:ext cx="10734675" cy="7413943"/>
          </a:xfrm>
        </p:spPr>
        <p:txBody>
          <a:bodyPr/>
          <a:lstStyle>
            <a:lvl1pPr>
              <a:defRPr sz="5600"/>
            </a:lvl1pPr>
            <a:lvl2pPr>
              <a:defRPr sz="4900"/>
            </a:lvl2pPr>
            <a:lvl3pPr>
              <a:defRPr sz="4100"/>
            </a:lvl3pPr>
            <a:lvl4pPr>
              <a:defRPr sz="3500"/>
            </a:lvl4pPr>
            <a:lvl5pPr>
              <a:defRPr sz="3500"/>
            </a:lvl5pPr>
            <a:lvl6pPr>
              <a:defRPr sz="3500"/>
            </a:lvl6pPr>
            <a:lvl7pPr>
              <a:defRPr sz="3500"/>
            </a:lvl7pPr>
            <a:lvl8pPr>
              <a:defRPr sz="3500"/>
            </a:lvl8pPr>
            <a:lvl9pPr>
              <a:defRPr sz="3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60121" y="1817794"/>
            <a:ext cx="6317457" cy="5942013"/>
          </a:xfrm>
        </p:spPr>
        <p:txBody>
          <a:bodyPr/>
          <a:lstStyle>
            <a:lvl1pPr marL="0" indent="0">
              <a:buNone/>
              <a:defRPr sz="2400"/>
            </a:lvl1pPr>
            <a:lvl2pPr marL="796802" indent="0">
              <a:buNone/>
              <a:defRPr sz="2100"/>
            </a:lvl2pPr>
            <a:lvl3pPr marL="1593604" indent="0">
              <a:buNone/>
              <a:defRPr sz="1700"/>
            </a:lvl3pPr>
            <a:lvl4pPr marL="2390407" indent="0">
              <a:buNone/>
              <a:defRPr sz="1500"/>
            </a:lvl4pPr>
            <a:lvl5pPr marL="3187209" indent="0">
              <a:buNone/>
              <a:defRPr sz="1500"/>
            </a:lvl5pPr>
            <a:lvl6pPr marL="3984012" indent="0">
              <a:buNone/>
              <a:defRPr sz="1500"/>
            </a:lvl6pPr>
            <a:lvl7pPr marL="4780814" indent="0">
              <a:buNone/>
              <a:defRPr sz="1500"/>
            </a:lvl7pPr>
            <a:lvl8pPr marL="5577616" indent="0">
              <a:buNone/>
              <a:defRPr sz="1500"/>
            </a:lvl8pPr>
            <a:lvl9pPr marL="6374419" indent="0">
              <a:buNone/>
              <a:defRPr sz="15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81CB58-B8CA-47F3-B09B-6D6060C5E261}" type="datetimeFigureOut">
              <a:rPr lang="en-US" smtClean="0"/>
              <a:pPr/>
              <a:t>10/26/09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3D1D3-E26D-4085-A8D8-84AFF6DC941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63805" y="6080760"/>
            <a:ext cx="11521440" cy="717868"/>
          </a:xfrm>
        </p:spPr>
        <p:txBody>
          <a:bodyPr anchor="b"/>
          <a:lstStyle>
            <a:lvl1pPr algn="l">
              <a:defRPr sz="3500" b="1"/>
            </a:lvl1pPr>
          </a:lstStyle>
          <a:p>
            <a:r>
              <a:rPr lang="en-US" smtClean="0"/>
              <a:t>Click to edit Master title style</a:t>
            </a:r>
            <a:endParaRPr lang="en-US"/>
          </a:p>
        </p:txBody>
      </p:sp>
      <p:sp>
        <p:nvSpPr>
          <p:cNvPr id="3" name="Picture Placeholder 2"/>
          <p:cNvSpPr>
            <a:spLocks noGrp="1"/>
          </p:cNvSpPr>
          <p:nvPr>
            <p:ph type="pic" idx="1"/>
          </p:nvPr>
        </p:nvSpPr>
        <p:spPr>
          <a:xfrm>
            <a:off x="3763805" y="776182"/>
            <a:ext cx="11521440" cy="5212080"/>
          </a:xfrm>
        </p:spPr>
        <p:txBody>
          <a:bodyPr/>
          <a:lstStyle>
            <a:lvl1pPr marL="0" indent="0">
              <a:buNone/>
              <a:defRPr sz="5600"/>
            </a:lvl1pPr>
            <a:lvl2pPr marL="796802" indent="0">
              <a:buNone/>
              <a:defRPr sz="4900"/>
            </a:lvl2pPr>
            <a:lvl3pPr marL="1593604" indent="0">
              <a:buNone/>
              <a:defRPr sz="4100"/>
            </a:lvl3pPr>
            <a:lvl4pPr marL="2390407" indent="0">
              <a:buNone/>
              <a:defRPr sz="3500"/>
            </a:lvl4pPr>
            <a:lvl5pPr marL="3187209" indent="0">
              <a:buNone/>
              <a:defRPr sz="3500"/>
            </a:lvl5pPr>
            <a:lvl6pPr marL="3984012" indent="0">
              <a:buNone/>
              <a:defRPr sz="3500"/>
            </a:lvl6pPr>
            <a:lvl7pPr marL="4780814" indent="0">
              <a:buNone/>
              <a:defRPr sz="3500"/>
            </a:lvl7pPr>
            <a:lvl8pPr marL="5577616" indent="0">
              <a:buNone/>
              <a:defRPr sz="3500"/>
            </a:lvl8pPr>
            <a:lvl9pPr marL="6374419" indent="0">
              <a:buNone/>
              <a:defRPr sz="3500"/>
            </a:lvl9pPr>
          </a:lstStyle>
          <a:p>
            <a:endParaRPr lang="en-US"/>
          </a:p>
        </p:txBody>
      </p:sp>
      <p:sp>
        <p:nvSpPr>
          <p:cNvPr id="4" name="Text Placeholder 3"/>
          <p:cNvSpPr>
            <a:spLocks noGrp="1"/>
          </p:cNvSpPr>
          <p:nvPr>
            <p:ph type="body" sz="half" idx="2"/>
          </p:nvPr>
        </p:nvSpPr>
        <p:spPr>
          <a:xfrm>
            <a:off x="3763805" y="6798628"/>
            <a:ext cx="11521440" cy="1019492"/>
          </a:xfrm>
        </p:spPr>
        <p:txBody>
          <a:bodyPr/>
          <a:lstStyle>
            <a:lvl1pPr marL="0" indent="0">
              <a:buNone/>
              <a:defRPr sz="2400"/>
            </a:lvl1pPr>
            <a:lvl2pPr marL="796802" indent="0">
              <a:buNone/>
              <a:defRPr sz="2100"/>
            </a:lvl2pPr>
            <a:lvl3pPr marL="1593604" indent="0">
              <a:buNone/>
              <a:defRPr sz="1700"/>
            </a:lvl3pPr>
            <a:lvl4pPr marL="2390407" indent="0">
              <a:buNone/>
              <a:defRPr sz="1500"/>
            </a:lvl4pPr>
            <a:lvl5pPr marL="3187209" indent="0">
              <a:buNone/>
              <a:defRPr sz="1500"/>
            </a:lvl5pPr>
            <a:lvl6pPr marL="3984012" indent="0">
              <a:buNone/>
              <a:defRPr sz="1500"/>
            </a:lvl6pPr>
            <a:lvl7pPr marL="4780814" indent="0">
              <a:buNone/>
              <a:defRPr sz="1500"/>
            </a:lvl7pPr>
            <a:lvl8pPr marL="5577616" indent="0">
              <a:buNone/>
              <a:defRPr sz="1500"/>
            </a:lvl8pPr>
            <a:lvl9pPr marL="6374419" indent="0">
              <a:buNone/>
              <a:defRPr sz="15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81CB58-B8CA-47F3-B09B-6D6060C5E261}" type="datetimeFigureOut">
              <a:rPr lang="en-US" smtClean="0"/>
              <a:pPr/>
              <a:t>10/26/09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3D1D3-E26D-4085-A8D8-84AFF6DC941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60120" y="347874"/>
            <a:ext cx="17282160" cy="1447800"/>
          </a:xfrm>
          <a:prstGeom prst="rect">
            <a:avLst/>
          </a:prstGeom>
        </p:spPr>
        <p:txBody>
          <a:bodyPr vert="horz" lIns="159361" tIns="79680" rIns="159361" bIns="7968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960120" y="2026921"/>
            <a:ext cx="17282160" cy="5732886"/>
          </a:xfrm>
          <a:prstGeom prst="rect">
            <a:avLst/>
          </a:prstGeom>
        </p:spPr>
        <p:txBody>
          <a:bodyPr vert="horz" lIns="159361" tIns="79680" rIns="159361" bIns="796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960120" y="8051377"/>
            <a:ext cx="4480560" cy="462492"/>
          </a:xfrm>
          <a:prstGeom prst="rect">
            <a:avLst/>
          </a:prstGeom>
        </p:spPr>
        <p:txBody>
          <a:bodyPr vert="horz" lIns="159361" tIns="79680" rIns="159361" bIns="79680" rtlCol="0" anchor="ctr"/>
          <a:lstStyle>
            <a:lvl1pPr algn="l">
              <a:defRPr sz="2100">
                <a:solidFill>
                  <a:schemeClr val="tx1">
                    <a:tint val="75000"/>
                  </a:schemeClr>
                </a:solidFill>
              </a:defRPr>
            </a:lvl1pPr>
          </a:lstStyle>
          <a:p>
            <a:fld id="{9781CB58-B8CA-47F3-B09B-6D6060C5E261}" type="datetimeFigureOut">
              <a:rPr lang="en-US" smtClean="0"/>
              <a:pPr/>
              <a:t>10/26/09</a:t>
            </a:fld>
            <a:endParaRPr lang="en-US"/>
          </a:p>
        </p:txBody>
      </p:sp>
      <p:sp>
        <p:nvSpPr>
          <p:cNvPr id="5" name="Footer Placeholder 4"/>
          <p:cNvSpPr>
            <a:spLocks noGrp="1"/>
          </p:cNvSpPr>
          <p:nvPr>
            <p:ph type="ftr" sz="quarter" idx="3"/>
          </p:nvPr>
        </p:nvSpPr>
        <p:spPr>
          <a:xfrm>
            <a:off x="6560820" y="8051377"/>
            <a:ext cx="6080760" cy="462492"/>
          </a:xfrm>
          <a:prstGeom prst="rect">
            <a:avLst/>
          </a:prstGeom>
        </p:spPr>
        <p:txBody>
          <a:bodyPr vert="horz" lIns="159361" tIns="79680" rIns="159361" bIns="79680" rtlCol="0" anchor="ctr"/>
          <a:lstStyle>
            <a:lvl1pPr algn="ctr">
              <a:defRPr sz="2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3761720" y="8051377"/>
            <a:ext cx="4480560" cy="462492"/>
          </a:xfrm>
          <a:prstGeom prst="rect">
            <a:avLst/>
          </a:prstGeom>
        </p:spPr>
        <p:txBody>
          <a:bodyPr vert="horz" lIns="159361" tIns="79680" rIns="159361" bIns="79680" rtlCol="0" anchor="ctr"/>
          <a:lstStyle>
            <a:lvl1pPr algn="r">
              <a:defRPr sz="2100">
                <a:solidFill>
                  <a:schemeClr val="tx1">
                    <a:tint val="75000"/>
                  </a:schemeClr>
                </a:solidFill>
              </a:defRPr>
            </a:lvl1pPr>
          </a:lstStyle>
          <a:p>
            <a:fld id="{3993D1D3-E26D-4085-A8D8-84AFF6DC941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93604" rtl="0" eaLnBrk="1" latinLnBrk="0" hangingPunct="1">
        <a:spcBef>
          <a:spcPct val="0"/>
        </a:spcBef>
        <a:buNone/>
        <a:defRPr sz="7700" kern="1200">
          <a:solidFill>
            <a:schemeClr val="tx1"/>
          </a:solidFill>
          <a:latin typeface="+mj-lt"/>
          <a:ea typeface="+mj-ea"/>
          <a:cs typeface="+mj-cs"/>
        </a:defRPr>
      </a:lvl1pPr>
    </p:titleStyle>
    <p:bodyStyle>
      <a:lvl1pPr marL="597601" indent="-597601" algn="l" defTabSz="1593604" rtl="0" eaLnBrk="1" latinLnBrk="0" hangingPunct="1">
        <a:spcBef>
          <a:spcPct val="20000"/>
        </a:spcBef>
        <a:buFont typeface="Arial" pitchFamily="34" charset="0"/>
        <a:buChar char="•"/>
        <a:defRPr sz="5600" kern="1200">
          <a:solidFill>
            <a:schemeClr val="tx1"/>
          </a:solidFill>
          <a:latin typeface="+mn-lt"/>
          <a:ea typeface="+mn-ea"/>
          <a:cs typeface="+mn-cs"/>
        </a:defRPr>
      </a:lvl1pPr>
      <a:lvl2pPr marL="1294804" indent="-498001" algn="l" defTabSz="1593604" rtl="0" eaLnBrk="1" latinLnBrk="0" hangingPunct="1">
        <a:spcBef>
          <a:spcPct val="20000"/>
        </a:spcBef>
        <a:buFont typeface="Arial" pitchFamily="34" charset="0"/>
        <a:buChar char="–"/>
        <a:defRPr sz="4900" kern="1200">
          <a:solidFill>
            <a:schemeClr val="tx1"/>
          </a:solidFill>
          <a:latin typeface="+mn-lt"/>
          <a:ea typeface="+mn-ea"/>
          <a:cs typeface="+mn-cs"/>
        </a:defRPr>
      </a:lvl2pPr>
      <a:lvl3pPr marL="1992006" indent="-398402" algn="l" defTabSz="1593604" rtl="0" eaLnBrk="1" latinLnBrk="0" hangingPunct="1">
        <a:spcBef>
          <a:spcPct val="20000"/>
        </a:spcBef>
        <a:buFont typeface="Arial" pitchFamily="34" charset="0"/>
        <a:buChar char="•"/>
        <a:defRPr sz="4100" kern="1200">
          <a:solidFill>
            <a:schemeClr val="tx1"/>
          </a:solidFill>
          <a:latin typeface="+mn-lt"/>
          <a:ea typeface="+mn-ea"/>
          <a:cs typeface="+mn-cs"/>
        </a:defRPr>
      </a:lvl3pPr>
      <a:lvl4pPr marL="2788808" indent="-398402" algn="l" defTabSz="1593604" rtl="0" eaLnBrk="1" latinLnBrk="0" hangingPunct="1">
        <a:spcBef>
          <a:spcPct val="20000"/>
        </a:spcBef>
        <a:buFont typeface="Arial" pitchFamily="34" charset="0"/>
        <a:buChar char="–"/>
        <a:defRPr sz="3500" kern="1200">
          <a:solidFill>
            <a:schemeClr val="tx1"/>
          </a:solidFill>
          <a:latin typeface="+mn-lt"/>
          <a:ea typeface="+mn-ea"/>
          <a:cs typeface="+mn-cs"/>
        </a:defRPr>
      </a:lvl4pPr>
      <a:lvl5pPr marL="3585610" indent="-398402" algn="l" defTabSz="1593604" rtl="0" eaLnBrk="1" latinLnBrk="0" hangingPunct="1">
        <a:spcBef>
          <a:spcPct val="20000"/>
        </a:spcBef>
        <a:buFont typeface="Arial" pitchFamily="34" charset="0"/>
        <a:buChar char="»"/>
        <a:defRPr sz="3500" kern="1200">
          <a:solidFill>
            <a:schemeClr val="tx1"/>
          </a:solidFill>
          <a:latin typeface="+mn-lt"/>
          <a:ea typeface="+mn-ea"/>
          <a:cs typeface="+mn-cs"/>
        </a:defRPr>
      </a:lvl5pPr>
      <a:lvl6pPr marL="4382413" indent="-398402" algn="l" defTabSz="1593604" rtl="0" eaLnBrk="1" latinLnBrk="0" hangingPunct="1">
        <a:spcBef>
          <a:spcPct val="20000"/>
        </a:spcBef>
        <a:buFont typeface="Arial" pitchFamily="34" charset="0"/>
        <a:buChar char="•"/>
        <a:defRPr sz="3500" kern="1200">
          <a:solidFill>
            <a:schemeClr val="tx1"/>
          </a:solidFill>
          <a:latin typeface="+mn-lt"/>
          <a:ea typeface="+mn-ea"/>
          <a:cs typeface="+mn-cs"/>
        </a:defRPr>
      </a:lvl6pPr>
      <a:lvl7pPr marL="5179215" indent="-398402" algn="l" defTabSz="1593604" rtl="0" eaLnBrk="1" latinLnBrk="0" hangingPunct="1">
        <a:spcBef>
          <a:spcPct val="20000"/>
        </a:spcBef>
        <a:buFont typeface="Arial" pitchFamily="34" charset="0"/>
        <a:buChar char="•"/>
        <a:defRPr sz="3500" kern="1200">
          <a:solidFill>
            <a:schemeClr val="tx1"/>
          </a:solidFill>
          <a:latin typeface="+mn-lt"/>
          <a:ea typeface="+mn-ea"/>
          <a:cs typeface="+mn-cs"/>
        </a:defRPr>
      </a:lvl7pPr>
      <a:lvl8pPr marL="5976017" indent="-398402" algn="l" defTabSz="1593604" rtl="0" eaLnBrk="1" latinLnBrk="0" hangingPunct="1">
        <a:spcBef>
          <a:spcPct val="20000"/>
        </a:spcBef>
        <a:buFont typeface="Arial" pitchFamily="34" charset="0"/>
        <a:buChar char="•"/>
        <a:defRPr sz="3500" kern="1200">
          <a:solidFill>
            <a:schemeClr val="tx1"/>
          </a:solidFill>
          <a:latin typeface="+mn-lt"/>
          <a:ea typeface="+mn-ea"/>
          <a:cs typeface="+mn-cs"/>
        </a:defRPr>
      </a:lvl8pPr>
      <a:lvl9pPr marL="6772819" indent="-398402" algn="l" defTabSz="1593604" rtl="0" eaLnBrk="1" latinLnBrk="0" hangingPunct="1">
        <a:spcBef>
          <a:spcPct val="20000"/>
        </a:spcBef>
        <a:buFont typeface="Arial" pitchFamily="34" charset="0"/>
        <a:buChar char="•"/>
        <a:defRPr sz="3500" kern="1200">
          <a:solidFill>
            <a:schemeClr val="tx1"/>
          </a:solidFill>
          <a:latin typeface="+mn-lt"/>
          <a:ea typeface="+mn-ea"/>
          <a:cs typeface="+mn-cs"/>
        </a:defRPr>
      </a:lvl9pPr>
    </p:bodyStyle>
    <p:otherStyle>
      <a:defPPr>
        <a:defRPr lang="en-US"/>
      </a:defPPr>
      <a:lvl1pPr marL="0" algn="l" defTabSz="1593604" rtl="0" eaLnBrk="1" latinLnBrk="0" hangingPunct="1">
        <a:defRPr sz="3200" kern="1200">
          <a:solidFill>
            <a:schemeClr val="tx1"/>
          </a:solidFill>
          <a:latin typeface="+mn-lt"/>
          <a:ea typeface="+mn-ea"/>
          <a:cs typeface="+mn-cs"/>
        </a:defRPr>
      </a:lvl1pPr>
      <a:lvl2pPr marL="796802" algn="l" defTabSz="1593604" rtl="0" eaLnBrk="1" latinLnBrk="0" hangingPunct="1">
        <a:defRPr sz="3200" kern="1200">
          <a:solidFill>
            <a:schemeClr val="tx1"/>
          </a:solidFill>
          <a:latin typeface="+mn-lt"/>
          <a:ea typeface="+mn-ea"/>
          <a:cs typeface="+mn-cs"/>
        </a:defRPr>
      </a:lvl2pPr>
      <a:lvl3pPr marL="1593604" algn="l" defTabSz="1593604" rtl="0" eaLnBrk="1" latinLnBrk="0" hangingPunct="1">
        <a:defRPr sz="3200" kern="1200">
          <a:solidFill>
            <a:schemeClr val="tx1"/>
          </a:solidFill>
          <a:latin typeface="+mn-lt"/>
          <a:ea typeface="+mn-ea"/>
          <a:cs typeface="+mn-cs"/>
        </a:defRPr>
      </a:lvl3pPr>
      <a:lvl4pPr marL="2390407" algn="l" defTabSz="1593604" rtl="0" eaLnBrk="1" latinLnBrk="0" hangingPunct="1">
        <a:defRPr sz="3200" kern="1200">
          <a:solidFill>
            <a:schemeClr val="tx1"/>
          </a:solidFill>
          <a:latin typeface="+mn-lt"/>
          <a:ea typeface="+mn-ea"/>
          <a:cs typeface="+mn-cs"/>
        </a:defRPr>
      </a:lvl4pPr>
      <a:lvl5pPr marL="3187209" algn="l" defTabSz="1593604" rtl="0" eaLnBrk="1" latinLnBrk="0" hangingPunct="1">
        <a:defRPr sz="3200" kern="1200">
          <a:solidFill>
            <a:schemeClr val="tx1"/>
          </a:solidFill>
          <a:latin typeface="+mn-lt"/>
          <a:ea typeface="+mn-ea"/>
          <a:cs typeface="+mn-cs"/>
        </a:defRPr>
      </a:lvl5pPr>
      <a:lvl6pPr marL="3984012" algn="l" defTabSz="1593604" rtl="0" eaLnBrk="1" latinLnBrk="0" hangingPunct="1">
        <a:defRPr sz="3200" kern="1200">
          <a:solidFill>
            <a:schemeClr val="tx1"/>
          </a:solidFill>
          <a:latin typeface="+mn-lt"/>
          <a:ea typeface="+mn-ea"/>
          <a:cs typeface="+mn-cs"/>
        </a:defRPr>
      </a:lvl6pPr>
      <a:lvl7pPr marL="4780814" algn="l" defTabSz="1593604" rtl="0" eaLnBrk="1" latinLnBrk="0" hangingPunct="1">
        <a:defRPr sz="3200" kern="1200">
          <a:solidFill>
            <a:schemeClr val="tx1"/>
          </a:solidFill>
          <a:latin typeface="+mn-lt"/>
          <a:ea typeface="+mn-ea"/>
          <a:cs typeface="+mn-cs"/>
        </a:defRPr>
      </a:lvl7pPr>
      <a:lvl8pPr marL="5577616" algn="l" defTabSz="1593604" rtl="0" eaLnBrk="1" latinLnBrk="0" hangingPunct="1">
        <a:defRPr sz="3200" kern="1200">
          <a:solidFill>
            <a:schemeClr val="tx1"/>
          </a:solidFill>
          <a:latin typeface="+mn-lt"/>
          <a:ea typeface="+mn-ea"/>
          <a:cs typeface="+mn-cs"/>
        </a:defRPr>
      </a:lvl8pPr>
      <a:lvl9pPr marL="6374419" algn="l" defTabSz="1593604"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4" Type="http://schemas.openxmlformats.org/officeDocument/2006/relationships/image" Target="../media/image3.png"/><Relationship Id="rId5" Type="http://schemas.openxmlformats.org/officeDocument/2006/relationships/image" Target="../media/image4.png"/><Relationship Id="rId7"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image" Target="../media/image1.png"/><Relationship Id="rId9" Type="http://schemas.openxmlformats.org/officeDocument/2006/relationships/image" Target="../media/image8.png"/><Relationship Id="rId3" Type="http://schemas.openxmlformats.org/officeDocument/2006/relationships/image" Target="../media/image2.png"/><Relationship Id="rId6"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2819542" y="248083"/>
            <a:ext cx="13535130" cy="467839"/>
          </a:xfrm>
          <a:prstGeom prst="rect">
            <a:avLst/>
          </a:prstGeom>
        </p:spPr>
        <p:txBody>
          <a:bodyPr wrap="square" lIns="82314" tIns="41157" rIns="82314" bIns="41157">
            <a:spAutoFit/>
          </a:bodyPr>
          <a:lstStyle/>
          <a:p>
            <a:r>
              <a:rPr lang="en-US" sz="2500" b="1" dirty="0" smtClean="0">
                <a:latin typeface="Arial" pitchFamily="34" charset="0"/>
                <a:cs typeface="Arial" pitchFamily="34" charset="0"/>
              </a:rPr>
              <a:t>Rate and Duration of Seed Component Accumulation in Water Stressed Soybeans</a:t>
            </a:r>
            <a:endParaRPr lang="en-US" sz="2500" b="1" dirty="0">
              <a:latin typeface="Arial" pitchFamily="34" charset="0"/>
              <a:cs typeface="Arial" pitchFamily="34" charset="0"/>
            </a:endParaRPr>
          </a:p>
        </p:txBody>
      </p:sp>
      <p:sp>
        <p:nvSpPr>
          <p:cNvPr id="5" name="TextBox 4"/>
          <p:cNvSpPr txBox="1"/>
          <p:nvPr/>
        </p:nvSpPr>
        <p:spPr>
          <a:xfrm>
            <a:off x="4474933" y="652030"/>
            <a:ext cx="10260975" cy="606338"/>
          </a:xfrm>
          <a:prstGeom prst="rect">
            <a:avLst/>
          </a:prstGeom>
          <a:noFill/>
        </p:spPr>
        <p:txBody>
          <a:bodyPr wrap="square" lIns="82314" tIns="41157" rIns="82314" bIns="41157" rtlCol="0">
            <a:spAutoFit/>
          </a:bodyPr>
          <a:lstStyle/>
          <a:p>
            <a:pPr algn="ctr"/>
            <a:r>
              <a:rPr lang="en-US" sz="1800" dirty="0" err="1" smtClean="0">
                <a:latin typeface="Arial" pitchFamily="34" charset="0"/>
                <a:cs typeface="Arial" pitchFamily="34" charset="0"/>
              </a:rPr>
              <a:t>Jos</a:t>
            </a:r>
            <a:r>
              <a:rPr lang="es-AR" sz="1800" dirty="0" smtClean="0">
                <a:latin typeface="Arial" pitchFamily="34" charset="0"/>
                <a:cs typeface="Arial" pitchFamily="34" charset="0"/>
              </a:rPr>
              <a:t>é L. Rotundo </a:t>
            </a:r>
            <a:r>
              <a:rPr lang="en-US" sz="1800" dirty="0" smtClean="0">
                <a:latin typeface="Arial" pitchFamily="34" charset="0"/>
                <a:cs typeface="Arial" pitchFamily="34" charset="0"/>
              </a:rPr>
              <a:t>&amp; Mark Westgate </a:t>
            </a:r>
          </a:p>
          <a:p>
            <a:pPr algn="ctr"/>
            <a:r>
              <a:rPr lang="en-US" sz="1600" dirty="0" smtClean="0">
                <a:latin typeface="Arial" pitchFamily="34" charset="0"/>
                <a:cs typeface="Arial" pitchFamily="34" charset="0"/>
              </a:rPr>
              <a:t>Iowa State University, 1301 Agronomy Hall, Ames, IA; rotundo@iastate.edu</a:t>
            </a:r>
            <a:endParaRPr lang="en-US" sz="1600" dirty="0">
              <a:latin typeface="Arial" pitchFamily="34" charset="0"/>
              <a:cs typeface="Arial" pitchFamily="34" charset="0"/>
            </a:endParaRPr>
          </a:p>
        </p:txBody>
      </p:sp>
      <p:pic>
        <p:nvPicPr>
          <p:cNvPr id="6" name="Picture 3"/>
          <p:cNvPicPr>
            <a:picLocks noChangeAspect="1" noChangeArrowheads="1"/>
          </p:cNvPicPr>
          <p:nvPr/>
        </p:nvPicPr>
        <p:blipFill>
          <a:blip r:embed="rId2" cstate="print"/>
          <a:srcRect l="20009" r="19525"/>
          <a:stretch>
            <a:fillRect/>
          </a:stretch>
        </p:blipFill>
        <p:spPr bwMode="auto">
          <a:xfrm>
            <a:off x="0" y="-20325"/>
            <a:ext cx="2022430" cy="461372"/>
          </a:xfrm>
          <a:prstGeom prst="rect">
            <a:avLst/>
          </a:prstGeom>
          <a:noFill/>
          <a:ln w="9525">
            <a:noFill/>
            <a:miter lim="800000"/>
            <a:headEnd/>
            <a:tailEnd/>
          </a:ln>
        </p:spPr>
      </p:pic>
      <p:pic>
        <p:nvPicPr>
          <p:cNvPr id="7" name="Picture 61"/>
          <p:cNvPicPr>
            <a:picLocks noChangeAspect="1" noChangeArrowheads="1"/>
          </p:cNvPicPr>
          <p:nvPr/>
        </p:nvPicPr>
        <p:blipFill>
          <a:blip r:embed="rId3" cstate="print"/>
          <a:srcRect/>
          <a:stretch>
            <a:fillRect/>
          </a:stretch>
        </p:blipFill>
        <p:spPr bwMode="auto">
          <a:xfrm>
            <a:off x="17127416" y="0"/>
            <a:ext cx="2115177" cy="533859"/>
          </a:xfrm>
          <a:prstGeom prst="rect">
            <a:avLst/>
          </a:prstGeom>
          <a:noFill/>
          <a:ln w="9525">
            <a:noFill/>
            <a:miter lim="800000"/>
            <a:headEnd/>
            <a:tailEnd/>
          </a:ln>
        </p:spPr>
      </p:pic>
      <p:sp>
        <p:nvSpPr>
          <p:cNvPr id="10" name="TextBox 9"/>
          <p:cNvSpPr txBox="1"/>
          <p:nvPr/>
        </p:nvSpPr>
        <p:spPr>
          <a:xfrm>
            <a:off x="6566600" y="1351596"/>
            <a:ext cx="5978769" cy="2545330"/>
          </a:xfrm>
          <a:prstGeom prst="rect">
            <a:avLst/>
          </a:prstGeom>
          <a:noFill/>
          <a:ln w="25400">
            <a:solidFill>
              <a:schemeClr val="tx1"/>
            </a:solidFill>
          </a:ln>
        </p:spPr>
        <p:txBody>
          <a:bodyPr wrap="square" lIns="82314" tIns="41157" rIns="82314" bIns="41157" rtlCol="0">
            <a:spAutoFit/>
          </a:bodyPr>
          <a:lstStyle/>
          <a:p>
            <a:pPr algn="just"/>
            <a:r>
              <a:rPr lang="en-US" sz="1000" b="1" dirty="0" smtClean="0">
                <a:latin typeface="Arial" pitchFamily="34" charset="0"/>
                <a:cs typeface="Arial" pitchFamily="34" charset="0"/>
              </a:rPr>
              <a:t>Materials and Methods:</a:t>
            </a:r>
          </a:p>
          <a:p>
            <a:pPr algn="just"/>
            <a:endParaRPr lang="en-US" sz="1000" b="1" u="sng" dirty="0" smtClean="0">
              <a:latin typeface="Arial" pitchFamily="34" charset="0"/>
              <a:cs typeface="Arial" pitchFamily="34" charset="0"/>
            </a:endParaRPr>
          </a:p>
          <a:p>
            <a:pPr algn="just">
              <a:buFont typeface="Arial" pitchFamily="34" charset="0"/>
              <a:buChar char="•"/>
            </a:pPr>
            <a:r>
              <a:rPr lang="en-US" sz="1000" dirty="0" smtClean="0">
                <a:latin typeface="Arial" pitchFamily="34" charset="0"/>
                <a:cs typeface="Arial" pitchFamily="34" charset="0"/>
              </a:rPr>
              <a:t>  Randomized complete block design (n=3); 4 row plots, 6 </a:t>
            </a:r>
            <a:r>
              <a:rPr lang="en-US" sz="1000" dirty="0" err="1" smtClean="0">
                <a:latin typeface="Arial" pitchFamily="34" charset="0"/>
                <a:cs typeface="Arial" pitchFamily="34" charset="0"/>
              </a:rPr>
              <a:t>m</a:t>
            </a:r>
            <a:r>
              <a:rPr lang="en-US" sz="1000" dirty="0" smtClean="0">
                <a:latin typeface="Arial" pitchFamily="34" charset="0"/>
                <a:cs typeface="Arial" pitchFamily="34" charset="0"/>
              </a:rPr>
              <a:t> long [2006 &amp; 2007]</a:t>
            </a:r>
          </a:p>
          <a:p>
            <a:pPr algn="just">
              <a:buFont typeface="Arial" pitchFamily="34" charset="0"/>
              <a:buChar char="•"/>
            </a:pPr>
            <a:r>
              <a:rPr lang="en-US" sz="1000" dirty="0" smtClean="0">
                <a:latin typeface="Arial" pitchFamily="34" charset="0"/>
                <a:cs typeface="Arial" pitchFamily="34" charset="0"/>
              </a:rPr>
              <a:t>  Two closely related soybean genotypes</a:t>
            </a:r>
          </a:p>
          <a:p>
            <a:pPr algn="just"/>
            <a:endParaRPr lang="en-US" sz="1000" dirty="0" smtClean="0">
              <a:latin typeface="Arial" pitchFamily="34" charset="0"/>
              <a:cs typeface="Arial" pitchFamily="34" charset="0"/>
            </a:endParaRPr>
          </a:p>
          <a:p>
            <a:pPr algn="just"/>
            <a:endParaRPr lang="en-US" sz="1000" dirty="0" smtClean="0">
              <a:latin typeface="Arial" pitchFamily="34" charset="0"/>
              <a:cs typeface="Arial" pitchFamily="34" charset="0"/>
            </a:endParaRPr>
          </a:p>
          <a:p>
            <a:pPr algn="just"/>
            <a:endParaRPr lang="en-US" sz="1000" dirty="0" smtClean="0">
              <a:latin typeface="Arial" pitchFamily="34" charset="0"/>
              <a:cs typeface="Arial" pitchFamily="34" charset="0"/>
            </a:endParaRPr>
          </a:p>
          <a:p>
            <a:pPr algn="just"/>
            <a:endParaRPr lang="en-US" sz="1000" dirty="0" smtClean="0">
              <a:latin typeface="Arial" pitchFamily="34" charset="0"/>
              <a:cs typeface="Arial" pitchFamily="34" charset="0"/>
            </a:endParaRPr>
          </a:p>
          <a:p>
            <a:pPr algn="just"/>
            <a:endParaRPr lang="en-US" sz="1000" dirty="0" smtClean="0">
              <a:latin typeface="Arial" pitchFamily="34" charset="0"/>
              <a:cs typeface="Arial" pitchFamily="34" charset="0"/>
            </a:endParaRPr>
          </a:p>
          <a:p>
            <a:pPr algn="just"/>
            <a:endParaRPr lang="en-US" sz="1000" dirty="0" smtClean="0">
              <a:latin typeface="Arial" pitchFamily="34" charset="0"/>
              <a:cs typeface="Arial" pitchFamily="34" charset="0"/>
            </a:endParaRPr>
          </a:p>
          <a:p>
            <a:pPr algn="just"/>
            <a:endParaRPr lang="en-US" sz="1000" dirty="0" smtClean="0">
              <a:latin typeface="Arial" pitchFamily="34" charset="0"/>
              <a:cs typeface="Arial" pitchFamily="34" charset="0"/>
            </a:endParaRPr>
          </a:p>
          <a:p>
            <a:pPr algn="just"/>
            <a:r>
              <a:rPr lang="en-US" sz="1000" dirty="0" smtClean="0">
                <a:latin typeface="Arial" pitchFamily="34" charset="0"/>
                <a:cs typeface="Arial" pitchFamily="34" charset="0"/>
              </a:rPr>
              <a:t>  </a:t>
            </a:r>
          </a:p>
          <a:p>
            <a:pPr algn="just">
              <a:buFont typeface="Arial" pitchFamily="34" charset="0"/>
              <a:buChar char="•"/>
            </a:pP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Rainfed</a:t>
            </a:r>
            <a:r>
              <a:rPr lang="en-US" sz="1000" dirty="0" smtClean="0">
                <a:latin typeface="Arial" pitchFamily="34" charset="0"/>
                <a:cs typeface="Arial" pitchFamily="34" charset="0"/>
              </a:rPr>
              <a:t> vs. Drip Irrigation treatment after R5.5 (linear phase of seed filling)</a:t>
            </a:r>
          </a:p>
          <a:p>
            <a:pPr algn="just">
              <a:buFont typeface="Arial" pitchFamily="34" charset="0"/>
              <a:buChar char="•"/>
            </a:pPr>
            <a:r>
              <a:rPr lang="en-US" sz="1000" dirty="0" smtClean="0">
                <a:latin typeface="Arial" pitchFamily="34" charset="0"/>
                <a:cs typeface="Arial" pitchFamily="34" charset="0"/>
              </a:rPr>
              <a:t>  Seeds sampled throughout seed development (weight, moisture, protein and oil) </a:t>
            </a:r>
          </a:p>
          <a:p>
            <a:pPr algn="just">
              <a:buFont typeface="Arial" pitchFamily="34" charset="0"/>
              <a:buChar char="•"/>
            </a:pPr>
            <a:r>
              <a:rPr lang="en-US" sz="1000" dirty="0" smtClean="0">
                <a:latin typeface="Arial" pitchFamily="34" charset="0"/>
                <a:cs typeface="Arial" pitchFamily="34" charset="0"/>
              </a:rPr>
              <a:t>  Seed collected from two canopy positions (upper third and lower third)</a:t>
            </a:r>
          </a:p>
          <a:p>
            <a:pPr algn="just">
              <a:buFont typeface="Arial" pitchFamily="34" charset="0"/>
              <a:buChar char="•"/>
            </a:pPr>
            <a:r>
              <a:rPr lang="en-US" sz="1000" dirty="0" smtClean="0">
                <a:latin typeface="Arial" pitchFamily="34" charset="0"/>
                <a:cs typeface="Arial" pitchFamily="34" charset="0"/>
              </a:rPr>
              <a:t>  Environmental variables monitored during seed filling (temperature, rainfall, soil moisture tension). </a:t>
            </a:r>
          </a:p>
        </p:txBody>
      </p:sp>
      <p:sp>
        <p:nvSpPr>
          <p:cNvPr id="12" name="TextBox 11"/>
          <p:cNvSpPr txBox="1"/>
          <p:nvPr/>
        </p:nvSpPr>
        <p:spPr>
          <a:xfrm>
            <a:off x="276331" y="1351596"/>
            <a:ext cx="5978769" cy="1929777"/>
          </a:xfrm>
          <a:prstGeom prst="rect">
            <a:avLst/>
          </a:prstGeom>
          <a:solidFill>
            <a:schemeClr val="bg1">
              <a:lumMod val="85000"/>
              <a:alpha val="71000"/>
            </a:schemeClr>
          </a:solidFill>
          <a:ln w="25400">
            <a:solidFill>
              <a:schemeClr val="tx1"/>
            </a:solidFill>
          </a:ln>
        </p:spPr>
        <p:txBody>
          <a:bodyPr wrap="square" lIns="82314" tIns="41157" rIns="82314" bIns="41157" rtlCol="0">
            <a:spAutoFit/>
          </a:bodyPr>
          <a:lstStyle/>
          <a:p>
            <a:pPr algn="just"/>
            <a:r>
              <a:rPr lang="en-US" sz="1000" b="1" dirty="0" smtClean="0">
                <a:latin typeface="Arial" pitchFamily="34" charset="0"/>
                <a:cs typeface="Arial" pitchFamily="34" charset="0"/>
              </a:rPr>
              <a:t>Abstract: </a:t>
            </a:r>
          </a:p>
          <a:p>
            <a:pPr algn="just"/>
            <a:r>
              <a:rPr lang="en-US" sz="1000" dirty="0" smtClean="0">
                <a:latin typeface="Arial" pitchFamily="34" charset="0"/>
                <a:cs typeface="Arial" pitchFamily="34" charset="0"/>
              </a:rPr>
              <a:t>Lack of adequate soil moisture during seed filling limits seed size in soybean (</a:t>
            </a:r>
            <a:r>
              <a:rPr lang="en-US" sz="1000" i="1" dirty="0" smtClean="0">
                <a:latin typeface="Arial" pitchFamily="34" charset="0"/>
                <a:cs typeface="Arial" pitchFamily="34" charset="0"/>
              </a:rPr>
              <a:t>Glycine max </a:t>
            </a:r>
            <a:r>
              <a:rPr lang="en-US" sz="1000" dirty="0" smtClean="0">
                <a:latin typeface="Arial" pitchFamily="34" charset="0"/>
                <a:cs typeface="Arial" pitchFamily="34" charset="0"/>
              </a:rPr>
              <a:t>L.) generally by shortening duration of seed fill.  Seed protein concentration often increases despite stable rates of seed filling. This change in composition suggests compensation among rates of seed component accumulation or a differential impact water stress on duration of component accumulation. We examined these possibilities at upper and lower canopy positions in two closely related soybean lines differing in final protein concentration. </a:t>
            </a:r>
            <a:r>
              <a:rPr lang="en-US" sz="1000" dirty="0" smtClean="0">
                <a:latin typeface="Arial" pitchFamily="34" charset="0"/>
                <a:cs typeface="Arial" pitchFamily="34" charset="0"/>
              </a:rPr>
              <a:t>The results </a:t>
            </a:r>
            <a:r>
              <a:rPr lang="en-US" sz="1000" dirty="0" smtClean="0">
                <a:latin typeface="Arial" pitchFamily="34" charset="0"/>
                <a:cs typeface="Arial" pitchFamily="34" charset="0"/>
              </a:rPr>
              <a:t>indicate </a:t>
            </a:r>
            <a:r>
              <a:rPr lang="en-US" sz="1000" dirty="0" smtClean="0">
                <a:latin typeface="Arial" pitchFamily="34" charset="0"/>
                <a:cs typeface="Arial" pitchFamily="34" charset="0"/>
              </a:rPr>
              <a:t>both responses to water deficit can occur. The rates of</a:t>
            </a:r>
            <a:r>
              <a:rPr lang="en-US" sz="1000" dirty="0" smtClean="0">
                <a:latin typeface="Arial" pitchFamily="34" charset="0"/>
                <a:cs typeface="Arial" pitchFamily="34" charset="0"/>
              </a:rPr>
              <a:t> protein</a:t>
            </a:r>
            <a:r>
              <a:rPr lang="en-US" sz="1000" dirty="0" smtClean="0">
                <a:latin typeface="Arial" pitchFamily="34" charset="0"/>
                <a:cs typeface="Arial" pitchFamily="34" charset="0"/>
              </a:rPr>
              <a:t>, oil and carbohydrate</a:t>
            </a:r>
            <a:r>
              <a:rPr lang="en-US" sz="1000" dirty="0" smtClean="0">
                <a:latin typeface="Arial" pitchFamily="34" charset="0"/>
                <a:cs typeface="Arial" pitchFamily="34" charset="0"/>
              </a:rPr>
              <a:t> accumulation often </a:t>
            </a:r>
            <a:r>
              <a:rPr lang="en-US" sz="1000" dirty="0" smtClean="0">
                <a:latin typeface="Arial" pitchFamily="34" charset="0"/>
                <a:cs typeface="Arial" pitchFamily="34" charset="0"/>
              </a:rPr>
              <a:t>compensated resulting in a constant seed growth rate.  </a:t>
            </a:r>
            <a:r>
              <a:rPr lang="en-US" sz="1000" dirty="0" smtClean="0">
                <a:latin typeface="Arial" pitchFamily="34" charset="0"/>
                <a:cs typeface="Arial" pitchFamily="34" charset="0"/>
              </a:rPr>
              <a:t>This compensation typically favored protein accumulation. </a:t>
            </a:r>
            <a:r>
              <a:rPr lang="en-US" sz="1000" dirty="0" smtClean="0">
                <a:latin typeface="Arial" pitchFamily="34" charset="0"/>
                <a:cs typeface="Arial" pitchFamily="34" charset="0"/>
              </a:rPr>
              <a:t>The relative stability of protein accumulation likely reflects</a:t>
            </a:r>
            <a:r>
              <a:rPr lang="en-US" sz="1000" dirty="0" smtClean="0">
                <a:latin typeface="Arial" pitchFamily="34" charset="0"/>
                <a:cs typeface="Arial" pitchFamily="34" charset="0"/>
              </a:rPr>
              <a:t> availability </a:t>
            </a:r>
            <a:r>
              <a:rPr lang="en-US" sz="1000" dirty="0" smtClean="0">
                <a:latin typeface="Arial" pitchFamily="34" charset="0"/>
                <a:cs typeface="Arial" pitchFamily="34" charset="0"/>
              </a:rPr>
              <a:t>of remobilized amino-N late in seed filling and the dependence of oil accumulation on current assimilate supply. To our knowledge, this is the first demonstration of a differential response among rates and durations of seed component accumulation</a:t>
            </a:r>
            <a:r>
              <a:rPr lang="en-US" sz="1000" dirty="0" smtClean="0">
                <a:latin typeface="Arial" pitchFamily="34" charset="0"/>
                <a:cs typeface="Arial" pitchFamily="34" charset="0"/>
              </a:rPr>
              <a:t> to </a:t>
            </a:r>
            <a:r>
              <a:rPr lang="en-US" sz="1000" dirty="0" smtClean="0">
                <a:latin typeface="Arial" pitchFamily="34" charset="0"/>
                <a:cs typeface="Arial" pitchFamily="34" charset="0"/>
              </a:rPr>
              <a:t>water </a:t>
            </a:r>
            <a:r>
              <a:rPr lang="en-US" sz="1000" dirty="0" smtClean="0">
                <a:latin typeface="Arial" pitchFamily="34" charset="0"/>
                <a:cs typeface="Arial" pitchFamily="34" charset="0"/>
              </a:rPr>
              <a:t>stress.</a:t>
            </a:r>
            <a:endParaRPr lang="en-US" sz="1000" dirty="0">
              <a:latin typeface="Arial" pitchFamily="34" charset="0"/>
              <a:cs typeface="Arial" pitchFamily="34" charset="0"/>
            </a:endParaRPr>
          </a:p>
        </p:txBody>
      </p:sp>
      <p:sp>
        <p:nvSpPr>
          <p:cNvPr id="13" name="TextBox 12"/>
          <p:cNvSpPr txBox="1"/>
          <p:nvPr/>
        </p:nvSpPr>
        <p:spPr>
          <a:xfrm>
            <a:off x="12836769" y="1351596"/>
            <a:ext cx="6089300" cy="5238375"/>
          </a:xfrm>
          <a:prstGeom prst="rect">
            <a:avLst/>
          </a:prstGeom>
          <a:noFill/>
          <a:ln w="25400">
            <a:solidFill>
              <a:srgbClr val="FF0000"/>
            </a:solidFill>
          </a:ln>
        </p:spPr>
        <p:txBody>
          <a:bodyPr wrap="square" lIns="82314" tIns="41157" rIns="82314" bIns="41157" rtlCol="0">
            <a:spAutoFit/>
          </a:bodyPr>
          <a:lstStyle/>
          <a:p>
            <a:pPr algn="just">
              <a:lnSpc>
                <a:spcPct val="150000"/>
              </a:lnSpc>
            </a:pPr>
            <a:r>
              <a:rPr lang="en-US" sz="1000" b="1" u="sng" dirty="0" smtClean="0">
                <a:solidFill>
                  <a:srgbClr val="FF0000"/>
                </a:solidFill>
                <a:latin typeface="Arial" pitchFamily="34" charset="0"/>
                <a:cs typeface="Arial" pitchFamily="34" charset="0"/>
              </a:rPr>
              <a:t>Results </a:t>
            </a:r>
            <a:endParaRPr lang="en-US" sz="1000" dirty="0">
              <a:solidFill>
                <a:srgbClr val="FF0000"/>
              </a:solidFill>
              <a:latin typeface="Arial" pitchFamily="34" charset="0"/>
              <a:cs typeface="Arial" pitchFamily="34" charset="0"/>
            </a:endParaRPr>
          </a:p>
          <a:p>
            <a:pPr algn="just">
              <a:buFont typeface="Arial" pitchFamily="34" charset="0"/>
              <a:buChar char="•"/>
            </a:pPr>
            <a:r>
              <a:rPr lang="en-US" sz="1000" dirty="0" smtClean="0">
                <a:latin typeface="Arial" pitchFamily="34" charset="0"/>
                <a:cs typeface="Arial" pitchFamily="34" charset="0"/>
              </a:rPr>
              <a:t>  In </a:t>
            </a:r>
            <a:r>
              <a:rPr lang="en-US" sz="1000" b="1" dirty="0" smtClean="0">
                <a:latin typeface="Arial" pitchFamily="34" charset="0"/>
                <a:cs typeface="Arial" pitchFamily="34" charset="0"/>
              </a:rPr>
              <a:t>2006</a:t>
            </a:r>
            <a:r>
              <a:rPr lang="en-US" sz="1000" dirty="0" smtClean="0">
                <a:latin typeface="Arial" pitchFamily="34" charset="0"/>
                <a:cs typeface="Arial" pitchFamily="34" charset="0"/>
              </a:rPr>
              <a:t>, an increase in seed protein concentration under </a:t>
            </a:r>
            <a:r>
              <a:rPr lang="en-US" sz="1000" dirty="0" err="1" smtClean="0">
                <a:latin typeface="Arial" pitchFamily="34" charset="0"/>
                <a:cs typeface="Arial" pitchFamily="34" charset="0"/>
              </a:rPr>
              <a:t>rainfed</a:t>
            </a:r>
            <a:r>
              <a:rPr lang="en-US" sz="1000" dirty="0" smtClean="0">
                <a:latin typeface="Arial" pitchFamily="34" charset="0"/>
                <a:cs typeface="Arial" pitchFamily="34" charset="0"/>
              </a:rPr>
              <a:t> conditions resulted from stability (or slight increases) of protein accumulation (mg seed</a:t>
            </a:r>
            <a:r>
              <a:rPr lang="en-US" sz="1000" baseline="30000" dirty="0" smtClean="0">
                <a:latin typeface="Arial" pitchFamily="34" charset="0"/>
                <a:cs typeface="Arial" pitchFamily="34" charset="0"/>
              </a:rPr>
              <a:t>-1</a:t>
            </a:r>
            <a:r>
              <a:rPr lang="en-US" sz="1000" dirty="0" smtClean="0">
                <a:latin typeface="Arial" pitchFamily="34" charset="0"/>
                <a:cs typeface="Arial" pitchFamily="34" charset="0"/>
              </a:rPr>
              <a:t>) and reductions in oil and/or residual accumulation (Table 2). Reductions in oil content at both canopy positions of PR142, the low protein (LP) genotype, resulted entirely from a shorter duration of accumulation. In PR41, the high protein (HP) genotype,  an increased rate of oil accumulation compensated for a shortened duration of accumulation. Reductions in residual content resulted from shorter duration of accumulation in both canopy positions of PR142 and in the lower canopy of PR41. </a:t>
            </a:r>
          </a:p>
          <a:p>
            <a:pPr algn="just">
              <a:buFont typeface="Arial" pitchFamily="34" charset="0"/>
              <a:buChar char="•"/>
            </a:pPr>
            <a:r>
              <a:rPr lang="en-US" sz="1000" dirty="0" smtClean="0">
                <a:latin typeface="Arial" pitchFamily="34" charset="0"/>
                <a:cs typeface="Arial" pitchFamily="34" charset="0"/>
              </a:rPr>
              <a:t> In </a:t>
            </a:r>
            <a:r>
              <a:rPr lang="en-US" sz="1000" b="1" dirty="0" smtClean="0">
                <a:latin typeface="Arial" pitchFamily="34" charset="0"/>
                <a:cs typeface="Arial" pitchFamily="34" charset="0"/>
              </a:rPr>
              <a:t>2007</a:t>
            </a:r>
            <a:r>
              <a:rPr lang="en-US" sz="1000" dirty="0" smtClean="0">
                <a:latin typeface="Arial" pitchFamily="34" charset="0"/>
                <a:cs typeface="Arial" pitchFamily="34" charset="0"/>
              </a:rPr>
              <a:t>, final seed protein concentration was increased significantly only in the lower canopy of PR142 under rainfed conditions despite measureable decreases in all seed component contents (Table 2). In the lower canopy, water stress shortened the duration of protein, oil, and residual accumulation in the low protein line PR142, but slowed the rate of accumulation of these components in the high protein line PR41. </a:t>
            </a:r>
          </a:p>
          <a:p>
            <a:pPr algn="just">
              <a:buFont typeface="Arial" pitchFamily="34" charset="0"/>
              <a:buChar char="•"/>
            </a:pPr>
            <a:endParaRPr lang="en-US" sz="1000" dirty="0" smtClean="0">
              <a:latin typeface="Arial" pitchFamily="34" charset="0"/>
              <a:cs typeface="Arial" pitchFamily="34" charset="0"/>
            </a:endParaRPr>
          </a:p>
          <a:p>
            <a:pPr algn="just">
              <a:lnSpc>
                <a:spcPct val="150000"/>
              </a:lnSpc>
              <a:buFont typeface="Wingdings" pitchFamily="2" charset="2"/>
              <a:buChar char="Ø"/>
            </a:pPr>
            <a:endParaRPr lang="en-US" sz="1000" dirty="0" smtClean="0">
              <a:latin typeface="Arial" pitchFamily="34" charset="0"/>
              <a:cs typeface="Arial" pitchFamily="34" charset="0"/>
            </a:endParaRPr>
          </a:p>
          <a:p>
            <a:pPr algn="just">
              <a:lnSpc>
                <a:spcPct val="150000"/>
              </a:lnSpc>
              <a:buFont typeface="Wingdings" pitchFamily="2" charset="2"/>
              <a:buChar char="Ø"/>
            </a:pPr>
            <a:endParaRPr lang="en-US" sz="1000" dirty="0">
              <a:latin typeface="Arial" pitchFamily="34" charset="0"/>
              <a:cs typeface="Arial" pitchFamily="34" charset="0"/>
            </a:endParaRPr>
          </a:p>
          <a:p>
            <a:pPr algn="just"/>
            <a:endParaRPr lang="en-US" sz="1000" dirty="0" smtClean="0">
              <a:latin typeface="Arial" pitchFamily="34" charset="0"/>
              <a:cs typeface="Arial" pitchFamily="34" charset="0"/>
            </a:endParaRPr>
          </a:p>
          <a:p>
            <a:pPr algn="just"/>
            <a:endParaRPr lang="en-US" sz="1000" dirty="0">
              <a:latin typeface="Arial" pitchFamily="34" charset="0"/>
              <a:cs typeface="Arial" pitchFamily="34" charset="0"/>
            </a:endParaRPr>
          </a:p>
          <a:p>
            <a:pPr algn="just"/>
            <a:endParaRPr lang="en-US" sz="1000" dirty="0" smtClean="0">
              <a:latin typeface="Arial" pitchFamily="34" charset="0"/>
              <a:cs typeface="Arial" pitchFamily="34" charset="0"/>
            </a:endParaRPr>
          </a:p>
          <a:p>
            <a:pPr algn="just"/>
            <a:endParaRPr lang="en-US" sz="1000" dirty="0">
              <a:latin typeface="Arial" pitchFamily="34" charset="0"/>
              <a:cs typeface="Arial" pitchFamily="34" charset="0"/>
            </a:endParaRPr>
          </a:p>
          <a:p>
            <a:pPr algn="just"/>
            <a:endParaRPr lang="en-US" sz="1000" dirty="0" smtClean="0">
              <a:latin typeface="Arial" pitchFamily="34" charset="0"/>
              <a:cs typeface="Arial" pitchFamily="34" charset="0"/>
            </a:endParaRPr>
          </a:p>
          <a:p>
            <a:pPr algn="just"/>
            <a:endParaRPr lang="en-US" sz="1000" dirty="0">
              <a:latin typeface="Arial" pitchFamily="34" charset="0"/>
              <a:cs typeface="Arial" pitchFamily="34" charset="0"/>
            </a:endParaRPr>
          </a:p>
          <a:p>
            <a:pPr algn="just"/>
            <a:endParaRPr lang="en-US" sz="1000" dirty="0" smtClean="0">
              <a:latin typeface="Arial" pitchFamily="34" charset="0"/>
              <a:cs typeface="Arial" pitchFamily="34" charset="0"/>
            </a:endParaRPr>
          </a:p>
          <a:p>
            <a:pPr algn="just"/>
            <a:endParaRPr lang="en-US" sz="1000" dirty="0">
              <a:latin typeface="Arial" pitchFamily="34" charset="0"/>
              <a:cs typeface="Arial" pitchFamily="34" charset="0"/>
            </a:endParaRPr>
          </a:p>
          <a:p>
            <a:pPr algn="just"/>
            <a:endParaRPr lang="en-US" sz="1000" dirty="0" smtClean="0">
              <a:latin typeface="Arial" pitchFamily="34" charset="0"/>
              <a:cs typeface="Arial" pitchFamily="34" charset="0"/>
            </a:endParaRPr>
          </a:p>
          <a:p>
            <a:pPr algn="just"/>
            <a:endParaRPr lang="en-US" sz="1000" dirty="0">
              <a:latin typeface="Arial" pitchFamily="34" charset="0"/>
              <a:cs typeface="Arial" pitchFamily="34" charset="0"/>
            </a:endParaRPr>
          </a:p>
          <a:p>
            <a:pPr algn="just"/>
            <a:endParaRPr lang="en-US" sz="1000" dirty="0" smtClean="0">
              <a:latin typeface="Arial" pitchFamily="34" charset="0"/>
              <a:cs typeface="Arial" pitchFamily="34" charset="0"/>
            </a:endParaRPr>
          </a:p>
          <a:p>
            <a:pPr algn="just"/>
            <a:endParaRPr lang="en-US" sz="1000" dirty="0">
              <a:latin typeface="Arial" pitchFamily="34" charset="0"/>
              <a:cs typeface="Arial" pitchFamily="34" charset="0"/>
            </a:endParaRPr>
          </a:p>
          <a:p>
            <a:pPr algn="just"/>
            <a:endParaRPr lang="en-US" sz="1000" dirty="0" smtClean="0">
              <a:latin typeface="Arial" pitchFamily="34" charset="0"/>
              <a:cs typeface="Arial" pitchFamily="34" charset="0"/>
            </a:endParaRPr>
          </a:p>
          <a:p>
            <a:pPr algn="just"/>
            <a:endParaRPr lang="en-US" sz="1000" dirty="0">
              <a:latin typeface="Arial" pitchFamily="34" charset="0"/>
              <a:cs typeface="Arial" pitchFamily="34" charset="0"/>
            </a:endParaRPr>
          </a:p>
          <a:p>
            <a:pPr algn="just"/>
            <a:endParaRPr lang="en-US" sz="1000" dirty="0" smtClean="0">
              <a:latin typeface="Arial" pitchFamily="34" charset="0"/>
              <a:cs typeface="Arial" pitchFamily="34" charset="0"/>
            </a:endParaRPr>
          </a:p>
          <a:p>
            <a:pPr algn="just"/>
            <a:endParaRPr lang="en-US" sz="1000" dirty="0" smtClean="0">
              <a:latin typeface="Arial" pitchFamily="34" charset="0"/>
              <a:cs typeface="Arial" pitchFamily="34" charset="0"/>
            </a:endParaRPr>
          </a:p>
        </p:txBody>
      </p:sp>
      <p:sp>
        <p:nvSpPr>
          <p:cNvPr id="14" name="TextBox 13"/>
          <p:cNvSpPr txBox="1"/>
          <p:nvPr/>
        </p:nvSpPr>
        <p:spPr>
          <a:xfrm>
            <a:off x="286377" y="3429000"/>
            <a:ext cx="5978769" cy="3560993"/>
          </a:xfrm>
          <a:prstGeom prst="rect">
            <a:avLst/>
          </a:prstGeom>
          <a:noFill/>
          <a:ln w="25400">
            <a:solidFill>
              <a:schemeClr val="tx1"/>
            </a:solidFill>
          </a:ln>
        </p:spPr>
        <p:txBody>
          <a:bodyPr wrap="square" lIns="82314" tIns="41157" rIns="82314" bIns="41157" rtlCol="0">
            <a:spAutoFit/>
          </a:bodyPr>
          <a:lstStyle/>
          <a:p>
            <a:pPr algn="just">
              <a:lnSpc>
                <a:spcPct val="150000"/>
              </a:lnSpc>
            </a:pPr>
            <a:r>
              <a:rPr lang="en-US" sz="1000" b="1" dirty="0" smtClean="0">
                <a:latin typeface="Arial" pitchFamily="34" charset="0"/>
                <a:cs typeface="Arial" pitchFamily="34" charset="0"/>
              </a:rPr>
              <a:t>Introduction: </a:t>
            </a:r>
          </a:p>
          <a:p>
            <a:pPr algn="just" defTabSz="205786"/>
            <a:r>
              <a:rPr lang="en-US" sz="1000" b="1" dirty="0" smtClean="0">
                <a:latin typeface="Arial" pitchFamily="34" charset="0"/>
                <a:cs typeface="Arial" pitchFamily="34" charset="0"/>
              </a:rPr>
              <a:t>	</a:t>
            </a:r>
            <a:r>
              <a:rPr lang="en-US" sz="1000" dirty="0" smtClean="0">
                <a:latin typeface="Arial" pitchFamily="34" charset="0"/>
                <a:cs typeface="Arial" pitchFamily="34" charset="0"/>
              </a:rPr>
              <a:t>A recent meta-analysis by Rotundo and Westgate (2009) revealed that protein accumulation usually was less negatively affected when water stress during seed filling decreased the content (mg seed</a:t>
            </a:r>
            <a:r>
              <a:rPr lang="en-US" sz="1000" baseline="30000" dirty="0" smtClean="0">
                <a:latin typeface="Arial" pitchFamily="34" charset="0"/>
                <a:cs typeface="Arial" pitchFamily="34" charset="0"/>
              </a:rPr>
              <a:t>-1</a:t>
            </a:r>
            <a:r>
              <a:rPr lang="en-US" sz="1000" dirty="0" smtClean="0">
                <a:latin typeface="Arial" pitchFamily="34" charset="0"/>
                <a:cs typeface="Arial" pitchFamily="34" charset="0"/>
              </a:rPr>
              <a:t>) of protein, oil and residual seed components. This difference in the response of the individual component contents resulted in an increase in seed protein concentration (Rotundo and Westgate, 2009). Evidently, not all seed components are affected to the same extent by stresses that occur during seed development. We are considering two complementary hypotheses to reconcile the apparent stability of seed growth rate with the modification of seed component contents when plants are exposed to a water deficit during seed filling.</a:t>
            </a:r>
          </a:p>
          <a:p>
            <a:pPr algn="just" defTabSz="205786"/>
            <a:r>
              <a:rPr lang="en-US" sz="1000" dirty="0" smtClean="0">
                <a:latin typeface="Arial" pitchFamily="34" charset="0"/>
                <a:cs typeface="Arial" pitchFamily="34" charset="0"/>
              </a:rPr>
              <a:t>  </a:t>
            </a:r>
          </a:p>
          <a:p>
            <a:pPr algn="just" defTabSz="205786"/>
            <a:r>
              <a:rPr lang="en-US" sz="1000" dirty="0" smtClean="0">
                <a:latin typeface="Arial" pitchFamily="34" charset="0"/>
                <a:cs typeface="Arial" pitchFamily="34" charset="0"/>
              </a:rPr>
              <a:t>	</a:t>
            </a:r>
            <a:r>
              <a:rPr lang="en-US" sz="1000" b="1" dirty="0" smtClean="0">
                <a:latin typeface="Arial" pitchFamily="34" charset="0"/>
                <a:cs typeface="Arial" pitchFamily="34" charset="0"/>
              </a:rPr>
              <a:t>Hypothesis 1</a:t>
            </a:r>
            <a:r>
              <a:rPr lang="en-US" sz="1000" dirty="0" smtClean="0">
                <a:latin typeface="Arial" pitchFamily="34" charset="0"/>
                <a:cs typeface="Arial" pitchFamily="34" charset="0"/>
              </a:rPr>
              <a:t>: </a:t>
            </a:r>
            <a:r>
              <a:rPr lang="en-US" sz="1000" i="1" dirty="0" smtClean="0">
                <a:latin typeface="Arial" pitchFamily="34" charset="0"/>
                <a:cs typeface="Arial" pitchFamily="34" charset="0"/>
              </a:rPr>
              <a:t>Rates of component accumulation vary under water stress; duration of accumulation is not affected. </a:t>
            </a:r>
            <a:r>
              <a:rPr lang="en-US" sz="1000" dirty="0" smtClean="0">
                <a:latin typeface="Arial" pitchFamily="34" charset="0"/>
                <a:cs typeface="Arial" pitchFamily="34" charset="0"/>
              </a:rPr>
              <a:t>Amino-N remobilization from leaves and pod walls may enhance nitrogen availability increasing the rate of seed protein accumulation relative to other seed components. This increase compensates for slower rates of oil and residual accumulation to maintain a fairly constant seed growth rate, and an increase final protein content.  </a:t>
            </a:r>
          </a:p>
          <a:p>
            <a:pPr algn="just" defTabSz="205786"/>
            <a:r>
              <a:rPr lang="en-US" sz="1000" b="1" dirty="0" smtClean="0">
                <a:latin typeface="Arial" pitchFamily="34" charset="0"/>
                <a:cs typeface="Arial" pitchFamily="34" charset="0"/>
              </a:rPr>
              <a:t>	Hypothesis 2: </a:t>
            </a:r>
            <a:r>
              <a:rPr lang="en-US" sz="1000" i="1" dirty="0" smtClean="0">
                <a:latin typeface="Arial" pitchFamily="34" charset="0"/>
                <a:cs typeface="Arial" pitchFamily="34" charset="0"/>
              </a:rPr>
              <a:t>Water stress does not affect rates of seed component accumulation; durations of component accumulation are affected differentially. </a:t>
            </a:r>
            <a:r>
              <a:rPr lang="en-US" sz="1000" dirty="0" smtClean="0">
                <a:latin typeface="Arial" pitchFamily="34" charset="0"/>
                <a:cs typeface="Arial" pitchFamily="34" charset="0"/>
              </a:rPr>
              <a:t>Seed components continue to accumulate at control rates until concurrent and re-mobilized assimilates required for protein, oil, and carbohydrate synthesis are depleted.</a:t>
            </a:r>
          </a:p>
          <a:p>
            <a:pPr algn="just" defTabSz="205786"/>
            <a:endParaRPr lang="en-US" sz="1000" dirty="0" smtClean="0">
              <a:latin typeface="Arial" pitchFamily="34" charset="0"/>
              <a:cs typeface="Arial" pitchFamily="34" charset="0"/>
            </a:endParaRPr>
          </a:p>
          <a:p>
            <a:pPr algn="just" defTabSz="205786"/>
            <a:r>
              <a:rPr lang="en-US" sz="1000" dirty="0" smtClean="0">
                <a:latin typeface="Arial" pitchFamily="34" charset="0"/>
                <a:cs typeface="Arial" pitchFamily="34" charset="0"/>
              </a:rPr>
              <a:t>Both hypotheses tacitly assume that accumulation patterns of different seed components are largely independent processes, as proposed for wheat (</a:t>
            </a:r>
            <a:r>
              <a:rPr lang="en-US" sz="1000" i="1" dirty="0" err="1" smtClean="0">
                <a:latin typeface="Arial" pitchFamily="34" charset="0"/>
                <a:cs typeface="Arial" pitchFamily="34" charset="0"/>
              </a:rPr>
              <a:t>Triticum</a:t>
            </a:r>
            <a:r>
              <a:rPr lang="en-US" sz="1000" i="1" dirty="0" smtClean="0">
                <a:latin typeface="Arial" pitchFamily="34" charset="0"/>
                <a:cs typeface="Arial" pitchFamily="34" charset="0"/>
              </a:rPr>
              <a:t> </a:t>
            </a:r>
            <a:r>
              <a:rPr lang="en-US" sz="1000" i="1" dirty="0" err="1" smtClean="0">
                <a:latin typeface="Arial" pitchFamily="34" charset="0"/>
                <a:cs typeface="Arial" pitchFamily="34" charset="0"/>
              </a:rPr>
              <a:t>aestivum</a:t>
            </a:r>
            <a:r>
              <a:rPr lang="en-US" sz="1000" i="1" dirty="0" smtClean="0">
                <a:latin typeface="Arial" pitchFamily="34" charset="0"/>
                <a:cs typeface="Arial" pitchFamily="34" charset="0"/>
              </a:rPr>
              <a:t> </a:t>
            </a:r>
            <a:r>
              <a:rPr lang="en-US" sz="1000" dirty="0" smtClean="0">
                <a:latin typeface="Arial" pitchFamily="34" charset="0"/>
                <a:cs typeface="Arial" pitchFamily="34" charset="0"/>
              </a:rPr>
              <a:t>L.) by Jenner et al. (1991).</a:t>
            </a:r>
          </a:p>
        </p:txBody>
      </p:sp>
      <p:sp>
        <p:nvSpPr>
          <p:cNvPr id="18" name="TextBox 17"/>
          <p:cNvSpPr txBox="1"/>
          <p:nvPr/>
        </p:nvSpPr>
        <p:spPr>
          <a:xfrm>
            <a:off x="6576646" y="4079778"/>
            <a:ext cx="5978769" cy="4302222"/>
          </a:xfrm>
          <a:prstGeom prst="rect">
            <a:avLst/>
          </a:prstGeom>
          <a:noFill/>
          <a:ln w="25400">
            <a:solidFill>
              <a:srgbClr val="FF0000"/>
            </a:solidFill>
          </a:ln>
        </p:spPr>
        <p:txBody>
          <a:bodyPr wrap="square" lIns="82314" tIns="41157" rIns="82314" bIns="41157" rtlCol="0">
            <a:spAutoFit/>
          </a:bodyPr>
          <a:lstStyle/>
          <a:p>
            <a:pPr algn="just">
              <a:lnSpc>
                <a:spcPct val="150000"/>
              </a:lnSpc>
            </a:pPr>
            <a:r>
              <a:rPr lang="en-US" sz="1000" b="1" dirty="0" smtClean="0">
                <a:solidFill>
                  <a:srgbClr val="FF0000"/>
                </a:solidFill>
                <a:latin typeface="Arial" pitchFamily="34" charset="0"/>
                <a:cs typeface="Arial" pitchFamily="34" charset="0"/>
              </a:rPr>
              <a:t>Results:</a:t>
            </a:r>
          </a:p>
          <a:p>
            <a:pPr algn="just">
              <a:buFont typeface="Arial" pitchFamily="34" charset="0"/>
              <a:buChar char="•"/>
            </a:pPr>
            <a:r>
              <a:rPr lang="en-US" sz="1000" dirty="0" smtClean="0">
                <a:latin typeface="Arial" pitchFamily="34" charset="0"/>
                <a:cs typeface="Arial" pitchFamily="34" charset="0"/>
              </a:rPr>
              <a:t>The level of moisture stress imposed during seed filling was estimated as the proportion of seed fill duration that occurred at a soil moisture tension &gt; 50 </a:t>
            </a:r>
            <a:r>
              <a:rPr lang="en-US" sz="1000" dirty="0" err="1" smtClean="0">
                <a:latin typeface="Arial" pitchFamily="34" charset="0"/>
                <a:cs typeface="Arial" pitchFamily="34" charset="0"/>
              </a:rPr>
              <a:t>kPa</a:t>
            </a:r>
            <a:r>
              <a:rPr lang="en-US" sz="1000" dirty="0" smtClean="0">
                <a:latin typeface="Arial" pitchFamily="34" charset="0"/>
                <a:cs typeface="Arial" pitchFamily="34" charset="0"/>
              </a:rPr>
              <a:t>. This varied by year and genotype. 2006 was less favorable for soybean yield with less rainfall and higher maximum temperatures during seed filling (Table 1). The low protein genotype, PR142, was exposed to soil moisture tension &gt;50 </a:t>
            </a:r>
            <a:r>
              <a:rPr lang="en-US" sz="1000" dirty="0" err="1" smtClean="0">
                <a:latin typeface="Arial" pitchFamily="34" charset="0"/>
                <a:cs typeface="Arial" pitchFamily="34" charset="0"/>
              </a:rPr>
              <a:t>kPa</a:t>
            </a:r>
            <a:r>
              <a:rPr lang="en-US" sz="1000" dirty="0" smtClean="0">
                <a:latin typeface="Arial" pitchFamily="34" charset="0"/>
                <a:cs typeface="Arial" pitchFamily="34" charset="0"/>
              </a:rPr>
              <a:t> during 56% of the seed filling duration in 2006, but only 21 % of seed filling in 2007. For the high protein genotype, PR41, 32% of seed filling duration occurred at soil tension &gt;50 </a:t>
            </a:r>
            <a:r>
              <a:rPr lang="en-US" sz="1000" dirty="0" err="1" smtClean="0">
                <a:latin typeface="Arial" pitchFamily="34" charset="0"/>
                <a:cs typeface="Arial" pitchFamily="34" charset="0"/>
              </a:rPr>
              <a:t>kPa</a:t>
            </a:r>
            <a:r>
              <a:rPr lang="en-US" sz="1000" dirty="0" smtClean="0">
                <a:latin typeface="Arial" pitchFamily="34" charset="0"/>
                <a:cs typeface="Arial" pitchFamily="34" charset="0"/>
              </a:rPr>
              <a:t> in 2006, with 24 % of seed filling at this or greater soil tension in 2007. Irrigation maintained soil water tension &lt;10 </a:t>
            </a:r>
            <a:r>
              <a:rPr lang="en-US" sz="1000" dirty="0" err="1" smtClean="0">
                <a:latin typeface="Arial" pitchFamily="34" charset="0"/>
                <a:cs typeface="Arial" pitchFamily="34" charset="0"/>
              </a:rPr>
              <a:t>kPa</a:t>
            </a:r>
            <a:r>
              <a:rPr lang="en-US" sz="1000" dirty="0" smtClean="0">
                <a:latin typeface="Arial" pitchFamily="34" charset="0"/>
                <a:cs typeface="Arial" pitchFamily="34" charset="0"/>
              </a:rPr>
              <a:t> throughout seed filling. </a:t>
            </a:r>
          </a:p>
          <a:p>
            <a:pPr algn="just">
              <a:lnSpc>
                <a:spcPct val="150000"/>
              </a:lnSpc>
              <a:buFont typeface="Wingdings" pitchFamily="2" charset="2"/>
              <a:buChar char="Ø"/>
            </a:pPr>
            <a:endParaRPr lang="en-US" sz="1000" dirty="0" smtClean="0">
              <a:latin typeface="Arial" pitchFamily="34" charset="0"/>
              <a:cs typeface="Arial" pitchFamily="34" charset="0"/>
            </a:endParaRPr>
          </a:p>
          <a:p>
            <a:pPr algn="just">
              <a:lnSpc>
                <a:spcPct val="150000"/>
              </a:lnSpc>
              <a:buFont typeface="Wingdings" pitchFamily="2" charset="2"/>
              <a:buChar char="Ø"/>
            </a:pPr>
            <a:endParaRPr lang="en-US" sz="1000" dirty="0" smtClean="0">
              <a:latin typeface="Arial" pitchFamily="34" charset="0"/>
              <a:cs typeface="Arial" pitchFamily="34" charset="0"/>
            </a:endParaRPr>
          </a:p>
          <a:p>
            <a:pPr algn="just">
              <a:lnSpc>
                <a:spcPct val="150000"/>
              </a:lnSpc>
              <a:buFont typeface="Wingdings" pitchFamily="2" charset="2"/>
              <a:buChar char="Ø"/>
            </a:pPr>
            <a:endParaRPr lang="en-US" sz="1000" dirty="0" smtClean="0">
              <a:latin typeface="Arial" pitchFamily="34" charset="0"/>
              <a:cs typeface="Arial" pitchFamily="34" charset="0"/>
            </a:endParaRPr>
          </a:p>
          <a:p>
            <a:pPr algn="just">
              <a:lnSpc>
                <a:spcPct val="150000"/>
              </a:lnSpc>
              <a:buFont typeface="Wingdings" pitchFamily="2" charset="2"/>
              <a:buChar char="Ø"/>
            </a:pPr>
            <a:endParaRPr lang="en-US" sz="1000" dirty="0" smtClean="0">
              <a:latin typeface="Arial" pitchFamily="34" charset="0"/>
              <a:cs typeface="Arial" pitchFamily="34" charset="0"/>
            </a:endParaRPr>
          </a:p>
          <a:p>
            <a:pPr algn="just">
              <a:lnSpc>
                <a:spcPct val="150000"/>
              </a:lnSpc>
              <a:buFont typeface="Wingdings" pitchFamily="2" charset="2"/>
              <a:buChar char="Ø"/>
            </a:pPr>
            <a:endParaRPr lang="en-US" sz="1000" dirty="0" smtClean="0">
              <a:latin typeface="Arial" pitchFamily="34" charset="0"/>
              <a:cs typeface="Arial" pitchFamily="34" charset="0"/>
            </a:endParaRPr>
          </a:p>
          <a:p>
            <a:pPr algn="just">
              <a:lnSpc>
                <a:spcPct val="150000"/>
              </a:lnSpc>
              <a:buFont typeface="Wingdings" pitchFamily="2" charset="2"/>
              <a:buChar char="Ø"/>
            </a:pPr>
            <a:endParaRPr lang="en-US" sz="1000" dirty="0" smtClean="0">
              <a:latin typeface="Arial" pitchFamily="34" charset="0"/>
              <a:cs typeface="Arial" pitchFamily="34" charset="0"/>
            </a:endParaRPr>
          </a:p>
          <a:p>
            <a:pPr algn="just">
              <a:lnSpc>
                <a:spcPct val="150000"/>
              </a:lnSpc>
              <a:buFont typeface="Wingdings" pitchFamily="2" charset="2"/>
              <a:buChar char="Ø"/>
            </a:pPr>
            <a:endParaRPr lang="en-US" sz="1000" dirty="0" smtClean="0">
              <a:latin typeface="Arial" pitchFamily="34" charset="0"/>
              <a:cs typeface="Arial" pitchFamily="34" charset="0"/>
            </a:endParaRPr>
          </a:p>
          <a:p>
            <a:pPr algn="just">
              <a:lnSpc>
                <a:spcPct val="150000"/>
              </a:lnSpc>
            </a:pPr>
            <a:endParaRPr lang="en-US" sz="1000" dirty="0" smtClean="0">
              <a:latin typeface="Arial" pitchFamily="34" charset="0"/>
              <a:cs typeface="Arial" pitchFamily="34" charset="0"/>
            </a:endParaRPr>
          </a:p>
          <a:p>
            <a:pPr algn="just">
              <a:lnSpc>
                <a:spcPct val="150000"/>
              </a:lnSpc>
              <a:buFont typeface="Wingdings" pitchFamily="2" charset="2"/>
              <a:buChar char="Ø"/>
            </a:pPr>
            <a:endParaRPr lang="en-US" sz="1000" dirty="0" smtClean="0">
              <a:latin typeface="Arial" pitchFamily="34" charset="0"/>
              <a:cs typeface="Arial" pitchFamily="34" charset="0"/>
            </a:endParaRPr>
          </a:p>
          <a:p>
            <a:pPr algn="just">
              <a:lnSpc>
                <a:spcPct val="150000"/>
              </a:lnSpc>
              <a:buFont typeface="Arial" pitchFamily="34" charset="0"/>
              <a:buChar char="•"/>
            </a:pPr>
            <a:r>
              <a:rPr lang="en-US" sz="1000" dirty="0" smtClean="0">
                <a:latin typeface="Arial" pitchFamily="34" charset="0"/>
                <a:cs typeface="Arial" pitchFamily="34" charset="0"/>
              </a:rPr>
              <a:t> Figure 1 shows the typical developmental pattern of seed component accumulation during the seed filling period. Note that each major seed component responded differently to drier soil conditions. </a:t>
            </a:r>
          </a:p>
          <a:p>
            <a:pPr algn="just">
              <a:lnSpc>
                <a:spcPct val="150000"/>
              </a:lnSpc>
              <a:buFont typeface="Wingdings" pitchFamily="2" charset="2"/>
              <a:buChar char="Ø"/>
            </a:pPr>
            <a:endParaRPr lang="en-US" sz="1000" dirty="0" smtClean="0">
              <a:latin typeface="Arial" pitchFamily="34" charset="0"/>
              <a:cs typeface="Arial" pitchFamily="34" charset="0"/>
            </a:endParaRPr>
          </a:p>
        </p:txBody>
      </p:sp>
      <p:sp>
        <p:nvSpPr>
          <p:cNvPr id="51" name="TextBox 50"/>
          <p:cNvSpPr txBox="1"/>
          <p:nvPr/>
        </p:nvSpPr>
        <p:spPr>
          <a:xfrm>
            <a:off x="12836769" y="6705599"/>
            <a:ext cx="6137031" cy="1160336"/>
          </a:xfrm>
          <a:prstGeom prst="rect">
            <a:avLst/>
          </a:prstGeom>
          <a:solidFill>
            <a:schemeClr val="accent2">
              <a:lumMod val="20000"/>
              <a:lumOff val="80000"/>
            </a:schemeClr>
          </a:solidFill>
          <a:ln w="25400">
            <a:solidFill>
              <a:schemeClr val="tx1"/>
            </a:solidFill>
          </a:ln>
        </p:spPr>
        <p:txBody>
          <a:bodyPr wrap="square" lIns="82314" tIns="41157" rIns="82314" bIns="41157" rtlCol="0">
            <a:spAutoFit/>
          </a:bodyPr>
          <a:lstStyle/>
          <a:p>
            <a:pPr algn="just"/>
            <a:r>
              <a:rPr lang="en-US" sz="1000" b="1" dirty="0" smtClean="0"/>
              <a:t>Conclusions</a:t>
            </a:r>
            <a:r>
              <a:rPr lang="en-US" sz="1000" b="1" dirty="0" smtClean="0"/>
              <a:t>:</a:t>
            </a:r>
            <a:endParaRPr lang="en-US" sz="1000" b="1" u="sng" dirty="0" smtClean="0"/>
          </a:p>
          <a:p>
            <a:pPr algn="just">
              <a:buFont typeface="Wingdings" pitchFamily="2" charset="2"/>
              <a:buChar char="Ø"/>
            </a:pPr>
            <a:r>
              <a:rPr lang="en-US" sz="1000" dirty="0" smtClean="0"/>
              <a:t>These results indicate that rate of accumulation and duration of accumulation of the major seed components respond independently to water stress during seed filling. </a:t>
            </a:r>
          </a:p>
          <a:p>
            <a:pPr algn="just">
              <a:buFont typeface="Wingdings" pitchFamily="2" charset="2"/>
              <a:buChar char="Ø"/>
            </a:pPr>
            <a:endParaRPr lang="en-US" sz="1000" dirty="0" smtClean="0"/>
          </a:p>
          <a:p>
            <a:pPr algn="just">
              <a:buFont typeface="Wingdings" pitchFamily="2" charset="2"/>
              <a:buChar char="Ø"/>
            </a:pPr>
            <a:r>
              <a:rPr lang="en-US" sz="1000" dirty="0" smtClean="0"/>
              <a:t>Our results confirm that rate of seed growth (dry matter) is indeed conserved under stressful conditions. This occurs primarily via compensation among seed component accumulation rates, which ultimately leads to the observed change in final composition.  </a:t>
            </a:r>
          </a:p>
        </p:txBody>
      </p:sp>
      <p:grpSp>
        <p:nvGrpSpPr>
          <p:cNvPr id="53" name="Group 52"/>
          <p:cNvGrpSpPr/>
          <p:nvPr/>
        </p:nvGrpSpPr>
        <p:grpSpPr>
          <a:xfrm>
            <a:off x="386862" y="7010400"/>
            <a:ext cx="5785338" cy="1430470"/>
            <a:chOff x="1676400" y="4724400"/>
            <a:chExt cx="6324600" cy="1828800"/>
          </a:xfrm>
        </p:grpSpPr>
        <p:pic>
          <p:nvPicPr>
            <p:cNvPr id="54" name="Picture 12"/>
            <p:cNvPicPr>
              <a:picLocks noChangeAspect="1" noChangeArrowheads="1"/>
            </p:cNvPicPr>
            <p:nvPr/>
          </p:nvPicPr>
          <p:blipFill>
            <a:blip r:embed="rId4" cstate="print"/>
            <a:srcRect/>
            <a:stretch>
              <a:fillRect/>
            </a:stretch>
          </p:blipFill>
          <p:spPr bwMode="auto">
            <a:xfrm>
              <a:off x="1676400" y="4724400"/>
              <a:ext cx="3162300" cy="1828800"/>
            </a:xfrm>
            <a:prstGeom prst="rect">
              <a:avLst/>
            </a:prstGeom>
            <a:noFill/>
            <a:ln w="9525">
              <a:noFill/>
              <a:miter lim="800000"/>
              <a:headEnd/>
              <a:tailEnd/>
            </a:ln>
          </p:spPr>
        </p:pic>
        <p:pic>
          <p:nvPicPr>
            <p:cNvPr id="55" name="Picture 13"/>
            <p:cNvPicPr>
              <a:picLocks noChangeAspect="1" noChangeArrowheads="1"/>
            </p:cNvPicPr>
            <p:nvPr/>
          </p:nvPicPr>
          <p:blipFill>
            <a:blip r:embed="rId5" cstate="print"/>
            <a:srcRect/>
            <a:stretch>
              <a:fillRect/>
            </a:stretch>
          </p:blipFill>
          <p:spPr bwMode="auto">
            <a:xfrm>
              <a:off x="4838700" y="4772025"/>
              <a:ext cx="3162300" cy="1781175"/>
            </a:xfrm>
            <a:prstGeom prst="rect">
              <a:avLst/>
            </a:prstGeom>
            <a:noFill/>
            <a:ln w="9525">
              <a:noFill/>
              <a:miter lim="800000"/>
              <a:headEnd/>
              <a:tailEnd/>
            </a:ln>
          </p:spPr>
        </p:pic>
      </p:grpSp>
      <p:pic>
        <p:nvPicPr>
          <p:cNvPr id="56" name="Picture 7"/>
          <p:cNvPicPr>
            <a:picLocks noChangeAspect="1" noChangeArrowheads="1"/>
          </p:cNvPicPr>
          <p:nvPr/>
        </p:nvPicPr>
        <p:blipFill>
          <a:blip r:embed="rId6" cstate="print"/>
          <a:srcRect/>
          <a:stretch>
            <a:fillRect/>
          </a:stretch>
        </p:blipFill>
        <p:spPr bwMode="auto">
          <a:xfrm>
            <a:off x="7872885" y="2050586"/>
            <a:ext cx="3090420" cy="905426"/>
          </a:xfrm>
          <a:prstGeom prst="rect">
            <a:avLst/>
          </a:prstGeom>
          <a:noFill/>
          <a:ln w="9525">
            <a:noFill/>
            <a:miter lim="800000"/>
            <a:headEnd/>
            <a:tailEnd/>
          </a:ln>
        </p:spPr>
      </p:pic>
      <p:grpSp>
        <p:nvGrpSpPr>
          <p:cNvPr id="61" name="Group 60"/>
          <p:cNvGrpSpPr/>
          <p:nvPr/>
        </p:nvGrpSpPr>
        <p:grpSpPr>
          <a:xfrm>
            <a:off x="6787661" y="5733863"/>
            <a:ext cx="2502039" cy="1886137"/>
            <a:chOff x="9029700" y="5893177"/>
            <a:chExt cx="2552700" cy="2022915"/>
          </a:xfrm>
        </p:grpSpPr>
        <p:pic>
          <p:nvPicPr>
            <p:cNvPr id="1027" name="Picture 3"/>
            <p:cNvPicPr>
              <a:picLocks noChangeAspect="1" noChangeArrowheads="1"/>
            </p:cNvPicPr>
            <p:nvPr/>
          </p:nvPicPr>
          <p:blipFill>
            <a:blip r:embed="rId7" cstate="print"/>
            <a:srcRect l="29375" t="40625" r="28750" b="23438"/>
            <a:stretch>
              <a:fillRect/>
            </a:stretch>
          </p:blipFill>
          <p:spPr bwMode="auto">
            <a:xfrm>
              <a:off x="9067800" y="6268125"/>
              <a:ext cx="2400300" cy="1647967"/>
            </a:xfrm>
            <a:prstGeom prst="rect">
              <a:avLst/>
            </a:prstGeom>
            <a:noFill/>
            <a:ln w="9525">
              <a:noFill/>
              <a:miter lim="800000"/>
              <a:headEnd/>
              <a:tailEnd/>
            </a:ln>
          </p:spPr>
        </p:pic>
        <p:sp>
          <p:nvSpPr>
            <p:cNvPr id="57" name="TextBox 56"/>
            <p:cNvSpPr txBox="1"/>
            <p:nvPr/>
          </p:nvSpPr>
          <p:spPr>
            <a:xfrm>
              <a:off x="9029700" y="5893177"/>
              <a:ext cx="2552700" cy="330096"/>
            </a:xfrm>
            <a:prstGeom prst="rect">
              <a:avLst/>
            </a:prstGeom>
            <a:noFill/>
          </p:spPr>
          <p:txBody>
            <a:bodyPr wrap="square" rtlCol="0">
              <a:spAutoFit/>
            </a:bodyPr>
            <a:lstStyle/>
            <a:p>
              <a:r>
                <a:rPr lang="es-ES" sz="700" b="1" dirty="0" err="1" smtClean="0">
                  <a:latin typeface="Arial" pitchFamily="34" charset="0"/>
                  <a:cs typeface="Arial" pitchFamily="34" charset="0"/>
                </a:rPr>
                <a:t>Table</a:t>
              </a:r>
              <a:r>
                <a:rPr lang="es-ES" sz="700" b="1" dirty="0" smtClean="0">
                  <a:latin typeface="Arial" pitchFamily="34" charset="0"/>
                  <a:cs typeface="Arial" pitchFamily="34" charset="0"/>
                </a:rPr>
                <a:t> 1. </a:t>
              </a:r>
              <a:r>
                <a:rPr lang="en-US" sz="700" dirty="0" smtClean="0">
                  <a:latin typeface="Arial" pitchFamily="34" charset="0"/>
                  <a:cs typeface="Arial" pitchFamily="34" charset="0"/>
                </a:rPr>
                <a:t>Environmental conditions during the seed filling period of PR142 and PR41 in 2006 and 2007</a:t>
              </a:r>
              <a:endParaRPr lang="es-ES" sz="700" dirty="0">
                <a:latin typeface="Arial" pitchFamily="34" charset="0"/>
                <a:cs typeface="Arial" pitchFamily="34" charset="0"/>
              </a:endParaRPr>
            </a:p>
          </p:txBody>
        </p:sp>
      </p:grpSp>
      <p:pic>
        <p:nvPicPr>
          <p:cNvPr id="59" name="Picture 2"/>
          <p:cNvPicPr>
            <a:picLocks noChangeAspect="1" noChangeArrowheads="1"/>
          </p:cNvPicPr>
          <p:nvPr/>
        </p:nvPicPr>
        <p:blipFill>
          <a:blip r:embed="rId8" cstate="print"/>
          <a:srcRect/>
          <a:stretch>
            <a:fillRect/>
          </a:stretch>
        </p:blipFill>
        <p:spPr bwMode="auto">
          <a:xfrm>
            <a:off x="9390185" y="6296785"/>
            <a:ext cx="2984361" cy="1399415"/>
          </a:xfrm>
          <a:prstGeom prst="rect">
            <a:avLst/>
          </a:prstGeom>
          <a:noFill/>
          <a:ln w="9525">
            <a:noFill/>
            <a:miter lim="800000"/>
            <a:headEnd/>
            <a:tailEnd/>
          </a:ln>
          <a:effectLst/>
        </p:spPr>
      </p:pic>
      <p:sp>
        <p:nvSpPr>
          <p:cNvPr id="60" name="Rectangle 59"/>
          <p:cNvSpPr/>
          <p:nvPr/>
        </p:nvSpPr>
        <p:spPr>
          <a:xfrm>
            <a:off x="9349992" y="5702873"/>
            <a:ext cx="3024554" cy="621727"/>
          </a:xfrm>
          <a:prstGeom prst="rect">
            <a:avLst/>
          </a:prstGeom>
        </p:spPr>
        <p:txBody>
          <a:bodyPr wrap="square" lIns="82314" tIns="41157" rIns="82314" bIns="41157">
            <a:spAutoFit/>
          </a:bodyPr>
          <a:lstStyle/>
          <a:p>
            <a:r>
              <a:rPr lang="en-US" sz="700" b="1" dirty="0" smtClean="0">
                <a:latin typeface="Arial" pitchFamily="34" charset="0"/>
                <a:cs typeface="Arial" pitchFamily="34" charset="0"/>
              </a:rPr>
              <a:t>Figure  1.  </a:t>
            </a:r>
            <a:r>
              <a:rPr lang="en-US" sz="700" dirty="0" smtClean="0">
                <a:latin typeface="Arial" pitchFamily="34" charset="0"/>
                <a:cs typeface="Arial" pitchFamily="34" charset="0"/>
              </a:rPr>
              <a:t>Example of accumulation curves of seed protein, oil, and residual in the lower canopy of the low protein genotype PR142 (2006). A bilinear model was adjusted to estimate treatment effects on rate and duration of seed filling.  Data are the mean ± se (n=3). In some cases error bars are smaller than the symbols.</a:t>
            </a:r>
            <a:endParaRPr lang="en-US" sz="700" dirty="0">
              <a:latin typeface="Arial" pitchFamily="34" charset="0"/>
              <a:cs typeface="Arial" pitchFamily="34" charset="0"/>
            </a:endParaRPr>
          </a:p>
        </p:txBody>
      </p:sp>
      <p:pic>
        <p:nvPicPr>
          <p:cNvPr id="2" name="Picture 4"/>
          <p:cNvPicPr>
            <a:picLocks noChangeAspect="1" noChangeArrowheads="1"/>
          </p:cNvPicPr>
          <p:nvPr/>
        </p:nvPicPr>
        <p:blipFill>
          <a:blip r:embed="rId9" cstate="print"/>
          <a:srcRect l="5625" t="24227" r="28750" b="14054"/>
          <a:stretch>
            <a:fillRect/>
          </a:stretch>
        </p:blipFill>
        <p:spPr bwMode="auto">
          <a:xfrm>
            <a:off x="14020950" y="3804829"/>
            <a:ext cx="3950527" cy="2748371"/>
          </a:xfrm>
          <a:prstGeom prst="rect">
            <a:avLst/>
          </a:prstGeom>
          <a:noFill/>
          <a:ln w="9525">
            <a:noFill/>
            <a:miter lim="800000"/>
            <a:headEnd/>
            <a:tailEnd/>
          </a:ln>
        </p:spPr>
      </p:pic>
      <p:sp>
        <p:nvSpPr>
          <p:cNvPr id="63" name="Rectangle 62"/>
          <p:cNvSpPr/>
          <p:nvPr/>
        </p:nvSpPr>
        <p:spPr>
          <a:xfrm>
            <a:off x="14102862" y="3357550"/>
            <a:ext cx="3727938" cy="452450"/>
          </a:xfrm>
          <a:prstGeom prst="rect">
            <a:avLst/>
          </a:prstGeom>
        </p:spPr>
        <p:txBody>
          <a:bodyPr wrap="square" lIns="82314" tIns="41157" rIns="82314" bIns="41157">
            <a:spAutoFit/>
          </a:bodyPr>
          <a:lstStyle/>
          <a:p>
            <a:r>
              <a:rPr lang="en-US" sz="800" b="1" dirty="0" smtClean="0">
                <a:latin typeface="Arial" pitchFamily="34" charset="0"/>
                <a:cs typeface="Arial" pitchFamily="34" charset="0"/>
              </a:rPr>
              <a:t>Table 2. </a:t>
            </a:r>
            <a:r>
              <a:rPr lang="en-US" sz="800" dirty="0" smtClean="0">
                <a:latin typeface="Arial" pitchFamily="34" charset="0"/>
                <a:cs typeface="Arial" pitchFamily="34" charset="0"/>
              </a:rPr>
              <a:t>Seed component concentrations, contents, rates and durations of accumulation. LSD</a:t>
            </a:r>
            <a:r>
              <a:rPr lang="en-US" sz="800" baseline="-25000" dirty="0" smtClean="0">
                <a:latin typeface="Arial" pitchFamily="34" charset="0"/>
                <a:cs typeface="Arial" pitchFamily="34" charset="0"/>
              </a:rPr>
              <a:t>(0.05) </a:t>
            </a:r>
            <a:r>
              <a:rPr lang="en-US" sz="800" dirty="0" smtClean="0">
                <a:latin typeface="Arial" pitchFamily="34" charset="0"/>
                <a:cs typeface="Arial" pitchFamily="34" charset="0"/>
              </a:rPr>
              <a:t>is provided to compare main effects, 2-way interactions and 3-way interactions within each column.</a:t>
            </a:r>
            <a:endParaRPr lang="es-ES" sz="800" dirty="0">
              <a:latin typeface="Arial" pitchFamily="34" charset="0"/>
              <a:cs typeface="Arial" pitchFamily="34" charset="0"/>
            </a:endParaRPr>
          </a:p>
        </p:txBody>
      </p:sp>
      <p:sp>
        <p:nvSpPr>
          <p:cNvPr id="3" name="Rectangle 5"/>
          <p:cNvSpPr>
            <a:spLocks noChangeArrowheads="1"/>
          </p:cNvSpPr>
          <p:nvPr/>
        </p:nvSpPr>
        <p:spPr bwMode="auto">
          <a:xfrm>
            <a:off x="12836769" y="7867995"/>
            <a:ext cx="6137031" cy="514005"/>
          </a:xfrm>
          <a:prstGeom prst="rect">
            <a:avLst/>
          </a:prstGeom>
          <a:noFill/>
          <a:ln w="9525">
            <a:noFill/>
            <a:miter lim="800000"/>
            <a:headEnd/>
            <a:tailEnd/>
          </a:ln>
          <a:effectLst/>
        </p:spPr>
        <p:txBody>
          <a:bodyPr vert="horz" wrap="square" lIns="82314" tIns="41157" rIns="82314" bIns="41157" numCol="1" anchor="ctr" anchorCtr="0" compatLnSpc="1">
            <a:prstTxWarp prst="textNoShape">
              <a:avLst/>
            </a:prstTxWarp>
            <a:spAutoFit/>
          </a:bodyPr>
          <a:lstStyle/>
          <a:p>
            <a:pPr defTabSz="823143" fontAlgn="base">
              <a:spcBef>
                <a:spcPct val="0"/>
              </a:spcBef>
              <a:spcAft>
                <a:spcPct val="0"/>
              </a:spcAft>
            </a:pPr>
            <a:r>
              <a:rPr lang="en-US" sz="700" b="1" dirty="0" smtClean="0">
                <a:latin typeface="Arial" pitchFamily="34" charset="0"/>
                <a:ea typeface="Times New Roman" pitchFamily="18" charset="0"/>
              </a:rPr>
              <a:t>References:</a:t>
            </a:r>
            <a:endParaRPr lang="en-US" sz="700" dirty="0" smtClean="0">
              <a:latin typeface="Arial" pitchFamily="34" charset="0"/>
            </a:endParaRPr>
          </a:p>
          <a:p>
            <a:pPr defTabSz="823143" eaLnBrk="0" fontAlgn="base" hangingPunct="0">
              <a:spcBef>
                <a:spcPct val="0"/>
              </a:spcBef>
              <a:spcAft>
                <a:spcPct val="0"/>
              </a:spcAft>
            </a:pPr>
            <a:r>
              <a:rPr lang="en-US" sz="700" dirty="0" smtClean="0">
                <a:latin typeface="Arial" pitchFamily="34" charset="0"/>
                <a:ea typeface="Times New Roman" pitchFamily="18" charset="0"/>
              </a:rPr>
              <a:t>Rotundo, </a:t>
            </a:r>
            <a:r>
              <a:rPr lang="en-US" sz="700" dirty="0" err="1" smtClean="0">
                <a:latin typeface="Arial" pitchFamily="34" charset="0"/>
                <a:ea typeface="Times New Roman" pitchFamily="18" charset="0"/>
              </a:rPr>
              <a:t>J.L.</a:t>
            </a:r>
            <a:r>
              <a:rPr lang="en-US" sz="700" dirty="0" smtClean="0">
                <a:latin typeface="Arial" pitchFamily="34" charset="0"/>
                <a:ea typeface="Times New Roman" pitchFamily="18" charset="0"/>
              </a:rPr>
              <a:t>, and M.E. Westgate. 2009. Meta-analysis of environmental effects on soybean seed composition. Field Crops Res. 110: 147-156.</a:t>
            </a:r>
            <a:endParaRPr lang="en-US" sz="700" dirty="0" smtClean="0">
              <a:latin typeface="Arial" pitchFamily="34" charset="0"/>
            </a:endParaRPr>
          </a:p>
          <a:p>
            <a:pPr defTabSz="823143" eaLnBrk="0" fontAlgn="base" hangingPunct="0">
              <a:spcBef>
                <a:spcPct val="0"/>
              </a:spcBef>
              <a:spcAft>
                <a:spcPct val="0"/>
              </a:spcAft>
            </a:pPr>
            <a:r>
              <a:rPr lang="en-US" sz="700" dirty="0" smtClean="0">
                <a:latin typeface="Arial" pitchFamily="34" charset="0"/>
                <a:ea typeface="Times New Roman" pitchFamily="18" charset="0"/>
              </a:rPr>
              <a:t>Jenner, C.F., </a:t>
            </a:r>
            <a:r>
              <a:rPr lang="en-US" sz="700" dirty="0" err="1" smtClean="0">
                <a:latin typeface="Arial" pitchFamily="34" charset="0"/>
                <a:ea typeface="Times New Roman" pitchFamily="18" charset="0"/>
              </a:rPr>
              <a:t>T.D.</a:t>
            </a:r>
            <a:r>
              <a:rPr lang="en-US" sz="700" dirty="0" smtClean="0">
                <a:latin typeface="Arial" pitchFamily="34" charset="0"/>
                <a:ea typeface="Times New Roman" pitchFamily="18" charset="0"/>
              </a:rPr>
              <a:t> </a:t>
            </a:r>
            <a:r>
              <a:rPr lang="en-US" sz="700" dirty="0" err="1" smtClean="0">
                <a:latin typeface="Arial" pitchFamily="34" charset="0"/>
                <a:ea typeface="Times New Roman" pitchFamily="18" charset="0"/>
              </a:rPr>
              <a:t>Ugalde</a:t>
            </a:r>
            <a:r>
              <a:rPr lang="en-US" sz="700" dirty="0" smtClean="0">
                <a:latin typeface="Arial" pitchFamily="34" charset="0"/>
                <a:ea typeface="Times New Roman" pitchFamily="18" charset="0"/>
              </a:rPr>
              <a:t>, and D. </a:t>
            </a:r>
            <a:r>
              <a:rPr lang="en-US" sz="700" dirty="0" err="1" smtClean="0">
                <a:latin typeface="Arial" pitchFamily="34" charset="0"/>
                <a:ea typeface="Times New Roman" pitchFamily="18" charset="0"/>
              </a:rPr>
              <a:t>Aspinall</a:t>
            </a:r>
            <a:r>
              <a:rPr lang="en-US" sz="700" dirty="0" smtClean="0">
                <a:latin typeface="Arial" pitchFamily="34" charset="0"/>
                <a:ea typeface="Times New Roman" pitchFamily="18" charset="0"/>
              </a:rPr>
              <a:t>. 1991. The physiology of starch and protein deposition in the endosperm of wheat. Aust. J. Plant Phys. 18: 211-226.</a:t>
            </a:r>
            <a:endParaRPr lang="en-US" sz="700" dirty="0" smtClean="0">
              <a:latin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TotalTime>
  <Words>1251</Words>
  <Application>Microsoft Macintosh PowerPoint</Application>
  <PresentationFormat>Custom</PresentationFormat>
  <Paragraphs>70</Paragraphs>
  <Slides>1</Slides>
  <Notes>0</Notes>
  <HiddenSlides>0</HiddenSlides>
  <MMClips>0</MMClips>
  <ScaleCrop>false</ScaleCrop>
  <HeadingPairs>
    <vt:vector size="4" baseType="variant">
      <vt:variant>
        <vt:lpstr>Design Template</vt:lpstr>
      </vt:variant>
      <vt:variant>
        <vt:i4>1</vt:i4>
      </vt:variant>
      <vt:variant>
        <vt:lpstr>Slide Titles</vt:lpstr>
      </vt:variant>
      <vt:variant>
        <vt:i4>1</vt:i4>
      </vt:variant>
    </vt:vector>
  </HeadingPairs>
  <TitlesOfParts>
    <vt:vector size="2" baseType="lpstr">
      <vt:lpstr>Office Theme</vt:lpstr>
      <vt:lpstr>Slide 1</vt:lpstr>
    </vt:vector>
  </TitlesOfParts>
  <Company>JLR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JLR</dc:creator>
  <cp:lastModifiedBy>Mark Westgate</cp:lastModifiedBy>
  <cp:revision>41</cp:revision>
  <dcterms:created xsi:type="dcterms:W3CDTF">2009-10-26T18:28:31Z</dcterms:created>
  <dcterms:modified xsi:type="dcterms:W3CDTF">2009-10-26T18:35:23Z</dcterms:modified>
</cp:coreProperties>
</file>