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1148000" cy="19202400"/>
  <p:notesSz cx="6858000" cy="9144000"/>
  <p:defaultTextStyle>
    <a:defPPr>
      <a:defRPr lang="en-US"/>
    </a:defPPr>
    <a:lvl1pPr marL="0" algn="l" defTabSz="3448568" rtl="0" eaLnBrk="1" latinLnBrk="0" hangingPunct="1">
      <a:defRPr sz="6800" kern="1200">
        <a:solidFill>
          <a:schemeClr val="tx1"/>
        </a:solidFill>
        <a:latin typeface="+mn-lt"/>
        <a:ea typeface="+mn-ea"/>
        <a:cs typeface="+mn-cs"/>
      </a:defRPr>
    </a:lvl1pPr>
    <a:lvl2pPr marL="1724284" algn="l" defTabSz="3448568" rtl="0" eaLnBrk="1" latinLnBrk="0" hangingPunct="1">
      <a:defRPr sz="6800" kern="1200">
        <a:solidFill>
          <a:schemeClr val="tx1"/>
        </a:solidFill>
        <a:latin typeface="+mn-lt"/>
        <a:ea typeface="+mn-ea"/>
        <a:cs typeface="+mn-cs"/>
      </a:defRPr>
    </a:lvl2pPr>
    <a:lvl3pPr marL="3448568" algn="l" defTabSz="3448568" rtl="0" eaLnBrk="1" latinLnBrk="0" hangingPunct="1">
      <a:defRPr sz="6800" kern="1200">
        <a:solidFill>
          <a:schemeClr val="tx1"/>
        </a:solidFill>
        <a:latin typeface="+mn-lt"/>
        <a:ea typeface="+mn-ea"/>
        <a:cs typeface="+mn-cs"/>
      </a:defRPr>
    </a:lvl3pPr>
    <a:lvl4pPr marL="5172852" algn="l" defTabSz="3448568" rtl="0" eaLnBrk="1" latinLnBrk="0" hangingPunct="1">
      <a:defRPr sz="6800" kern="1200">
        <a:solidFill>
          <a:schemeClr val="tx1"/>
        </a:solidFill>
        <a:latin typeface="+mn-lt"/>
        <a:ea typeface="+mn-ea"/>
        <a:cs typeface="+mn-cs"/>
      </a:defRPr>
    </a:lvl4pPr>
    <a:lvl5pPr marL="6897136" algn="l" defTabSz="3448568" rtl="0" eaLnBrk="1" latinLnBrk="0" hangingPunct="1">
      <a:defRPr sz="6800" kern="1200">
        <a:solidFill>
          <a:schemeClr val="tx1"/>
        </a:solidFill>
        <a:latin typeface="+mn-lt"/>
        <a:ea typeface="+mn-ea"/>
        <a:cs typeface="+mn-cs"/>
      </a:defRPr>
    </a:lvl5pPr>
    <a:lvl6pPr marL="8621420" algn="l" defTabSz="3448568" rtl="0" eaLnBrk="1" latinLnBrk="0" hangingPunct="1">
      <a:defRPr sz="6800" kern="1200">
        <a:solidFill>
          <a:schemeClr val="tx1"/>
        </a:solidFill>
        <a:latin typeface="+mn-lt"/>
        <a:ea typeface="+mn-ea"/>
        <a:cs typeface="+mn-cs"/>
      </a:defRPr>
    </a:lvl6pPr>
    <a:lvl7pPr marL="10345704" algn="l" defTabSz="3448568" rtl="0" eaLnBrk="1" latinLnBrk="0" hangingPunct="1">
      <a:defRPr sz="6800" kern="1200">
        <a:solidFill>
          <a:schemeClr val="tx1"/>
        </a:solidFill>
        <a:latin typeface="+mn-lt"/>
        <a:ea typeface="+mn-ea"/>
        <a:cs typeface="+mn-cs"/>
      </a:defRPr>
    </a:lvl7pPr>
    <a:lvl8pPr marL="12069989" algn="l" defTabSz="3448568" rtl="0" eaLnBrk="1" latinLnBrk="0" hangingPunct="1">
      <a:defRPr sz="6800" kern="1200">
        <a:solidFill>
          <a:schemeClr val="tx1"/>
        </a:solidFill>
        <a:latin typeface="+mn-lt"/>
        <a:ea typeface="+mn-ea"/>
        <a:cs typeface="+mn-cs"/>
      </a:defRPr>
    </a:lvl8pPr>
    <a:lvl9pPr marL="13794273" algn="l" defTabSz="3448568" rtl="0" eaLnBrk="1" latinLnBrk="0" hangingPunct="1">
      <a:defRPr sz="6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794" autoAdjust="0"/>
  </p:normalViewPr>
  <p:slideViewPr>
    <p:cSldViewPr>
      <p:cViewPr varScale="1">
        <p:scale>
          <a:sx n="43" d="100"/>
          <a:sy n="43" d="100"/>
        </p:scale>
        <p:origin x="-126" y="-246"/>
      </p:cViewPr>
      <p:guideLst>
        <p:guide orient="horz" pos="6048"/>
        <p:guide pos="129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5965191"/>
            <a:ext cx="34975800" cy="4116070"/>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10881360"/>
            <a:ext cx="28803600" cy="4907280"/>
          </a:xfrm>
        </p:spPr>
        <p:txBody>
          <a:bodyPr/>
          <a:lstStyle>
            <a:lvl1pPr marL="0" indent="0" algn="ctr">
              <a:buNone/>
              <a:defRPr>
                <a:solidFill>
                  <a:schemeClr val="tx1">
                    <a:tint val="75000"/>
                  </a:schemeClr>
                </a:solidFill>
              </a:defRPr>
            </a:lvl1pPr>
            <a:lvl2pPr marL="1724284" indent="0" algn="ctr">
              <a:buNone/>
              <a:defRPr>
                <a:solidFill>
                  <a:schemeClr val="tx1">
                    <a:tint val="75000"/>
                  </a:schemeClr>
                </a:solidFill>
              </a:defRPr>
            </a:lvl2pPr>
            <a:lvl3pPr marL="3448568" indent="0" algn="ctr">
              <a:buNone/>
              <a:defRPr>
                <a:solidFill>
                  <a:schemeClr val="tx1">
                    <a:tint val="75000"/>
                  </a:schemeClr>
                </a:solidFill>
              </a:defRPr>
            </a:lvl3pPr>
            <a:lvl4pPr marL="5172852" indent="0" algn="ctr">
              <a:buNone/>
              <a:defRPr>
                <a:solidFill>
                  <a:schemeClr val="tx1">
                    <a:tint val="75000"/>
                  </a:schemeClr>
                </a:solidFill>
              </a:defRPr>
            </a:lvl4pPr>
            <a:lvl5pPr marL="6897136" indent="0" algn="ctr">
              <a:buNone/>
              <a:defRPr>
                <a:solidFill>
                  <a:schemeClr val="tx1">
                    <a:tint val="75000"/>
                  </a:schemeClr>
                </a:solidFill>
              </a:defRPr>
            </a:lvl5pPr>
            <a:lvl6pPr marL="8621420" indent="0" algn="ctr">
              <a:buNone/>
              <a:defRPr>
                <a:solidFill>
                  <a:schemeClr val="tx1">
                    <a:tint val="75000"/>
                  </a:schemeClr>
                </a:solidFill>
              </a:defRPr>
            </a:lvl6pPr>
            <a:lvl7pPr marL="10345704" indent="0" algn="ctr">
              <a:buNone/>
              <a:defRPr>
                <a:solidFill>
                  <a:schemeClr val="tx1">
                    <a:tint val="75000"/>
                  </a:schemeClr>
                </a:solidFill>
              </a:defRPr>
            </a:lvl7pPr>
            <a:lvl8pPr marL="12069989" indent="0" algn="ctr">
              <a:buNone/>
              <a:defRPr>
                <a:solidFill>
                  <a:schemeClr val="tx1">
                    <a:tint val="75000"/>
                  </a:schemeClr>
                </a:solidFill>
              </a:defRPr>
            </a:lvl8pPr>
            <a:lvl9pPr marL="1379427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8436C3-671D-42DC-8FA1-C56E19F3FE42}"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1D5AC-8434-4850-ABD3-FC5C374875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8436C3-671D-42DC-8FA1-C56E19F3FE42}"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1D5AC-8434-4850-ABD3-FC5C374875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245350" y="2151380"/>
            <a:ext cx="41662350" cy="458768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58300" y="2151380"/>
            <a:ext cx="124301250" cy="458768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8436C3-671D-42DC-8FA1-C56E19F3FE42}"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1D5AC-8434-4850-ABD3-FC5C374875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8436C3-671D-42DC-8FA1-C56E19F3FE42}"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1D5AC-8434-4850-ABD3-FC5C374875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9" y="12339321"/>
            <a:ext cx="34975800" cy="3813810"/>
          </a:xfrm>
        </p:spPr>
        <p:txBody>
          <a:bodyPr anchor="t"/>
          <a:lstStyle>
            <a:lvl1pPr algn="l">
              <a:defRPr sz="15100" b="1" cap="all"/>
            </a:lvl1pPr>
          </a:lstStyle>
          <a:p>
            <a:r>
              <a:rPr lang="en-US" smtClean="0"/>
              <a:t>Click to edit Master title style</a:t>
            </a:r>
            <a:endParaRPr lang="en-US"/>
          </a:p>
        </p:txBody>
      </p:sp>
      <p:sp>
        <p:nvSpPr>
          <p:cNvPr id="3" name="Text Placeholder 2"/>
          <p:cNvSpPr>
            <a:spLocks noGrp="1"/>
          </p:cNvSpPr>
          <p:nvPr>
            <p:ph type="body" idx="1"/>
          </p:nvPr>
        </p:nvSpPr>
        <p:spPr>
          <a:xfrm>
            <a:off x="3250409" y="8138798"/>
            <a:ext cx="34975800" cy="4200524"/>
          </a:xfrm>
        </p:spPr>
        <p:txBody>
          <a:bodyPr anchor="b"/>
          <a:lstStyle>
            <a:lvl1pPr marL="0" indent="0">
              <a:buNone/>
              <a:defRPr sz="7500">
                <a:solidFill>
                  <a:schemeClr val="tx1">
                    <a:tint val="75000"/>
                  </a:schemeClr>
                </a:solidFill>
              </a:defRPr>
            </a:lvl1pPr>
            <a:lvl2pPr marL="1724284" indent="0">
              <a:buNone/>
              <a:defRPr sz="6800">
                <a:solidFill>
                  <a:schemeClr val="tx1">
                    <a:tint val="75000"/>
                  </a:schemeClr>
                </a:solidFill>
              </a:defRPr>
            </a:lvl2pPr>
            <a:lvl3pPr marL="3448568" indent="0">
              <a:buNone/>
              <a:defRPr sz="6000">
                <a:solidFill>
                  <a:schemeClr val="tx1">
                    <a:tint val="75000"/>
                  </a:schemeClr>
                </a:solidFill>
              </a:defRPr>
            </a:lvl3pPr>
            <a:lvl4pPr marL="5172852" indent="0">
              <a:buNone/>
              <a:defRPr sz="5300">
                <a:solidFill>
                  <a:schemeClr val="tx1">
                    <a:tint val="75000"/>
                  </a:schemeClr>
                </a:solidFill>
              </a:defRPr>
            </a:lvl4pPr>
            <a:lvl5pPr marL="6897136" indent="0">
              <a:buNone/>
              <a:defRPr sz="5300">
                <a:solidFill>
                  <a:schemeClr val="tx1">
                    <a:tint val="75000"/>
                  </a:schemeClr>
                </a:solidFill>
              </a:defRPr>
            </a:lvl5pPr>
            <a:lvl6pPr marL="8621420" indent="0">
              <a:buNone/>
              <a:defRPr sz="5300">
                <a:solidFill>
                  <a:schemeClr val="tx1">
                    <a:tint val="75000"/>
                  </a:schemeClr>
                </a:solidFill>
              </a:defRPr>
            </a:lvl6pPr>
            <a:lvl7pPr marL="10345704" indent="0">
              <a:buNone/>
              <a:defRPr sz="5300">
                <a:solidFill>
                  <a:schemeClr val="tx1">
                    <a:tint val="75000"/>
                  </a:schemeClr>
                </a:solidFill>
              </a:defRPr>
            </a:lvl7pPr>
            <a:lvl8pPr marL="12069989" indent="0">
              <a:buNone/>
              <a:defRPr sz="5300">
                <a:solidFill>
                  <a:schemeClr val="tx1">
                    <a:tint val="75000"/>
                  </a:schemeClr>
                </a:solidFill>
              </a:defRPr>
            </a:lvl8pPr>
            <a:lvl9pPr marL="13794273" indent="0">
              <a:buNone/>
              <a:defRPr sz="5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8436C3-671D-42DC-8FA1-C56E19F3FE42}"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1D5AC-8434-4850-ABD3-FC5C374875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58300" y="12543792"/>
            <a:ext cx="82981800" cy="35484436"/>
          </a:xfrm>
        </p:spPr>
        <p:txBody>
          <a:bodyPr/>
          <a:lstStyle>
            <a:lvl1pPr>
              <a:defRPr sz="10600"/>
            </a:lvl1pPr>
            <a:lvl2pPr>
              <a:defRPr sz="9100"/>
            </a:lvl2pPr>
            <a:lvl3pPr>
              <a:defRPr sz="7500"/>
            </a:lvl3pPr>
            <a:lvl4pPr>
              <a:defRPr sz="6800"/>
            </a:lvl4pPr>
            <a:lvl5pPr>
              <a:defRPr sz="6800"/>
            </a:lvl5pPr>
            <a:lvl6pPr>
              <a:defRPr sz="6800"/>
            </a:lvl6pPr>
            <a:lvl7pPr>
              <a:defRPr sz="6800"/>
            </a:lvl7pPr>
            <a:lvl8pPr>
              <a:defRPr sz="6800"/>
            </a:lvl8pPr>
            <a:lvl9pPr>
              <a:defRPr sz="6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25900" y="12543792"/>
            <a:ext cx="82981800" cy="35484436"/>
          </a:xfrm>
        </p:spPr>
        <p:txBody>
          <a:bodyPr/>
          <a:lstStyle>
            <a:lvl1pPr>
              <a:defRPr sz="10600"/>
            </a:lvl1pPr>
            <a:lvl2pPr>
              <a:defRPr sz="9100"/>
            </a:lvl2pPr>
            <a:lvl3pPr>
              <a:defRPr sz="7500"/>
            </a:lvl3pPr>
            <a:lvl4pPr>
              <a:defRPr sz="6800"/>
            </a:lvl4pPr>
            <a:lvl5pPr>
              <a:defRPr sz="6800"/>
            </a:lvl5pPr>
            <a:lvl6pPr>
              <a:defRPr sz="6800"/>
            </a:lvl6pPr>
            <a:lvl7pPr>
              <a:defRPr sz="6800"/>
            </a:lvl7pPr>
            <a:lvl8pPr>
              <a:defRPr sz="6800"/>
            </a:lvl8pPr>
            <a:lvl9pPr>
              <a:defRPr sz="6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8436C3-671D-42DC-8FA1-C56E19F3FE42}" type="datetimeFigureOut">
              <a:rPr lang="en-US" smtClean="0"/>
              <a:pPr/>
              <a:t>10/29/2009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1D5AC-8434-4850-ABD3-FC5C374875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400" y="768986"/>
            <a:ext cx="37033200" cy="3200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0" y="4298316"/>
            <a:ext cx="18180846" cy="1791334"/>
          </a:xfrm>
        </p:spPr>
        <p:txBody>
          <a:bodyPr anchor="b"/>
          <a:lstStyle>
            <a:lvl1pPr marL="0" indent="0">
              <a:buNone/>
              <a:defRPr sz="9100" b="1"/>
            </a:lvl1pPr>
            <a:lvl2pPr marL="1724284" indent="0">
              <a:buNone/>
              <a:defRPr sz="7500" b="1"/>
            </a:lvl2pPr>
            <a:lvl3pPr marL="3448568" indent="0">
              <a:buNone/>
              <a:defRPr sz="6800" b="1"/>
            </a:lvl3pPr>
            <a:lvl4pPr marL="5172852" indent="0">
              <a:buNone/>
              <a:defRPr sz="6000" b="1"/>
            </a:lvl4pPr>
            <a:lvl5pPr marL="6897136" indent="0">
              <a:buNone/>
              <a:defRPr sz="6000" b="1"/>
            </a:lvl5pPr>
            <a:lvl6pPr marL="8621420" indent="0">
              <a:buNone/>
              <a:defRPr sz="6000" b="1"/>
            </a:lvl6pPr>
            <a:lvl7pPr marL="10345704" indent="0">
              <a:buNone/>
              <a:defRPr sz="6000" b="1"/>
            </a:lvl7pPr>
            <a:lvl8pPr marL="12069989" indent="0">
              <a:buNone/>
              <a:defRPr sz="6000" b="1"/>
            </a:lvl8pPr>
            <a:lvl9pPr marL="13794273" indent="0">
              <a:buNone/>
              <a:defRPr sz="6000" b="1"/>
            </a:lvl9pPr>
          </a:lstStyle>
          <a:p>
            <a:pPr lvl="0"/>
            <a:r>
              <a:rPr lang="en-US" smtClean="0"/>
              <a:t>Click to edit Master text styles</a:t>
            </a:r>
          </a:p>
        </p:txBody>
      </p:sp>
      <p:sp>
        <p:nvSpPr>
          <p:cNvPr id="4" name="Content Placeholder 3"/>
          <p:cNvSpPr>
            <a:spLocks noGrp="1"/>
          </p:cNvSpPr>
          <p:nvPr>
            <p:ph sz="half" idx="2"/>
          </p:nvPr>
        </p:nvSpPr>
        <p:spPr>
          <a:xfrm>
            <a:off x="2057400" y="6089650"/>
            <a:ext cx="18180846" cy="11063606"/>
          </a:xfrm>
        </p:spPr>
        <p:txBody>
          <a:bodyPr/>
          <a:lstStyle>
            <a:lvl1pPr>
              <a:defRPr sz="9100"/>
            </a:lvl1pPr>
            <a:lvl2pPr>
              <a:defRPr sz="7500"/>
            </a:lvl2pPr>
            <a:lvl3pPr>
              <a:defRPr sz="68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5" y="4298316"/>
            <a:ext cx="18187988" cy="1791334"/>
          </a:xfrm>
        </p:spPr>
        <p:txBody>
          <a:bodyPr anchor="b"/>
          <a:lstStyle>
            <a:lvl1pPr marL="0" indent="0">
              <a:buNone/>
              <a:defRPr sz="9100" b="1"/>
            </a:lvl1pPr>
            <a:lvl2pPr marL="1724284" indent="0">
              <a:buNone/>
              <a:defRPr sz="7500" b="1"/>
            </a:lvl2pPr>
            <a:lvl3pPr marL="3448568" indent="0">
              <a:buNone/>
              <a:defRPr sz="6800" b="1"/>
            </a:lvl3pPr>
            <a:lvl4pPr marL="5172852" indent="0">
              <a:buNone/>
              <a:defRPr sz="6000" b="1"/>
            </a:lvl4pPr>
            <a:lvl5pPr marL="6897136" indent="0">
              <a:buNone/>
              <a:defRPr sz="6000" b="1"/>
            </a:lvl5pPr>
            <a:lvl6pPr marL="8621420" indent="0">
              <a:buNone/>
              <a:defRPr sz="6000" b="1"/>
            </a:lvl6pPr>
            <a:lvl7pPr marL="10345704" indent="0">
              <a:buNone/>
              <a:defRPr sz="6000" b="1"/>
            </a:lvl7pPr>
            <a:lvl8pPr marL="12069989" indent="0">
              <a:buNone/>
              <a:defRPr sz="6000" b="1"/>
            </a:lvl8pPr>
            <a:lvl9pPr marL="13794273" indent="0">
              <a:buNone/>
              <a:defRPr sz="6000" b="1"/>
            </a:lvl9pPr>
          </a:lstStyle>
          <a:p>
            <a:pPr lvl="0"/>
            <a:r>
              <a:rPr lang="en-US" smtClean="0"/>
              <a:t>Click to edit Master text styles</a:t>
            </a:r>
          </a:p>
        </p:txBody>
      </p:sp>
      <p:sp>
        <p:nvSpPr>
          <p:cNvPr id="6" name="Content Placeholder 5"/>
          <p:cNvSpPr>
            <a:spLocks noGrp="1"/>
          </p:cNvSpPr>
          <p:nvPr>
            <p:ph sz="quarter" idx="4"/>
          </p:nvPr>
        </p:nvSpPr>
        <p:spPr>
          <a:xfrm>
            <a:off x="20902615" y="6089650"/>
            <a:ext cx="18187988" cy="11063606"/>
          </a:xfrm>
        </p:spPr>
        <p:txBody>
          <a:bodyPr/>
          <a:lstStyle>
            <a:lvl1pPr>
              <a:defRPr sz="9100"/>
            </a:lvl1pPr>
            <a:lvl2pPr>
              <a:defRPr sz="7500"/>
            </a:lvl2pPr>
            <a:lvl3pPr>
              <a:defRPr sz="68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8436C3-671D-42DC-8FA1-C56E19F3FE42}" type="datetimeFigureOut">
              <a:rPr lang="en-US" smtClean="0"/>
              <a:pPr/>
              <a:t>10/29/2009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71D5AC-8434-4850-ABD3-FC5C374875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8436C3-671D-42DC-8FA1-C56E19F3FE42}" type="datetimeFigureOut">
              <a:rPr lang="en-US" smtClean="0"/>
              <a:pPr/>
              <a:t>10/29/2009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1D5AC-8434-4850-ABD3-FC5C374875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436C3-671D-42DC-8FA1-C56E19F3FE42}" type="datetimeFigureOut">
              <a:rPr lang="en-US" smtClean="0"/>
              <a:pPr/>
              <a:t>10/29/2009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1D5AC-8434-4850-ABD3-FC5C374875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2" y="764540"/>
            <a:ext cx="13537409" cy="3253740"/>
          </a:xfrm>
        </p:spPr>
        <p:txBody>
          <a:bodyPr anchor="b"/>
          <a:lstStyle>
            <a:lvl1pPr algn="l">
              <a:defRPr sz="7500" b="1"/>
            </a:lvl1pPr>
          </a:lstStyle>
          <a:p>
            <a:r>
              <a:rPr lang="en-US" smtClean="0"/>
              <a:t>Click to edit Master title style</a:t>
            </a:r>
            <a:endParaRPr lang="en-US"/>
          </a:p>
        </p:txBody>
      </p:sp>
      <p:sp>
        <p:nvSpPr>
          <p:cNvPr id="3" name="Content Placeholder 2"/>
          <p:cNvSpPr>
            <a:spLocks noGrp="1"/>
          </p:cNvSpPr>
          <p:nvPr>
            <p:ph idx="1"/>
          </p:nvPr>
        </p:nvSpPr>
        <p:spPr>
          <a:xfrm>
            <a:off x="16087725" y="764542"/>
            <a:ext cx="23002875" cy="16388716"/>
          </a:xfrm>
        </p:spPr>
        <p:txBody>
          <a:bodyPr/>
          <a:lstStyle>
            <a:lvl1pPr>
              <a:defRPr sz="12100"/>
            </a:lvl1pPr>
            <a:lvl2pPr>
              <a:defRPr sz="10600"/>
            </a:lvl2pPr>
            <a:lvl3pPr>
              <a:defRPr sz="91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2" y="4018282"/>
            <a:ext cx="13537409" cy="13134976"/>
          </a:xfrm>
        </p:spPr>
        <p:txBody>
          <a:bodyPr/>
          <a:lstStyle>
            <a:lvl1pPr marL="0" indent="0">
              <a:buNone/>
              <a:defRPr sz="5300"/>
            </a:lvl1pPr>
            <a:lvl2pPr marL="1724284" indent="0">
              <a:buNone/>
              <a:defRPr sz="4500"/>
            </a:lvl2pPr>
            <a:lvl3pPr marL="3448568" indent="0">
              <a:buNone/>
              <a:defRPr sz="3800"/>
            </a:lvl3pPr>
            <a:lvl4pPr marL="5172852" indent="0">
              <a:buNone/>
              <a:defRPr sz="3400"/>
            </a:lvl4pPr>
            <a:lvl5pPr marL="6897136" indent="0">
              <a:buNone/>
              <a:defRPr sz="3400"/>
            </a:lvl5pPr>
            <a:lvl6pPr marL="8621420" indent="0">
              <a:buNone/>
              <a:defRPr sz="3400"/>
            </a:lvl6pPr>
            <a:lvl7pPr marL="10345704" indent="0">
              <a:buNone/>
              <a:defRPr sz="3400"/>
            </a:lvl7pPr>
            <a:lvl8pPr marL="12069989" indent="0">
              <a:buNone/>
              <a:defRPr sz="3400"/>
            </a:lvl8pPr>
            <a:lvl9pPr marL="13794273" indent="0">
              <a:buNone/>
              <a:defRPr sz="3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436C3-671D-42DC-8FA1-C56E19F3FE42}" type="datetimeFigureOut">
              <a:rPr lang="en-US" smtClean="0"/>
              <a:pPr/>
              <a:t>10/29/2009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1D5AC-8434-4850-ABD3-FC5C374875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5296" y="13441680"/>
            <a:ext cx="24688800" cy="1586866"/>
          </a:xfrm>
        </p:spPr>
        <p:txBody>
          <a:bodyPr anchor="b"/>
          <a:lstStyle>
            <a:lvl1pPr algn="l">
              <a:defRPr sz="7500" b="1"/>
            </a:lvl1pPr>
          </a:lstStyle>
          <a:p>
            <a:r>
              <a:rPr lang="en-US" smtClean="0"/>
              <a:t>Click to edit Master title style</a:t>
            </a:r>
            <a:endParaRPr lang="en-US"/>
          </a:p>
        </p:txBody>
      </p:sp>
      <p:sp>
        <p:nvSpPr>
          <p:cNvPr id="3" name="Picture Placeholder 2"/>
          <p:cNvSpPr>
            <a:spLocks noGrp="1"/>
          </p:cNvSpPr>
          <p:nvPr>
            <p:ph type="pic" idx="1"/>
          </p:nvPr>
        </p:nvSpPr>
        <p:spPr>
          <a:xfrm>
            <a:off x="8065296" y="1715770"/>
            <a:ext cx="24688800" cy="11521440"/>
          </a:xfrm>
        </p:spPr>
        <p:txBody>
          <a:bodyPr/>
          <a:lstStyle>
            <a:lvl1pPr marL="0" indent="0">
              <a:buNone/>
              <a:defRPr sz="12100"/>
            </a:lvl1pPr>
            <a:lvl2pPr marL="1724284" indent="0">
              <a:buNone/>
              <a:defRPr sz="10600"/>
            </a:lvl2pPr>
            <a:lvl3pPr marL="3448568" indent="0">
              <a:buNone/>
              <a:defRPr sz="9100"/>
            </a:lvl3pPr>
            <a:lvl4pPr marL="5172852" indent="0">
              <a:buNone/>
              <a:defRPr sz="7500"/>
            </a:lvl4pPr>
            <a:lvl5pPr marL="6897136" indent="0">
              <a:buNone/>
              <a:defRPr sz="7500"/>
            </a:lvl5pPr>
            <a:lvl6pPr marL="8621420" indent="0">
              <a:buNone/>
              <a:defRPr sz="7500"/>
            </a:lvl6pPr>
            <a:lvl7pPr marL="10345704" indent="0">
              <a:buNone/>
              <a:defRPr sz="7500"/>
            </a:lvl7pPr>
            <a:lvl8pPr marL="12069989" indent="0">
              <a:buNone/>
              <a:defRPr sz="7500"/>
            </a:lvl8pPr>
            <a:lvl9pPr marL="13794273" indent="0">
              <a:buNone/>
              <a:defRPr sz="7500"/>
            </a:lvl9pPr>
          </a:lstStyle>
          <a:p>
            <a:endParaRPr lang="en-US"/>
          </a:p>
        </p:txBody>
      </p:sp>
      <p:sp>
        <p:nvSpPr>
          <p:cNvPr id="4" name="Text Placeholder 3"/>
          <p:cNvSpPr>
            <a:spLocks noGrp="1"/>
          </p:cNvSpPr>
          <p:nvPr>
            <p:ph type="body" sz="half" idx="2"/>
          </p:nvPr>
        </p:nvSpPr>
        <p:spPr>
          <a:xfrm>
            <a:off x="8065296" y="15028546"/>
            <a:ext cx="24688800" cy="2253614"/>
          </a:xfrm>
        </p:spPr>
        <p:txBody>
          <a:bodyPr/>
          <a:lstStyle>
            <a:lvl1pPr marL="0" indent="0">
              <a:buNone/>
              <a:defRPr sz="5300"/>
            </a:lvl1pPr>
            <a:lvl2pPr marL="1724284" indent="0">
              <a:buNone/>
              <a:defRPr sz="4500"/>
            </a:lvl2pPr>
            <a:lvl3pPr marL="3448568" indent="0">
              <a:buNone/>
              <a:defRPr sz="3800"/>
            </a:lvl3pPr>
            <a:lvl4pPr marL="5172852" indent="0">
              <a:buNone/>
              <a:defRPr sz="3400"/>
            </a:lvl4pPr>
            <a:lvl5pPr marL="6897136" indent="0">
              <a:buNone/>
              <a:defRPr sz="3400"/>
            </a:lvl5pPr>
            <a:lvl6pPr marL="8621420" indent="0">
              <a:buNone/>
              <a:defRPr sz="3400"/>
            </a:lvl6pPr>
            <a:lvl7pPr marL="10345704" indent="0">
              <a:buNone/>
              <a:defRPr sz="3400"/>
            </a:lvl7pPr>
            <a:lvl8pPr marL="12069989" indent="0">
              <a:buNone/>
              <a:defRPr sz="3400"/>
            </a:lvl8pPr>
            <a:lvl9pPr marL="13794273" indent="0">
              <a:buNone/>
              <a:defRPr sz="3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436C3-671D-42DC-8FA1-C56E19F3FE42}" type="datetimeFigureOut">
              <a:rPr lang="en-US" smtClean="0"/>
              <a:pPr/>
              <a:t>10/29/2009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1D5AC-8434-4850-ABD3-FC5C374875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400" y="768986"/>
            <a:ext cx="37033200" cy="3200400"/>
          </a:xfrm>
          <a:prstGeom prst="rect">
            <a:avLst/>
          </a:prstGeom>
        </p:spPr>
        <p:txBody>
          <a:bodyPr vert="horz" lIns="344857" tIns="172428" rIns="344857" bIns="17242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57400" y="4480562"/>
            <a:ext cx="37033200" cy="12672696"/>
          </a:xfrm>
          <a:prstGeom prst="rect">
            <a:avLst/>
          </a:prstGeom>
        </p:spPr>
        <p:txBody>
          <a:bodyPr vert="horz" lIns="344857" tIns="172428" rIns="344857" bIns="1724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57400" y="17797781"/>
            <a:ext cx="9601200" cy="1022350"/>
          </a:xfrm>
          <a:prstGeom prst="rect">
            <a:avLst/>
          </a:prstGeom>
        </p:spPr>
        <p:txBody>
          <a:bodyPr vert="horz" lIns="344857" tIns="172428" rIns="344857" bIns="172428" rtlCol="0" anchor="ctr"/>
          <a:lstStyle>
            <a:lvl1pPr algn="l">
              <a:defRPr sz="4500">
                <a:solidFill>
                  <a:schemeClr val="tx1">
                    <a:tint val="75000"/>
                  </a:schemeClr>
                </a:solidFill>
              </a:defRPr>
            </a:lvl1pPr>
          </a:lstStyle>
          <a:p>
            <a:fld id="{CE8436C3-671D-42DC-8FA1-C56E19F3FE42}" type="datetimeFigureOut">
              <a:rPr lang="en-US" smtClean="0"/>
              <a:pPr/>
              <a:t>10/29/2009</a:t>
            </a:fld>
            <a:endParaRPr lang="en-US"/>
          </a:p>
        </p:txBody>
      </p:sp>
      <p:sp>
        <p:nvSpPr>
          <p:cNvPr id="5" name="Footer Placeholder 4"/>
          <p:cNvSpPr>
            <a:spLocks noGrp="1"/>
          </p:cNvSpPr>
          <p:nvPr>
            <p:ph type="ftr" sz="quarter" idx="3"/>
          </p:nvPr>
        </p:nvSpPr>
        <p:spPr>
          <a:xfrm>
            <a:off x="14058900" y="17797781"/>
            <a:ext cx="13030200" cy="1022350"/>
          </a:xfrm>
          <a:prstGeom prst="rect">
            <a:avLst/>
          </a:prstGeom>
        </p:spPr>
        <p:txBody>
          <a:bodyPr vert="horz" lIns="344857" tIns="172428" rIns="344857" bIns="172428" rtlCol="0" anchor="ctr"/>
          <a:lstStyle>
            <a:lvl1pPr algn="ctr">
              <a:defRPr sz="4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9489400" y="17797781"/>
            <a:ext cx="9601200" cy="1022350"/>
          </a:xfrm>
          <a:prstGeom prst="rect">
            <a:avLst/>
          </a:prstGeom>
        </p:spPr>
        <p:txBody>
          <a:bodyPr vert="horz" lIns="344857" tIns="172428" rIns="344857" bIns="172428" rtlCol="0" anchor="ctr"/>
          <a:lstStyle>
            <a:lvl1pPr algn="r">
              <a:defRPr sz="4500">
                <a:solidFill>
                  <a:schemeClr val="tx1">
                    <a:tint val="75000"/>
                  </a:schemeClr>
                </a:solidFill>
              </a:defRPr>
            </a:lvl1pPr>
          </a:lstStyle>
          <a:p>
            <a:fld id="{5C71D5AC-8434-4850-ABD3-FC5C374875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48568" rtl="0" eaLnBrk="1" latinLnBrk="0" hangingPunct="1">
        <a:spcBef>
          <a:spcPct val="0"/>
        </a:spcBef>
        <a:buNone/>
        <a:defRPr sz="16600" kern="1200">
          <a:solidFill>
            <a:schemeClr val="tx1"/>
          </a:solidFill>
          <a:latin typeface="+mj-lt"/>
          <a:ea typeface="+mj-ea"/>
          <a:cs typeface="+mj-cs"/>
        </a:defRPr>
      </a:lvl1pPr>
    </p:titleStyle>
    <p:bodyStyle>
      <a:lvl1pPr marL="1293213" indent="-1293213" algn="l" defTabSz="3448568"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1962" indent="-1077678" algn="l" defTabSz="3448568"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10710" indent="-862142" algn="l" defTabSz="3448568"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034994" indent="-862142" algn="l" defTabSz="3448568" rtl="0" eaLnBrk="1" latinLnBrk="0" hangingPunct="1">
        <a:spcBef>
          <a:spcPct val="20000"/>
        </a:spcBef>
        <a:buFont typeface="Arial" pitchFamily="34" charset="0"/>
        <a:buChar char="–"/>
        <a:defRPr sz="7500" kern="1200">
          <a:solidFill>
            <a:schemeClr val="tx1"/>
          </a:solidFill>
          <a:latin typeface="+mn-lt"/>
          <a:ea typeface="+mn-ea"/>
          <a:cs typeface="+mn-cs"/>
        </a:defRPr>
      </a:lvl4pPr>
      <a:lvl5pPr marL="7759278" indent="-862142" algn="l" defTabSz="3448568" rtl="0" eaLnBrk="1" latinLnBrk="0" hangingPunct="1">
        <a:spcBef>
          <a:spcPct val="20000"/>
        </a:spcBef>
        <a:buFont typeface="Arial" pitchFamily="34" charset="0"/>
        <a:buChar char="»"/>
        <a:defRPr sz="7500" kern="1200">
          <a:solidFill>
            <a:schemeClr val="tx1"/>
          </a:solidFill>
          <a:latin typeface="+mn-lt"/>
          <a:ea typeface="+mn-ea"/>
          <a:cs typeface="+mn-cs"/>
        </a:defRPr>
      </a:lvl5pPr>
      <a:lvl6pPr marL="9483562" indent="-862142" algn="l" defTabSz="3448568" rtl="0" eaLnBrk="1" latinLnBrk="0" hangingPunct="1">
        <a:spcBef>
          <a:spcPct val="20000"/>
        </a:spcBef>
        <a:buFont typeface="Arial" pitchFamily="34" charset="0"/>
        <a:buChar char="•"/>
        <a:defRPr sz="7500" kern="1200">
          <a:solidFill>
            <a:schemeClr val="tx1"/>
          </a:solidFill>
          <a:latin typeface="+mn-lt"/>
          <a:ea typeface="+mn-ea"/>
          <a:cs typeface="+mn-cs"/>
        </a:defRPr>
      </a:lvl6pPr>
      <a:lvl7pPr marL="11207847" indent="-862142" algn="l" defTabSz="3448568" rtl="0" eaLnBrk="1" latinLnBrk="0" hangingPunct="1">
        <a:spcBef>
          <a:spcPct val="20000"/>
        </a:spcBef>
        <a:buFont typeface="Arial" pitchFamily="34" charset="0"/>
        <a:buChar char="•"/>
        <a:defRPr sz="7500" kern="1200">
          <a:solidFill>
            <a:schemeClr val="tx1"/>
          </a:solidFill>
          <a:latin typeface="+mn-lt"/>
          <a:ea typeface="+mn-ea"/>
          <a:cs typeface="+mn-cs"/>
        </a:defRPr>
      </a:lvl7pPr>
      <a:lvl8pPr marL="12932131" indent="-862142" algn="l" defTabSz="3448568" rtl="0" eaLnBrk="1" latinLnBrk="0" hangingPunct="1">
        <a:spcBef>
          <a:spcPct val="20000"/>
        </a:spcBef>
        <a:buFont typeface="Arial" pitchFamily="34" charset="0"/>
        <a:buChar char="•"/>
        <a:defRPr sz="7500" kern="1200">
          <a:solidFill>
            <a:schemeClr val="tx1"/>
          </a:solidFill>
          <a:latin typeface="+mn-lt"/>
          <a:ea typeface="+mn-ea"/>
          <a:cs typeface="+mn-cs"/>
        </a:defRPr>
      </a:lvl8pPr>
      <a:lvl9pPr marL="14656415" indent="-862142" algn="l" defTabSz="3448568" rtl="0" eaLnBrk="1" latinLnBrk="0" hangingPunct="1">
        <a:spcBef>
          <a:spcPct val="20000"/>
        </a:spcBef>
        <a:buFont typeface="Arial" pitchFamily="34" charset="0"/>
        <a:buChar char="•"/>
        <a:defRPr sz="7500" kern="1200">
          <a:solidFill>
            <a:schemeClr val="tx1"/>
          </a:solidFill>
          <a:latin typeface="+mn-lt"/>
          <a:ea typeface="+mn-ea"/>
          <a:cs typeface="+mn-cs"/>
        </a:defRPr>
      </a:lvl9pPr>
    </p:bodyStyle>
    <p:otherStyle>
      <a:defPPr>
        <a:defRPr lang="en-US"/>
      </a:defPPr>
      <a:lvl1pPr marL="0" algn="l" defTabSz="3448568" rtl="0" eaLnBrk="1" latinLnBrk="0" hangingPunct="1">
        <a:defRPr sz="6800" kern="1200">
          <a:solidFill>
            <a:schemeClr val="tx1"/>
          </a:solidFill>
          <a:latin typeface="+mn-lt"/>
          <a:ea typeface="+mn-ea"/>
          <a:cs typeface="+mn-cs"/>
        </a:defRPr>
      </a:lvl1pPr>
      <a:lvl2pPr marL="1724284" algn="l" defTabSz="3448568" rtl="0" eaLnBrk="1" latinLnBrk="0" hangingPunct="1">
        <a:defRPr sz="6800" kern="1200">
          <a:solidFill>
            <a:schemeClr val="tx1"/>
          </a:solidFill>
          <a:latin typeface="+mn-lt"/>
          <a:ea typeface="+mn-ea"/>
          <a:cs typeface="+mn-cs"/>
        </a:defRPr>
      </a:lvl2pPr>
      <a:lvl3pPr marL="3448568" algn="l" defTabSz="3448568" rtl="0" eaLnBrk="1" latinLnBrk="0" hangingPunct="1">
        <a:defRPr sz="6800" kern="1200">
          <a:solidFill>
            <a:schemeClr val="tx1"/>
          </a:solidFill>
          <a:latin typeface="+mn-lt"/>
          <a:ea typeface="+mn-ea"/>
          <a:cs typeface="+mn-cs"/>
        </a:defRPr>
      </a:lvl3pPr>
      <a:lvl4pPr marL="5172852" algn="l" defTabSz="3448568" rtl="0" eaLnBrk="1" latinLnBrk="0" hangingPunct="1">
        <a:defRPr sz="6800" kern="1200">
          <a:solidFill>
            <a:schemeClr val="tx1"/>
          </a:solidFill>
          <a:latin typeface="+mn-lt"/>
          <a:ea typeface="+mn-ea"/>
          <a:cs typeface="+mn-cs"/>
        </a:defRPr>
      </a:lvl4pPr>
      <a:lvl5pPr marL="6897136" algn="l" defTabSz="3448568" rtl="0" eaLnBrk="1" latinLnBrk="0" hangingPunct="1">
        <a:defRPr sz="6800" kern="1200">
          <a:solidFill>
            <a:schemeClr val="tx1"/>
          </a:solidFill>
          <a:latin typeface="+mn-lt"/>
          <a:ea typeface="+mn-ea"/>
          <a:cs typeface="+mn-cs"/>
        </a:defRPr>
      </a:lvl5pPr>
      <a:lvl6pPr marL="8621420" algn="l" defTabSz="3448568" rtl="0" eaLnBrk="1" latinLnBrk="0" hangingPunct="1">
        <a:defRPr sz="6800" kern="1200">
          <a:solidFill>
            <a:schemeClr val="tx1"/>
          </a:solidFill>
          <a:latin typeface="+mn-lt"/>
          <a:ea typeface="+mn-ea"/>
          <a:cs typeface="+mn-cs"/>
        </a:defRPr>
      </a:lvl6pPr>
      <a:lvl7pPr marL="10345704" algn="l" defTabSz="3448568" rtl="0" eaLnBrk="1" latinLnBrk="0" hangingPunct="1">
        <a:defRPr sz="6800" kern="1200">
          <a:solidFill>
            <a:schemeClr val="tx1"/>
          </a:solidFill>
          <a:latin typeface="+mn-lt"/>
          <a:ea typeface="+mn-ea"/>
          <a:cs typeface="+mn-cs"/>
        </a:defRPr>
      </a:lvl7pPr>
      <a:lvl8pPr marL="12069989" algn="l" defTabSz="3448568" rtl="0" eaLnBrk="1" latinLnBrk="0" hangingPunct="1">
        <a:defRPr sz="6800" kern="1200">
          <a:solidFill>
            <a:schemeClr val="tx1"/>
          </a:solidFill>
          <a:latin typeface="+mn-lt"/>
          <a:ea typeface="+mn-ea"/>
          <a:cs typeface="+mn-cs"/>
        </a:defRPr>
      </a:lvl8pPr>
      <a:lvl9pPr marL="13794273" algn="l" defTabSz="3448568" rtl="0" eaLnBrk="1" latinLnBrk="0" hangingPunct="1">
        <a:defRPr sz="6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wmf"/><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34594800" y="17678400"/>
            <a:ext cx="6172200" cy="1295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Rectangle 4"/>
          <p:cNvSpPr>
            <a:spLocks noChangeArrowheads="1"/>
          </p:cNvSpPr>
          <p:nvPr/>
        </p:nvSpPr>
        <p:spPr bwMode="auto">
          <a:xfrm>
            <a:off x="609600" y="76200"/>
            <a:ext cx="40005000" cy="2971800"/>
          </a:xfrm>
          <a:prstGeom prst="rect">
            <a:avLst/>
          </a:prstGeom>
          <a:blipFill>
            <a:blip r:embed="rId2" cstate="print"/>
            <a:tile tx="0" ty="0" sx="100000" sy="100000" flip="none" algn="tl"/>
          </a:blipFill>
          <a:ln>
            <a:noFill/>
            <a:headEnd/>
            <a:tailEnd/>
          </a:ln>
        </p:spPr>
        <p:style>
          <a:lnRef idx="2">
            <a:schemeClr val="dk1"/>
          </a:lnRef>
          <a:fillRef idx="1">
            <a:schemeClr val="lt1"/>
          </a:fillRef>
          <a:effectRef idx="0">
            <a:schemeClr val="dk1"/>
          </a:effectRef>
          <a:fontRef idx="minor">
            <a:schemeClr val="dk1"/>
          </a:fontRef>
        </p:style>
        <p:txBody>
          <a:bodyPr wrap="none" lIns="137160" tIns="100584" rIns="137160" bIns="100584" anchor="ctr"/>
          <a:lstStyle/>
          <a:p>
            <a:pPr algn="ctr" defTabSz="2246313">
              <a:defRPr/>
            </a:pPr>
            <a:r>
              <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Tree integration into land-use systems as a strategy for soil carbon sequestration</a:t>
            </a:r>
          </a:p>
          <a:p>
            <a:pPr algn="ctr" defTabSz="2246313">
              <a:defRPr/>
            </a:pP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defTabSz="2246313">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G. Haile</a:t>
            </a:r>
            <a:r>
              <a:rPr lang="en-US" sz="32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rPr>
              <a:t>1, 2</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V. D. Nair</a:t>
            </a:r>
            <a:r>
              <a:rPr lang="en-US" sz="32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and P. K. R. Nair</a:t>
            </a:r>
            <a:r>
              <a:rPr lang="en-US" sz="32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defTabSz="2246313">
              <a:defRPr/>
            </a:pPr>
            <a:r>
              <a:rPr lang="en-US" sz="18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rPr>
              <a:t>Center for Subtropical Agroforestry, School of Forest Resources and Conservation, P.O. Box 110410; </a:t>
            </a:r>
          </a:p>
          <a:p>
            <a:pPr algn="ctr" defTabSz="2246313">
              <a:defRPr/>
            </a:pPr>
            <a:r>
              <a:rPr lang="en-US" sz="18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rPr>
              <a:t>Soil and Water Science Department, P.O. Box 110510; Institute of Food and Agricultural Sciences, University of Florida, Gainesville, FL 32611.</a:t>
            </a:r>
          </a:p>
        </p:txBody>
      </p:sp>
      <p:pic>
        <p:nvPicPr>
          <p:cNvPr id="5" name="Picture 146" descr="UF_IFAS"/>
          <p:cNvPicPr>
            <a:picLocks noChangeAspect="1" noChangeArrowheads="1"/>
          </p:cNvPicPr>
          <p:nvPr/>
        </p:nvPicPr>
        <p:blipFill>
          <a:blip r:embed="rId3" cstate="print"/>
          <a:srcRect/>
          <a:stretch>
            <a:fillRect/>
          </a:stretch>
        </p:blipFill>
        <p:spPr bwMode="auto">
          <a:xfrm>
            <a:off x="950912" y="1773237"/>
            <a:ext cx="2408238" cy="779463"/>
          </a:xfrm>
          <a:prstGeom prst="rect">
            <a:avLst/>
          </a:prstGeom>
          <a:noFill/>
          <a:ln w="9525">
            <a:noFill/>
            <a:miter lim="800000"/>
            <a:headEnd/>
            <a:tailEnd/>
          </a:ln>
        </p:spPr>
      </p:pic>
      <p:pic>
        <p:nvPicPr>
          <p:cNvPr id="6" name="Picture 62"/>
          <p:cNvPicPr preferRelativeResize="0">
            <a:picLocks noChangeAspect="1" noChangeArrowheads="1"/>
          </p:cNvPicPr>
          <p:nvPr/>
        </p:nvPicPr>
        <p:blipFill>
          <a:blip r:embed="rId4" cstate="print"/>
          <a:srcRect/>
          <a:stretch>
            <a:fillRect/>
          </a:stretch>
        </p:blipFill>
        <p:spPr bwMode="auto">
          <a:xfrm>
            <a:off x="36764912" y="1697037"/>
            <a:ext cx="955675" cy="893763"/>
          </a:xfrm>
          <a:prstGeom prst="rect">
            <a:avLst/>
          </a:prstGeom>
          <a:noFill/>
          <a:ln w="12700">
            <a:noFill/>
            <a:miter lim="800000"/>
            <a:headEnd/>
            <a:tailEnd/>
          </a:ln>
        </p:spPr>
      </p:pic>
      <p:pic>
        <p:nvPicPr>
          <p:cNvPr id="7" name="Picture 63" descr="sfrclogo4"/>
          <p:cNvPicPr>
            <a:picLocks noChangeAspect="1" noChangeArrowheads="1"/>
          </p:cNvPicPr>
          <p:nvPr/>
        </p:nvPicPr>
        <p:blipFill>
          <a:blip r:embed="rId5" cstate="print"/>
          <a:srcRect/>
          <a:stretch>
            <a:fillRect/>
          </a:stretch>
        </p:blipFill>
        <p:spPr bwMode="auto">
          <a:xfrm>
            <a:off x="38441312" y="1925637"/>
            <a:ext cx="1335088" cy="431800"/>
          </a:xfrm>
          <a:prstGeom prst="rect">
            <a:avLst/>
          </a:prstGeom>
          <a:noFill/>
          <a:ln w="9525">
            <a:noFill/>
            <a:miter lim="800000"/>
            <a:headEnd/>
            <a:tailEnd/>
          </a:ln>
        </p:spPr>
      </p:pic>
      <p:sp>
        <p:nvSpPr>
          <p:cNvPr id="10" name="Rectangle 6"/>
          <p:cNvSpPr>
            <a:spLocks noChangeArrowheads="1"/>
          </p:cNvSpPr>
          <p:nvPr/>
        </p:nvSpPr>
        <p:spPr bwMode="auto">
          <a:xfrm>
            <a:off x="3657600" y="3124200"/>
            <a:ext cx="7848600" cy="53268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00813" tIns="50406" rIns="100813" bIns="50406">
            <a:spAutoFit/>
          </a:bodyPr>
          <a:lstStyle/>
          <a:p>
            <a:pPr algn="ctr" defTabSz="2246313">
              <a:defRPr/>
            </a:pPr>
            <a:r>
              <a:rPr lang="en-US" sz="2800" b="1" dirty="0">
                <a:effectLst>
                  <a:outerShdw blurRad="38100" dist="38100" dir="2700000" algn="tl">
                    <a:srgbClr val="FFFFFF"/>
                  </a:outerShdw>
                </a:effectLst>
                <a:latin typeface="Arial Rounded MT Bold" pitchFamily="34" charset="0"/>
              </a:rPr>
              <a:t>Introduction</a:t>
            </a:r>
            <a:endParaRPr lang="en-GB" sz="2800" b="1" dirty="0">
              <a:effectLst>
                <a:outerShdw blurRad="38100" dist="38100" dir="2700000" algn="tl">
                  <a:srgbClr val="FFFFFF"/>
                </a:outerShdw>
              </a:effectLst>
              <a:latin typeface="Arial Rounded MT Bold" pitchFamily="34" charset="0"/>
            </a:endParaRPr>
          </a:p>
        </p:txBody>
      </p:sp>
      <p:sp>
        <p:nvSpPr>
          <p:cNvPr id="11" name="Text Box 13"/>
          <p:cNvSpPr txBox="1">
            <a:spLocks noChangeArrowheads="1"/>
          </p:cNvSpPr>
          <p:nvPr/>
        </p:nvSpPr>
        <p:spPr bwMode="auto">
          <a:xfrm>
            <a:off x="609600" y="3810000"/>
            <a:ext cx="13258800" cy="287178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100813" tIns="50406" rIns="100813" bIns="50406">
            <a:spAutoFit/>
          </a:bodyPr>
          <a:lstStyle/>
          <a:p>
            <a:pPr defTabSz="2246313">
              <a:spcBef>
                <a:spcPct val="50000"/>
              </a:spcBef>
              <a:defRPr/>
            </a:pPr>
            <a:r>
              <a:rPr lang="en-US" sz="2000" dirty="0"/>
              <a:t>Land-use change or intensification can influence the dynamics and storage of soil organic matter (SOM) and the extent of carbon (C) sequestration in soils because of changes in ecosystem dynamics such as plant productivity and plant-litter inputs. In this study, we compared silvopastures (pastures into which trees had been integrated) and adjacent treeless pastures for their C3- and C4-derived soil organic C (SOC) content.</a:t>
            </a:r>
          </a:p>
          <a:p>
            <a:pPr defTabSz="2246313">
              <a:spcBef>
                <a:spcPct val="50000"/>
              </a:spcBef>
              <a:defRPr/>
            </a:pPr>
            <a:r>
              <a:rPr lang="en-US" sz="2000" b="1" dirty="0"/>
              <a:t>Hypothesis:</a:t>
            </a:r>
            <a:r>
              <a:rPr lang="en-US" sz="2000" dirty="0"/>
              <a:t> Silvopasture (SP) has the potential for maximizing soil carbon (C) sequestration compared to adjacent treeless (open) pasture (OP) </a:t>
            </a:r>
          </a:p>
          <a:p>
            <a:pPr defTabSz="2246313">
              <a:spcBef>
                <a:spcPct val="50000"/>
              </a:spcBef>
              <a:defRPr/>
            </a:pPr>
            <a:r>
              <a:rPr lang="en-US" sz="2000" b="1" dirty="0"/>
              <a:t>Objectives:</a:t>
            </a:r>
            <a:r>
              <a:rPr lang="en-US" sz="2000" dirty="0"/>
              <a:t> To determine (i) total soil C stored </a:t>
            </a:r>
            <a:r>
              <a:rPr lang="en-US" sz="2000"/>
              <a:t>in </a:t>
            </a:r>
            <a:r>
              <a:rPr lang="en-US" sz="2000" smtClean="0"/>
              <a:t>soils</a:t>
            </a:r>
            <a:r>
              <a:rPr lang="en-US" sz="2000" dirty="0"/>
              <a:t>, and (ii) trace the plant sources of C using stable isotope signatures in paired plots of slash pine-based SP and on adjacent OP located on Spodosols and Ultisols in Florida.</a:t>
            </a:r>
          </a:p>
        </p:txBody>
      </p:sp>
      <p:sp>
        <p:nvSpPr>
          <p:cNvPr id="13" name="Rectangle 5"/>
          <p:cNvSpPr>
            <a:spLocks noChangeArrowheads="1"/>
          </p:cNvSpPr>
          <p:nvPr/>
        </p:nvSpPr>
        <p:spPr bwMode="auto">
          <a:xfrm>
            <a:off x="3733800" y="6781800"/>
            <a:ext cx="7848600" cy="5381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00813" tIns="50406" rIns="100813" bIns="50406">
            <a:spAutoFit/>
          </a:bodyPr>
          <a:lstStyle/>
          <a:p>
            <a:pPr algn="ctr" defTabSz="2246313">
              <a:defRPr/>
            </a:pPr>
            <a:r>
              <a:rPr lang="en-US" sz="2800" b="1" dirty="0">
                <a:effectLst>
                  <a:outerShdw blurRad="38100" dist="38100" dir="2700000" algn="tl">
                    <a:srgbClr val="FFFFFF"/>
                  </a:outerShdw>
                </a:effectLst>
                <a:latin typeface="Arial Rounded MT Bold" pitchFamily="34" charset="0"/>
              </a:rPr>
              <a:t>Materials and Methods</a:t>
            </a:r>
            <a:endParaRPr lang="en-GB" sz="2800" b="1" dirty="0">
              <a:effectLst>
                <a:outerShdw blurRad="38100" dist="38100" dir="2700000" algn="tl">
                  <a:srgbClr val="FFFFFF"/>
                </a:outerShdw>
              </a:effectLst>
              <a:latin typeface="Arial Rounded MT Bold" pitchFamily="34" charset="0"/>
            </a:endParaRPr>
          </a:p>
        </p:txBody>
      </p:sp>
      <p:sp>
        <p:nvSpPr>
          <p:cNvPr id="14" name="Text Box 47"/>
          <p:cNvSpPr txBox="1">
            <a:spLocks noChangeArrowheads="1"/>
          </p:cNvSpPr>
          <p:nvPr/>
        </p:nvSpPr>
        <p:spPr bwMode="auto">
          <a:xfrm>
            <a:off x="609600" y="7391400"/>
            <a:ext cx="13258800" cy="68631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70075" tIns="35037" rIns="70075" bIns="35037">
            <a:spAutoFit/>
          </a:bodyPr>
          <a:lstStyle/>
          <a:p>
            <a:pPr defTabSz="3500438">
              <a:defRPr/>
            </a:pPr>
            <a:r>
              <a:rPr lang="en-US" sz="2000" b="1" dirty="0">
                <a:cs typeface="Arial" charset="0"/>
              </a:rPr>
              <a:t>Study Area:</a:t>
            </a:r>
            <a:r>
              <a:rPr lang="en-GB" sz="2000" dirty="0">
                <a:cs typeface="Arial" charset="0"/>
              </a:rPr>
              <a:t> Four </a:t>
            </a:r>
            <a:r>
              <a:rPr lang="en-US" sz="2000" dirty="0">
                <a:cs typeface="Arial" charset="0"/>
              </a:rPr>
              <a:t>sites </a:t>
            </a:r>
            <a:r>
              <a:rPr lang="en-US" sz="2000" dirty="0"/>
              <a:t>were selected; two on</a:t>
            </a:r>
            <a:r>
              <a:rPr lang="en-US" sz="2000" dirty="0">
                <a:cs typeface="Arial" charset="0"/>
              </a:rPr>
              <a:t> a </a:t>
            </a:r>
            <a:r>
              <a:rPr lang="en-US" sz="2000" dirty="0"/>
              <a:t>Spodosol and the other two on an Ultisol. E</a:t>
            </a:r>
            <a:r>
              <a:rPr lang="en-US" sz="2000" dirty="0">
                <a:cs typeface="Arial" charset="0"/>
              </a:rPr>
              <a:t>ach site consisted of a pair of plots: a SP of slash pine (</a:t>
            </a:r>
            <a:r>
              <a:rPr lang="en-US" sz="2000" i="1" dirty="0" err="1">
                <a:cs typeface="Arial" charset="0"/>
              </a:rPr>
              <a:t>Pinus</a:t>
            </a:r>
            <a:r>
              <a:rPr lang="en-US" sz="2000" i="1" dirty="0">
                <a:cs typeface="Arial" charset="0"/>
              </a:rPr>
              <a:t> </a:t>
            </a:r>
            <a:r>
              <a:rPr lang="en-US" sz="2000" i="1" dirty="0" err="1">
                <a:cs typeface="Arial" charset="0"/>
              </a:rPr>
              <a:t>elliottii</a:t>
            </a:r>
            <a:r>
              <a:rPr lang="en-US" sz="2000" dirty="0">
                <a:cs typeface="Arial" charset="0"/>
              </a:rPr>
              <a:t>) + bahiagrass (</a:t>
            </a:r>
            <a:r>
              <a:rPr lang="en-US" sz="2000" i="1" dirty="0">
                <a:cs typeface="Arial" charset="0"/>
              </a:rPr>
              <a:t>Paspalum </a:t>
            </a:r>
            <a:r>
              <a:rPr lang="en-US" sz="2000" i="1" dirty="0" err="1">
                <a:cs typeface="Arial" charset="0"/>
              </a:rPr>
              <a:t>notatum</a:t>
            </a:r>
            <a:r>
              <a:rPr lang="en-US" sz="2000" dirty="0">
                <a:cs typeface="Arial" charset="0"/>
              </a:rPr>
              <a:t>), and an adjacent OP of bahiagrass (Fig. 1). </a:t>
            </a:r>
            <a:endParaRPr lang="en-GB" sz="2000" dirty="0">
              <a:cs typeface="Arial" charset="0"/>
            </a:endParaRPr>
          </a:p>
        </p:txBody>
      </p:sp>
      <p:pic>
        <p:nvPicPr>
          <p:cNvPr id="16" name="Picture 51"/>
          <p:cNvPicPr>
            <a:picLocks noChangeAspect="1" noChangeArrowheads="1"/>
          </p:cNvPicPr>
          <p:nvPr/>
        </p:nvPicPr>
        <p:blipFill>
          <a:blip r:embed="rId6" cstate="print"/>
          <a:srcRect/>
          <a:stretch>
            <a:fillRect/>
          </a:stretch>
        </p:blipFill>
        <p:spPr bwMode="auto">
          <a:xfrm>
            <a:off x="2971800" y="7162800"/>
            <a:ext cx="4293775" cy="589159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9" name="Rectangle 24"/>
          <p:cNvSpPr>
            <a:spLocks noChangeArrowheads="1"/>
          </p:cNvSpPr>
          <p:nvPr/>
        </p:nvSpPr>
        <p:spPr bwMode="auto">
          <a:xfrm>
            <a:off x="609600" y="12954000"/>
            <a:ext cx="13258800" cy="13018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70075" tIns="35037" rIns="70075" bIns="35037" anchor="ctr">
            <a:spAutoFit/>
          </a:bodyPr>
          <a:lstStyle/>
          <a:p>
            <a:pPr marL="342900" indent="-342900" defTabSz="700088">
              <a:tabLst>
                <a:tab pos="1085850" algn="l"/>
              </a:tabLst>
              <a:defRPr/>
            </a:pPr>
            <a:r>
              <a:rPr lang="en-US" sz="2000" b="1" dirty="0">
                <a:cs typeface="Arial" charset="0"/>
              </a:rPr>
              <a:t>Soil Sampling</a:t>
            </a:r>
          </a:p>
          <a:p>
            <a:pPr marL="342900" indent="-342900" defTabSz="700088">
              <a:buFontTx/>
              <a:buChar char="•"/>
              <a:tabLst>
                <a:tab pos="1085850" algn="l"/>
              </a:tabLst>
              <a:defRPr/>
            </a:pPr>
            <a:r>
              <a:rPr lang="en-US" sz="2000" dirty="0">
                <a:cs typeface="Arial" charset="0"/>
              </a:rPr>
              <a:t>Sampling points: between trees in a row (SP-T) and at center of an alley (SP-A) in a SP </a:t>
            </a:r>
            <a:r>
              <a:rPr lang="en-US" sz="2000" dirty="0" smtClean="0">
                <a:cs typeface="Arial" charset="0"/>
              </a:rPr>
              <a:t>system, and </a:t>
            </a:r>
            <a:r>
              <a:rPr lang="en-US" sz="2000" dirty="0">
                <a:cs typeface="Arial" charset="0"/>
              </a:rPr>
              <a:t>on OP</a:t>
            </a:r>
          </a:p>
          <a:p>
            <a:pPr marL="342900" indent="-342900" defTabSz="700088">
              <a:buFontTx/>
              <a:buChar char="•"/>
              <a:tabLst>
                <a:tab pos="1085850" algn="l"/>
              </a:tabLst>
              <a:defRPr/>
            </a:pPr>
            <a:r>
              <a:rPr lang="en-US" sz="2000" dirty="0">
                <a:cs typeface="Arial" charset="0"/>
              </a:rPr>
              <a:t>Six soil depths: 0 – 5, 5 – 15, 15 – 30, 30 – 50, 50 – 75, and 75 – 125 cm</a:t>
            </a:r>
          </a:p>
          <a:p>
            <a:pPr marL="342900" indent="-342900" defTabSz="700088">
              <a:buFontTx/>
              <a:buChar char="•"/>
              <a:tabLst>
                <a:tab pos="1085850" algn="l"/>
              </a:tabLst>
              <a:defRPr/>
            </a:pPr>
            <a:r>
              <a:rPr lang="en-US" sz="2000" dirty="0">
                <a:cs typeface="Arial" charset="0"/>
              </a:rPr>
              <a:t>Three sets of composite soils per depth per treatment, each prepared by mixing soil profiles from four sampling spots. </a:t>
            </a:r>
          </a:p>
        </p:txBody>
      </p:sp>
      <p:sp>
        <p:nvSpPr>
          <p:cNvPr id="21" name="Text Box 31"/>
          <p:cNvSpPr txBox="1">
            <a:spLocks noChangeArrowheads="1"/>
          </p:cNvSpPr>
          <p:nvPr/>
        </p:nvSpPr>
        <p:spPr bwMode="auto">
          <a:xfrm flipV="1">
            <a:off x="8077200" y="12422805"/>
            <a:ext cx="4419600" cy="37879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rot="10800000" wrap="square" lIns="100813" tIns="50406" rIns="100813" bIns="50406">
            <a:spAutoFit/>
          </a:bodyPr>
          <a:lstStyle/>
          <a:p>
            <a:pPr defTabSz="3500438">
              <a:spcBef>
                <a:spcPct val="50000"/>
              </a:spcBef>
              <a:defRPr/>
            </a:pPr>
            <a:r>
              <a:rPr lang="en-US" sz="1800" b="1" dirty="0">
                <a:cs typeface="Arial" charset="0"/>
              </a:rPr>
              <a:t>Figure 1.</a:t>
            </a:r>
            <a:r>
              <a:rPr lang="en-US" sz="1800" dirty="0">
                <a:cs typeface="Arial" charset="0"/>
              </a:rPr>
              <a:t>  Location of soil sampling sites</a:t>
            </a:r>
          </a:p>
        </p:txBody>
      </p:sp>
      <p:sp>
        <p:nvSpPr>
          <p:cNvPr id="22" name="Rectangle 109"/>
          <p:cNvSpPr>
            <a:spLocks noChangeArrowheads="1"/>
          </p:cNvSpPr>
          <p:nvPr/>
        </p:nvSpPr>
        <p:spPr bwMode="auto">
          <a:xfrm>
            <a:off x="609600" y="15240000"/>
            <a:ext cx="13258800" cy="9940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70075" tIns="35037" rIns="70075" bIns="35037" anchor="ctr">
            <a:spAutoFit/>
          </a:bodyPr>
          <a:lstStyle/>
          <a:p>
            <a:pPr defTabSz="700088">
              <a:defRPr/>
            </a:pPr>
            <a:r>
              <a:rPr lang="en-US" sz="2000" b="1" dirty="0">
                <a:cs typeface="Arial" charset="0"/>
              </a:rPr>
              <a:t>Statistical Analyses:</a:t>
            </a:r>
            <a:r>
              <a:rPr lang="en-US" sz="2000" dirty="0">
                <a:cs typeface="Arial" charset="0"/>
              </a:rPr>
              <a:t> ANOVA GLM SAS procedure was used to determine differences in soil characteristics attributable to the landuse systems. Where ANOVA indicated significant effects due to land use systems Waller-Duncan K-Ratio t test was used for mean separation. Significance level was</a:t>
            </a:r>
            <a:r>
              <a:rPr lang="en-US" sz="2000" i="1" dirty="0">
                <a:cs typeface="Arial" charset="0"/>
              </a:rPr>
              <a:t> p</a:t>
            </a:r>
            <a:r>
              <a:rPr lang="en-US" sz="2000" dirty="0">
                <a:cs typeface="Arial" charset="0"/>
              </a:rPr>
              <a:t>&lt;0.05.</a:t>
            </a:r>
          </a:p>
        </p:txBody>
      </p:sp>
      <p:sp>
        <p:nvSpPr>
          <p:cNvPr id="23" name="Rectangle 22"/>
          <p:cNvSpPr>
            <a:spLocks noChangeArrowheads="1"/>
          </p:cNvSpPr>
          <p:nvPr/>
        </p:nvSpPr>
        <p:spPr bwMode="auto">
          <a:xfrm>
            <a:off x="609600" y="14401800"/>
            <a:ext cx="13258800" cy="68631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70075" tIns="35037" rIns="70075" bIns="35037" anchor="ctr">
            <a:spAutoFit/>
          </a:bodyPr>
          <a:lstStyle/>
          <a:p>
            <a:pPr defTabSz="700088">
              <a:defRPr/>
            </a:pPr>
            <a:r>
              <a:rPr lang="en-US" sz="2000" b="1" dirty="0">
                <a:cs typeface="Arial" charset="0"/>
              </a:rPr>
              <a:t>Elemental Analyses:</a:t>
            </a:r>
            <a:r>
              <a:rPr lang="en-US" sz="2000" dirty="0">
                <a:cs typeface="Arial" charset="0"/>
              </a:rPr>
              <a:t> Total  soil C was determined by dry combustion on an automated FLASH EA 1112 N C elemental analyzer and stable C isotope ratio was measured in  VG602 micromass spectrometer.</a:t>
            </a:r>
          </a:p>
        </p:txBody>
      </p:sp>
      <p:sp>
        <p:nvSpPr>
          <p:cNvPr id="24" name="Rectangle 23"/>
          <p:cNvSpPr>
            <a:spLocks noChangeArrowheads="1"/>
          </p:cNvSpPr>
          <p:nvPr/>
        </p:nvSpPr>
        <p:spPr bwMode="auto">
          <a:xfrm>
            <a:off x="609600" y="16383000"/>
            <a:ext cx="13258800" cy="253297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70075" tIns="35037" rIns="70075" bIns="35037" anchor="ctr">
            <a:spAutoFit/>
          </a:bodyPr>
          <a:lstStyle/>
          <a:p>
            <a:pPr defTabSz="700088">
              <a:defRPr/>
            </a:pPr>
            <a:r>
              <a:rPr lang="en-US" sz="2000" b="1" dirty="0">
                <a:cs typeface="Arial" charset="0"/>
              </a:rPr>
              <a:t>Calculations:</a:t>
            </a:r>
            <a:r>
              <a:rPr lang="en-US" sz="2000" dirty="0">
                <a:cs typeface="Arial" charset="0"/>
              </a:rPr>
              <a:t> </a:t>
            </a:r>
          </a:p>
          <a:p>
            <a:pPr defTabSz="700088">
              <a:defRPr/>
            </a:pPr>
            <a:r>
              <a:rPr lang="en-US" sz="2000" dirty="0"/>
              <a:t>Based on </a:t>
            </a:r>
            <a:r>
              <a:rPr lang="en-US" sz="2000" i="1" dirty="0"/>
              <a:t>δ</a:t>
            </a:r>
            <a:r>
              <a:rPr lang="en-US" sz="2000" baseline="30000" dirty="0"/>
              <a:t>13</a:t>
            </a:r>
            <a:r>
              <a:rPr lang="en-US" sz="2000" dirty="0"/>
              <a:t>C values for composite of plant-part samples (-28.5‰ for slash pine and -12.9‰ for </a:t>
            </a:r>
            <a:r>
              <a:rPr lang="en-US" sz="2000" dirty="0" smtClean="0"/>
              <a:t>bahiagrass; Haile et al., 2009), </a:t>
            </a:r>
            <a:r>
              <a:rPr lang="en-US" sz="2000" dirty="0"/>
              <a:t>the SOC contribution of  bahiagrass, a C4 plant, (F</a:t>
            </a:r>
            <a:r>
              <a:rPr lang="en-US" sz="2000" baseline="-25000" dirty="0"/>
              <a:t>C</a:t>
            </a:r>
            <a:r>
              <a:rPr lang="en-US" sz="2000" dirty="0"/>
              <a:t>) vs. the slash pine, a C3 plant, was estimated by mass balance (Balesdent and Mariotti, 1996) :</a:t>
            </a:r>
          </a:p>
          <a:p>
            <a:pPr defTabSz="700088">
              <a:defRPr/>
            </a:pPr>
            <a:r>
              <a:rPr lang="en-US" sz="2000" dirty="0"/>
              <a:t>			F</a:t>
            </a:r>
            <a:r>
              <a:rPr lang="en-US" sz="2000" baseline="-25000" dirty="0"/>
              <a:t>C </a:t>
            </a:r>
            <a:r>
              <a:rPr lang="en-US" sz="2000" dirty="0"/>
              <a:t>= (δ - δ</a:t>
            </a:r>
            <a:r>
              <a:rPr lang="en-US" sz="2000" baseline="-25000" dirty="0"/>
              <a:t>WL</a:t>
            </a:r>
            <a:r>
              <a:rPr lang="en-US" sz="2000" dirty="0"/>
              <a:t>) / (δ</a:t>
            </a:r>
            <a:r>
              <a:rPr lang="en-US" sz="2000" baseline="-25000" dirty="0"/>
              <a:t>G</a:t>
            </a:r>
            <a:r>
              <a:rPr lang="en-US" sz="2000" dirty="0"/>
              <a:t> - δ</a:t>
            </a:r>
            <a:r>
              <a:rPr lang="en-US" sz="2000" baseline="-25000" dirty="0"/>
              <a:t>WL</a:t>
            </a:r>
            <a:r>
              <a:rPr lang="en-US" sz="2000" dirty="0"/>
              <a:t>) </a:t>
            </a:r>
          </a:p>
          <a:p>
            <a:pPr defTabSz="700088">
              <a:defRPr/>
            </a:pPr>
            <a:endParaRPr lang="en-US" sz="2000" dirty="0"/>
          </a:p>
          <a:p>
            <a:pPr defTabSz="700088">
              <a:defRPr/>
            </a:pPr>
            <a:r>
              <a:rPr lang="en-US" sz="2000" dirty="0"/>
              <a:t>Where δ is the δ</a:t>
            </a:r>
            <a:r>
              <a:rPr lang="en-US" sz="2000" baseline="30000" dirty="0"/>
              <a:t>13</a:t>
            </a:r>
            <a:r>
              <a:rPr lang="en-US" sz="2000" dirty="0"/>
              <a:t>C value of a given sample, δ</a:t>
            </a:r>
            <a:r>
              <a:rPr lang="en-US" sz="2000" baseline="-25000" dirty="0"/>
              <a:t>G</a:t>
            </a:r>
            <a:r>
              <a:rPr lang="en-US" sz="2000" dirty="0"/>
              <a:t> is the average δ</a:t>
            </a:r>
            <a:r>
              <a:rPr lang="en-US" sz="2000" baseline="30000" dirty="0"/>
              <a:t>13</a:t>
            </a:r>
            <a:r>
              <a:rPr lang="en-US" sz="2000" dirty="0"/>
              <a:t>C value of composite sample of pasture grass tissue, and δ</a:t>
            </a:r>
            <a:r>
              <a:rPr lang="en-US" sz="2000" baseline="-25000" dirty="0"/>
              <a:t>WL</a:t>
            </a:r>
            <a:r>
              <a:rPr lang="en-US" sz="2000" dirty="0"/>
              <a:t> is the average δ</a:t>
            </a:r>
            <a:r>
              <a:rPr lang="en-US" sz="2000" baseline="30000" dirty="0"/>
              <a:t>13</a:t>
            </a:r>
            <a:r>
              <a:rPr lang="en-US" sz="2000" dirty="0"/>
              <a:t>C value of composite sample of slash pine tissue .</a:t>
            </a:r>
          </a:p>
        </p:txBody>
      </p:sp>
      <p:sp>
        <p:nvSpPr>
          <p:cNvPr id="25" name="Rectangle 11"/>
          <p:cNvSpPr>
            <a:spLocks noChangeArrowheads="1"/>
          </p:cNvSpPr>
          <p:nvPr/>
        </p:nvSpPr>
        <p:spPr bwMode="auto">
          <a:xfrm>
            <a:off x="23393400" y="3200400"/>
            <a:ext cx="7848600" cy="533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00813" tIns="50406" rIns="100813" bIns="50406">
            <a:spAutoFit/>
          </a:bodyPr>
          <a:lstStyle/>
          <a:p>
            <a:pPr algn="ctr" defTabSz="2246313">
              <a:defRPr/>
            </a:pPr>
            <a:r>
              <a:rPr lang="en-US" sz="2800" b="1" dirty="0">
                <a:effectLst>
                  <a:outerShdw blurRad="38100" dist="38100" dir="2700000" algn="tl">
                    <a:srgbClr val="FFFFFF"/>
                  </a:outerShdw>
                </a:effectLst>
                <a:latin typeface="Arial Rounded MT Bold" pitchFamily="34" charset="0"/>
              </a:rPr>
              <a:t>Results and Discussion</a:t>
            </a:r>
            <a:endParaRPr lang="en-GB" sz="2800" b="1" dirty="0">
              <a:effectLst>
                <a:outerShdw blurRad="38100" dist="38100" dir="2700000" algn="tl">
                  <a:srgbClr val="FFFFFF"/>
                </a:outerShdw>
              </a:effectLst>
              <a:latin typeface="Arial Rounded MT Bold" pitchFamily="34" charset="0"/>
            </a:endParaRPr>
          </a:p>
        </p:txBody>
      </p:sp>
      <p:sp>
        <p:nvSpPr>
          <p:cNvPr id="26" name="Text Box 12"/>
          <p:cNvSpPr txBox="1">
            <a:spLocks noChangeArrowheads="1"/>
          </p:cNvSpPr>
          <p:nvPr/>
        </p:nvSpPr>
        <p:spPr bwMode="auto">
          <a:xfrm>
            <a:off x="23545800" y="9341584"/>
            <a:ext cx="8001000" cy="163121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defTabSz="2768600">
              <a:defRPr/>
            </a:pPr>
            <a:r>
              <a:rPr lang="en-US" sz="2000" dirty="0" smtClean="0"/>
              <a:t>With </a:t>
            </a:r>
            <a:r>
              <a:rPr lang="en-US" sz="2000" dirty="0"/>
              <a:t>a knowledge of the times of tree establishment in the pastures (8, 12, 14 or 40 years at the 4 sites), the C3-derived SOC in soils under the silvopasture was shown to increase by 6−31.8 and 0−5 Mg ha</a:t>
            </a:r>
            <a:r>
              <a:rPr lang="en-US" sz="2000" baseline="30000" dirty="0"/>
              <a:t>-1</a:t>
            </a:r>
            <a:r>
              <a:rPr lang="en-US" sz="2000" dirty="0"/>
              <a:t> yr</a:t>
            </a:r>
            <a:r>
              <a:rPr lang="en-US" sz="2000" baseline="30000" dirty="0"/>
              <a:t>-1</a:t>
            </a:r>
            <a:r>
              <a:rPr lang="en-US" sz="2000" dirty="0"/>
              <a:t> at the top (0−5 cm) and deep (75−125 cm) soil layers, respectively, compared to corresponding soil layers under treeless </a:t>
            </a:r>
            <a:r>
              <a:rPr lang="en-US" sz="2000" dirty="0" smtClean="0"/>
              <a:t>pasture (Fig.3 ).</a:t>
            </a:r>
            <a:endParaRPr lang="en-GB" sz="2000" dirty="0"/>
          </a:p>
        </p:txBody>
      </p:sp>
      <p:grpSp>
        <p:nvGrpSpPr>
          <p:cNvPr id="32" name="Group 14"/>
          <p:cNvGrpSpPr>
            <a:grpSpLocks/>
          </p:cNvGrpSpPr>
          <p:nvPr/>
        </p:nvGrpSpPr>
        <p:grpSpPr bwMode="auto">
          <a:xfrm>
            <a:off x="25419050" y="6553200"/>
            <a:ext cx="1479550" cy="1831975"/>
            <a:chOff x="5808" y="6000"/>
            <a:chExt cx="932" cy="1155"/>
          </a:xfrm>
        </p:grpSpPr>
        <p:pic>
          <p:nvPicPr>
            <p:cNvPr id="33" name="Picture 15" descr="11"/>
            <p:cNvPicPr>
              <a:picLocks noChangeAspect="1" noChangeArrowheads="1"/>
            </p:cNvPicPr>
            <p:nvPr/>
          </p:nvPicPr>
          <p:blipFill>
            <a:blip r:embed="rId7" cstate="print"/>
            <a:srcRect/>
            <a:stretch>
              <a:fillRect/>
            </a:stretch>
          </p:blipFill>
          <p:spPr bwMode="auto">
            <a:xfrm>
              <a:off x="5808" y="6000"/>
              <a:ext cx="796" cy="11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4" name="Text Box 16"/>
            <p:cNvSpPr txBox="1">
              <a:spLocks noChangeAspect="1" noChangeArrowheads="1"/>
            </p:cNvSpPr>
            <p:nvPr/>
          </p:nvSpPr>
          <p:spPr bwMode="auto">
            <a:xfrm>
              <a:off x="6240" y="6816"/>
              <a:ext cx="500" cy="237"/>
            </a:xfrm>
            <a:prstGeom prst="rect">
              <a:avLst/>
            </a:prstGeom>
            <a:noFill/>
            <a:ln w="9525">
              <a:noFill/>
              <a:miter lim="800000"/>
              <a:headEnd/>
              <a:tailEnd/>
            </a:ln>
          </p:spPr>
          <p:txBody>
            <a:bodyPr lIns="100813" tIns="50406" rIns="100813" bIns="50406">
              <a:spAutoFit/>
            </a:bodyPr>
            <a:lstStyle/>
            <a:p>
              <a:pPr defTabSz="3052763">
                <a:spcBef>
                  <a:spcPct val="50000"/>
                </a:spcBef>
              </a:pPr>
              <a:r>
                <a:rPr lang="en-US" sz="1800" dirty="0" err="1">
                  <a:solidFill>
                    <a:srgbClr val="FFFF00"/>
                  </a:solidFill>
                </a:rPr>
                <a:t>Bw</a:t>
              </a:r>
              <a:endParaRPr lang="en-US" sz="1800" dirty="0">
                <a:solidFill>
                  <a:srgbClr val="FFFF00"/>
                </a:solidFill>
              </a:endParaRPr>
            </a:p>
          </p:txBody>
        </p:sp>
        <p:sp>
          <p:nvSpPr>
            <p:cNvPr id="35" name="Text Box 17"/>
            <p:cNvSpPr txBox="1">
              <a:spLocks noChangeAspect="1" noChangeArrowheads="1"/>
            </p:cNvSpPr>
            <p:nvPr/>
          </p:nvSpPr>
          <p:spPr bwMode="auto">
            <a:xfrm>
              <a:off x="6240" y="6528"/>
              <a:ext cx="404" cy="237"/>
            </a:xfrm>
            <a:prstGeom prst="rect">
              <a:avLst/>
            </a:prstGeom>
            <a:noFill/>
            <a:ln w="9525">
              <a:noFill/>
              <a:miter lim="800000"/>
              <a:headEnd/>
              <a:tailEnd/>
            </a:ln>
          </p:spPr>
          <p:txBody>
            <a:bodyPr lIns="100813" tIns="50406" rIns="100813" bIns="50406">
              <a:spAutoFit/>
            </a:bodyPr>
            <a:lstStyle/>
            <a:p>
              <a:pPr defTabSz="3052763">
                <a:spcBef>
                  <a:spcPct val="50000"/>
                </a:spcBef>
              </a:pPr>
              <a:r>
                <a:rPr lang="en-US" sz="1800" dirty="0" err="1">
                  <a:solidFill>
                    <a:srgbClr val="FFFF00"/>
                  </a:solidFill>
                </a:rPr>
                <a:t>Bh</a:t>
              </a:r>
              <a:endParaRPr lang="en-US" sz="1800" dirty="0">
                <a:solidFill>
                  <a:srgbClr val="FFFF00"/>
                </a:solidFill>
              </a:endParaRPr>
            </a:p>
          </p:txBody>
        </p:sp>
        <p:sp>
          <p:nvSpPr>
            <p:cNvPr id="36" name="Text Box 18"/>
            <p:cNvSpPr txBox="1">
              <a:spLocks noChangeAspect="1" noChangeArrowheads="1"/>
            </p:cNvSpPr>
            <p:nvPr/>
          </p:nvSpPr>
          <p:spPr bwMode="auto">
            <a:xfrm>
              <a:off x="6288" y="6288"/>
              <a:ext cx="288" cy="237"/>
            </a:xfrm>
            <a:prstGeom prst="rect">
              <a:avLst/>
            </a:prstGeom>
            <a:noFill/>
            <a:ln w="9525">
              <a:noFill/>
              <a:miter lim="800000"/>
              <a:headEnd/>
              <a:tailEnd/>
            </a:ln>
          </p:spPr>
          <p:txBody>
            <a:bodyPr lIns="100813" tIns="50406" rIns="100813" bIns="50406">
              <a:spAutoFit/>
            </a:bodyPr>
            <a:lstStyle/>
            <a:p>
              <a:pPr defTabSz="3052763">
                <a:spcBef>
                  <a:spcPct val="50000"/>
                </a:spcBef>
              </a:pPr>
              <a:r>
                <a:rPr lang="en-US" sz="1800" dirty="0">
                  <a:solidFill>
                    <a:srgbClr val="0066FF"/>
                  </a:solidFill>
                </a:rPr>
                <a:t>E</a:t>
              </a:r>
            </a:p>
          </p:txBody>
        </p:sp>
        <p:sp>
          <p:nvSpPr>
            <p:cNvPr id="37" name="Text Box 19"/>
            <p:cNvSpPr txBox="1">
              <a:spLocks noChangeAspect="1" noChangeArrowheads="1"/>
            </p:cNvSpPr>
            <p:nvPr/>
          </p:nvSpPr>
          <p:spPr bwMode="auto">
            <a:xfrm>
              <a:off x="6288" y="6000"/>
              <a:ext cx="288" cy="237"/>
            </a:xfrm>
            <a:prstGeom prst="rect">
              <a:avLst/>
            </a:prstGeom>
            <a:noFill/>
            <a:ln w="9525">
              <a:noFill/>
              <a:miter lim="800000"/>
              <a:headEnd/>
              <a:tailEnd/>
            </a:ln>
          </p:spPr>
          <p:txBody>
            <a:bodyPr lIns="100813" tIns="50406" rIns="100813" bIns="50406">
              <a:spAutoFit/>
            </a:bodyPr>
            <a:lstStyle/>
            <a:p>
              <a:pPr defTabSz="3052763">
                <a:spcBef>
                  <a:spcPct val="50000"/>
                </a:spcBef>
              </a:pPr>
              <a:r>
                <a:rPr lang="en-US" sz="1800">
                  <a:solidFill>
                    <a:srgbClr val="0066FF"/>
                  </a:solidFill>
                </a:rPr>
                <a:t>A</a:t>
              </a:r>
            </a:p>
          </p:txBody>
        </p:sp>
      </p:grpSp>
      <p:sp>
        <p:nvSpPr>
          <p:cNvPr id="38" name="Rectangle 49"/>
          <p:cNvSpPr>
            <a:spLocks noChangeAspect="1" noChangeArrowheads="1"/>
          </p:cNvSpPr>
          <p:nvPr/>
        </p:nvSpPr>
        <p:spPr bwMode="auto">
          <a:xfrm>
            <a:off x="27508200" y="8458200"/>
            <a:ext cx="1600200" cy="376238"/>
          </a:xfrm>
          <a:prstGeom prst="rect">
            <a:avLst/>
          </a:prstGeom>
          <a:noFill/>
          <a:ln w="9525">
            <a:noFill/>
            <a:miter lim="800000"/>
            <a:headEnd/>
            <a:tailEnd/>
          </a:ln>
        </p:spPr>
        <p:txBody>
          <a:bodyPr lIns="100813" tIns="50406" rIns="100813" bIns="50406">
            <a:spAutoFit/>
          </a:bodyPr>
          <a:lstStyle/>
          <a:p>
            <a:pPr defTabSz="3052763"/>
            <a:r>
              <a:rPr lang="en-US" sz="1800" dirty="0">
                <a:solidFill>
                  <a:srgbClr val="0000FF"/>
                </a:solidFill>
              </a:rPr>
              <a:t>Ultisol profile</a:t>
            </a:r>
            <a:endParaRPr lang="en-GB" sz="1800" dirty="0">
              <a:solidFill>
                <a:srgbClr val="0000FF"/>
              </a:solidFill>
            </a:endParaRPr>
          </a:p>
        </p:txBody>
      </p:sp>
      <p:sp>
        <p:nvSpPr>
          <p:cNvPr id="39" name="Rectangle 52"/>
          <p:cNvSpPr>
            <a:spLocks noChangeAspect="1" noChangeArrowheads="1"/>
          </p:cNvSpPr>
          <p:nvPr/>
        </p:nvSpPr>
        <p:spPr bwMode="auto">
          <a:xfrm>
            <a:off x="25298400" y="8458200"/>
            <a:ext cx="1855787" cy="376238"/>
          </a:xfrm>
          <a:prstGeom prst="rect">
            <a:avLst/>
          </a:prstGeom>
          <a:noFill/>
          <a:ln w="9525">
            <a:noFill/>
            <a:miter lim="800000"/>
            <a:headEnd/>
            <a:tailEnd/>
          </a:ln>
        </p:spPr>
        <p:txBody>
          <a:bodyPr lIns="100813" tIns="50406" rIns="100813" bIns="50406">
            <a:spAutoFit/>
          </a:bodyPr>
          <a:lstStyle/>
          <a:p>
            <a:pPr defTabSz="3052763"/>
            <a:r>
              <a:rPr lang="en-US" sz="1800" dirty="0">
                <a:solidFill>
                  <a:srgbClr val="0000FF"/>
                </a:solidFill>
              </a:rPr>
              <a:t>Spodosol profile</a:t>
            </a:r>
            <a:endParaRPr lang="en-GB" sz="1800" dirty="0">
              <a:solidFill>
                <a:srgbClr val="0000FF"/>
              </a:solidFill>
            </a:endParaRPr>
          </a:p>
        </p:txBody>
      </p:sp>
      <p:sp>
        <p:nvSpPr>
          <p:cNvPr id="40" name="Text Box 57"/>
          <p:cNvSpPr txBox="1">
            <a:spLocks noChangeArrowheads="1"/>
          </p:cNvSpPr>
          <p:nvPr/>
        </p:nvSpPr>
        <p:spPr bwMode="auto">
          <a:xfrm>
            <a:off x="14325600" y="10097869"/>
            <a:ext cx="8915400" cy="64633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defTabSz="2768600">
              <a:defRPr/>
            </a:pPr>
            <a:r>
              <a:rPr lang="en-US" sz="1800" b="1" dirty="0"/>
              <a:t>Figure </a:t>
            </a:r>
            <a:r>
              <a:rPr lang="en-US" sz="1800" b="1" dirty="0" smtClean="0"/>
              <a:t>2.</a:t>
            </a:r>
            <a:r>
              <a:rPr lang="en-US" sz="1800" dirty="0" smtClean="0"/>
              <a:t> </a:t>
            </a:r>
            <a:r>
              <a:rPr lang="en-US" sz="1800" dirty="0"/>
              <a:t>Mean C3- and C4-derived soil organic carbon (SOC</a:t>
            </a:r>
            <a:r>
              <a:rPr lang="en-US" sz="1800" dirty="0" smtClean="0"/>
              <a:t>), Mg ha</a:t>
            </a:r>
            <a:r>
              <a:rPr lang="en-US" sz="1800" baseline="30000" dirty="0" smtClean="0"/>
              <a:t>-1</a:t>
            </a:r>
            <a:r>
              <a:rPr lang="en-US" sz="1800" dirty="0" smtClean="0"/>
              <a:t>,  </a:t>
            </a:r>
            <a:r>
              <a:rPr lang="en-US" sz="1800" dirty="0"/>
              <a:t>in </a:t>
            </a:r>
            <a:r>
              <a:rPr lang="en-US" sz="1800" dirty="0" smtClean="0"/>
              <a:t>the soil </a:t>
            </a:r>
            <a:r>
              <a:rPr lang="en-US" sz="1800" dirty="0"/>
              <a:t>of </a:t>
            </a:r>
            <a:r>
              <a:rPr lang="en-US" sz="1800" dirty="0" smtClean="0"/>
              <a:t>open pasture (</a:t>
            </a:r>
            <a:r>
              <a:rPr lang="en-US" sz="1800" dirty="0"/>
              <a:t>OP) and silvopasture (SP) across six soil depths.</a:t>
            </a:r>
            <a:endParaRPr lang="en-GB" sz="1800" i="1" dirty="0"/>
          </a:p>
        </p:txBody>
      </p:sp>
      <p:sp>
        <p:nvSpPr>
          <p:cNvPr id="41" name="Text Box 57"/>
          <p:cNvSpPr txBox="1">
            <a:spLocks noChangeArrowheads="1"/>
          </p:cNvSpPr>
          <p:nvPr/>
        </p:nvSpPr>
        <p:spPr bwMode="auto">
          <a:xfrm>
            <a:off x="14325600" y="17145000"/>
            <a:ext cx="8915400" cy="92333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defTabSz="2768600">
              <a:defRPr/>
            </a:pPr>
            <a:r>
              <a:rPr lang="en-US" sz="1800" b="1" dirty="0"/>
              <a:t>Figure </a:t>
            </a:r>
            <a:r>
              <a:rPr lang="en-US" sz="1800" b="1" dirty="0" smtClean="0"/>
              <a:t>3.</a:t>
            </a:r>
            <a:r>
              <a:rPr lang="en-US" sz="1800" dirty="0" smtClean="0"/>
              <a:t> Mean increase or decrease in </a:t>
            </a:r>
            <a:r>
              <a:rPr lang="en-US" sz="1800" dirty="0"/>
              <a:t>C3- and C4-derived soil organic carbon (SOC</a:t>
            </a:r>
            <a:r>
              <a:rPr lang="en-US" sz="1800" dirty="0" smtClean="0"/>
              <a:t>), Mg ha</a:t>
            </a:r>
            <a:r>
              <a:rPr lang="en-US" sz="1800" baseline="30000" dirty="0" smtClean="0"/>
              <a:t>-1</a:t>
            </a:r>
            <a:r>
              <a:rPr lang="en-US" sz="1800" dirty="0" smtClean="0"/>
              <a:t>  yr</a:t>
            </a:r>
            <a:r>
              <a:rPr lang="en-US" sz="1800" baseline="30000" dirty="0" smtClean="0"/>
              <a:t>-1</a:t>
            </a:r>
            <a:r>
              <a:rPr lang="en-US" sz="1800" dirty="0" smtClean="0"/>
              <a:t>, </a:t>
            </a:r>
            <a:r>
              <a:rPr lang="en-US" sz="1800" dirty="0"/>
              <a:t>in the </a:t>
            </a:r>
            <a:r>
              <a:rPr lang="en-US" sz="1800" dirty="0" smtClean="0"/>
              <a:t>soil </a:t>
            </a:r>
            <a:r>
              <a:rPr lang="en-US" sz="1800" dirty="0"/>
              <a:t>of </a:t>
            </a:r>
            <a:r>
              <a:rPr lang="en-US" sz="1800" dirty="0" smtClean="0"/>
              <a:t>silvopasture </a:t>
            </a:r>
            <a:r>
              <a:rPr lang="en-US" sz="1800" dirty="0"/>
              <a:t>(SP) </a:t>
            </a:r>
            <a:r>
              <a:rPr lang="en-US" sz="1800" dirty="0" smtClean="0"/>
              <a:t>as compared to open pasture (</a:t>
            </a:r>
            <a:r>
              <a:rPr lang="en-US" sz="1800" dirty="0"/>
              <a:t>OP) </a:t>
            </a:r>
            <a:r>
              <a:rPr lang="en-US" sz="1800" dirty="0" smtClean="0"/>
              <a:t>at the four sites across </a:t>
            </a:r>
            <a:r>
              <a:rPr lang="en-US" sz="1800" dirty="0"/>
              <a:t>six soil depths.</a:t>
            </a:r>
            <a:endParaRPr lang="en-GB" sz="1800" i="1" dirty="0"/>
          </a:p>
        </p:txBody>
      </p:sp>
      <p:sp>
        <p:nvSpPr>
          <p:cNvPr id="42" name="Text Box 50"/>
          <p:cNvSpPr txBox="1">
            <a:spLocks noChangeArrowheads="1"/>
          </p:cNvSpPr>
          <p:nvPr/>
        </p:nvSpPr>
        <p:spPr bwMode="auto">
          <a:xfrm>
            <a:off x="28117800" y="13182600"/>
            <a:ext cx="7848600" cy="55662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63560" tIns="31780" rIns="63560" bIns="31780">
            <a:spAutoFit/>
          </a:bodyPr>
          <a:lstStyle/>
          <a:p>
            <a:pPr algn="ctr" defTabSz="3175000">
              <a:defRPr/>
            </a:pPr>
            <a:r>
              <a:rPr lang="en-US" sz="3200" b="1">
                <a:effectLst>
                  <a:outerShdw blurRad="38100" dist="38100" dir="2700000" algn="tl">
                    <a:srgbClr val="FFFFFF"/>
                  </a:outerShdw>
                </a:effectLst>
                <a:latin typeface="Arial Rounded MT Bold" pitchFamily="34" charset="0"/>
                <a:cs typeface="Arial" charset="0"/>
              </a:rPr>
              <a:t>Conclusion</a:t>
            </a:r>
            <a:endParaRPr lang="en-GB" sz="3200">
              <a:effectLst>
                <a:outerShdw blurRad="38100" dist="38100" dir="2700000" algn="tl">
                  <a:srgbClr val="FFFFFF"/>
                </a:outerShdw>
              </a:effectLst>
              <a:latin typeface="Arial Rounded MT Bold" pitchFamily="34" charset="0"/>
              <a:cs typeface="Arial" charset="0"/>
            </a:endParaRPr>
          </a:p>
        </p:txBody>
      </p:sp>
      <p:sp>
        <p:nvSpPr>
          <p:cNvPr id="43" name="Text Box 53"/>
          <p:cNvSpPr txBox="1">
            <a:spLocks noChangeArrowheads="1"/>
          </p:cNvSpPr>
          <p:nvPr/>
        </p:nvSpPr>
        <p:spPr bwMode="auto">
          <a:xfrm>
            <a:off x="23545800" y="11401961"/>
            <a:ext cx="8001000" cy="132343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defTabSz="4283075">
              <a:spcBef>
                <a:spcPct val="50000"/>
              </a:spcBef>
              <a:defRPr/>
            </a:pPr>
            <a:r>
              <a:rPr lang="en-US" sz="2000" dirty="0"/>
              <a:t>The C4-derived SOC values in silvopasture were 0.9−3.5 Mg ha</a:t>
            </a:r>
            <a:r>
              <a:rPr lang="en-US" sz="2000" baseline="30000" dirty="0"/>
              <a:t>-1</a:t>
            </a:r>
            <a:r>
              <a:rPr lang="en-US" sz="2000" dirty="0"/>
              <a:t> yr</a:t>
            </a:r>
            <a:r>
              <a:rPr lang="en-US" sz="2000" baseline="30000" dirty="0"/>
              <a:t>-1 </a:t>
            </a:r>
            <a:r>
              <a:rPr lang="en-US" sz="2000" dirty="0"/>
              <a:t>lower at the top soil layer than in the corresponding treeless pasture, whereas, in the deep (75−125 cm) soil layer, the values (Mg ha</a:t>
            </a:r>
            <a:r>
              <a:rPr lang="en-US" sz="2000" baseline="30000" dirty="0"/>
              <a:t>-1</a:t>
            </a:r>
            <a:r>
              <a:rPr lang="en-US" sz="2000" dirty="0"/>
              <a:t> yr</a:t>
            </a:r>
            <a:r>
              <a:rPr lang="en-US" sz="2000" baseline="30000" dirty="0"/>
              <a:t>-1</a:t>
            </a:r>
            <a:r>
              <a:rPr lang="en-US" sz="2000" dirty="0"/>
              <a:t>) varied within a narrow range of   - 0.1 </a:t>
            </a:r>
            <a:r>
              <a:rPr lang="en-US" sz="2000" baseline="30000" dirty="0"/>
              <a:t> </a:t>
            </a:r>
            <a:r>
              <a:rPr lang="en-US" sz="2000" dirty="0"/>
              <a:t>(decrease) to 0.2 (increase</a:t>
            </a:r>
            <a:r>
              <a:rPr lang="en-US" sz="2000" dirty="0" smtClean="0"/>
              <a:t>) (Fig. 3).</a:t>
            </a:r>
            <a:endParaRPr lang="en-US" sz="2000" dirty="0"/>
          </a:p>
        </p:txBody>
      </p:sp>
      <p:sp>
        <p:nvSpPr>
          <p:cNvPr id="44" name="Text Box 54"/>
          <p:cNvSpPr txBox="1">
            <a:spLocks noChangeArrowheads="1"/>
          </p:cNvSpPr>
          <p:nvPr/>
        </p:nvSpPr>
        <p:spPr bwMode="auto">
          <a:xfrm>
            <a:off x="23545800" y="14097000"/>
            <a:ext cx="17297400" cy="160306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63560" tIns="31780" rIns="63560" bIns="31780">
            <a:spAutoFit/>
          </a:bodyPr>
          <a:lstStyle/>
          <a:p>
            <a:pPr>
              <a:defRPr/>
            </a:pPr>
            <a:r>
              <a:rPr lang="en-US" sz="2000" dirty="0" smtClean="0"/>
              <a:t>During </a:t>
            </a:r>
            <a:r>
              <a:rPr lang="en-US" sz="2000" dirty="0"/>
              <a:t>the period after tree </a:t>
            </a:r>
            <a:r>
              <a:rPr lang="en-US" sz="2000" dirty="0" smtClean="0"/>
              <a:t>incorporation, the </a:t>
            </a:r>
            <a:r>
              <a:rPr lang="en-US" sz="2000" dirty="0"/>
              <a:t>average SOC </a:t>
            </a:r>
            <a:r>
              <a:rPr lang="en-US" sz="2000" dirty="0" smtClean="0"/>
              <a:t>across </a:t>
            </a:r>
            <a:r>
              <a:rPr lang="en-US" sz="2000" dirty="0"/>
              <a:t>four sites and all depths increased </a:t>
            </a:r>
            <a:r>
              <a:rPr lang="en-US" sz="2000" dirty="0" smtClean="0"/>
              <a:t>in silvopastures </a:t>
            </a:r>
            <a:r>
              <a:rPr lang="en-US" sz="2000" dirty="0"/>
              <a:t>compared to the adjacent </a:t>
            </a:r>
            <a:r>
              <a:rPr lang="en-US" sz="2000" dirty="0" smtClean="0"/>
              <a:t>open pastures. Most of these increases, however, are contributed  by the </a:t>
            </a:r>
            <a:r>
              <a:rPr lang="en-US" sz="2000" dirty="0" smtClean="0"/>
              <a:t>increase </a:t>
            </a:r>
            <a:r>
              <a:rPr lang="en-US" sz="2000" dirty="0"/>
              <a:t>of C3-derived SOC in each year of the </a:t>
            </a:r>
            <a:r>
              <a:rPr lang="en-US" sz="2000" dirty="0" smtClean="0"/>
              <a:t>silvopasture establishment. This possibly represents the input to SOC from decomposition of dead tree-roots. Spodosol sites appear to have added more C3 and C4-derived SOC (per year of silvopasture establishment) at all depths except at the surface compared to the Ultisol sites.  Results suggest that Spodosols would likely sequester more SOC </a:t>
            </a:r>
            <a:r>
              <a:rPr lang="en-US" sz="2000" dirty="0" smtClean="0"/>
              <a:t>(</a:t>
            </a:r>
            <a:r>
              <a:rPr lang="en-US" sz="2000" dirty="0" smtClean="0"/>
              <a:t>particularly </a:t>
            </a:r>
            <a:r>
              <a:rPr lang="en-US" sz="2000" smtClean="0"/>
              <a:t>at and below </a:t>
            </a:r>
            <a:r>
              <a:rPr lang="en-US" sz="2000" dirty="0" smtClean="0"/>
              <a:t>the </a:t>
            </a:r>
            <a:r>
              <a:rPr lang="en-US" sz="2000" dirty="0" err="1" smtClean="0"/>
              <a:t>Spodic</a:t>
            </a:r>
            <a:r>
              <a:rPr lang="en-US" sz="2000" dirty="0" smtClean="0"/>
              <a:t> horizon) </a:t>
            </a:r>
            <a:r>
              <a:rPr lang="en-US" sz="2000" dirty="0" smtClean="0"/>
              <a:t>than </a:t>
            </a:r>
            <a:r>
              <a:rPr lang="en-US" sz="2000" dirty="0" err="1" smtClean="0"/>
              <a:t>Ultisols</a:t>
            </a:r>
            <a:r>
              <a:rPr lang="en-US" sz="2000" dirty="0" smtClean="0"/>
              <a:t> during tree incorporation in pasture systems.  Additional studies are needed to verify this observation.</a:t>
            </a:r>
            <a:endParaRPr lang="en-US" sz="2000" dirty="0"/>
          </a:p>
        </p:txBody>
      </p:sp>
      <p:sp>
        <p:nvSpPr>
          <p:cNvPr id="45" name="Rectangle 56"/>
          <p:cNvSpPr>
            <a:spLocks noChangeArrowheads="1"/>
          </p:cNvSpPr>
          <p:nvPr/>
        </p:nvSpPr>
        <p:spPr bwMode="auto">
          <a:xfrm>
            <a:off x="23545800" y="16205299"/>
            <a:ext cx="9067800" cy="2616101"/>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defTabSz="3175000"/>
            <a:r>
              <a:rPr lang="en-US" sz="2400" b="1" dirty="0">
                <a:latin typeface="Arial Rounded MT Bold" pitchFamily="34" charset="0"/>
                <a:cs typeface="Arial" charset="0"/>
              </a:rPr>
              <a:t>References:</a:t>
            </a:r>
          </a:p>
          <a:p>
            <a:pPr marL="342900" indent="-342900" defTabSz="3175000"/>
            <a:endParaRPr lang="en-US" sz="1400" dirty="0" smtClean="0">
              <a:solidFill>
                <a:schemeClr val="accent2"/>
              </a:solidFill>
            </a:endParaRPr>
          </a:p>
          <a:p>
            <a:pPr marL="342900" indent="-342900" defTabSz="3175000">
              <a:buFontTx/>
              <a:buAutoNum type="arabicPeriod"/>
            </a:pPr>
            <a:r>
              <a:rPr lang="en-US" sz="1400" dirty="0" smtClean="0"/>
              <a:t>Balesdent</a:t>
            </a:r>
            <a:r>
              <a:rPr lang="en-US" sz="1400" dirty="0"/>
              <a:t>, J., and A. Mariotti. 1996. Measurement of soil organic matter turnover using </a:t>
            </a:r>
            <a:r>
              <a:rPr lang="en-US" sz="1400" baseline="30000" dirty="0"/>
              <a:t>13</a:t>
            </a:r>
            <a:r>
              <a:rPr lang="en-US" sz="1400" dirty="0"/>
              <a:t>C natural abundance. </a:t>
            </a:r>
            <a:r>
              <a:rPr lang="en-US" sz="1400" i="1" dirty="0"/>
              <a:t>In </a:t>
            </a:r>
            <a:r>
              <a:rPr lang="en-US" sz="1400" dirty="0"/>
              <a:t>T.W. Boutton and S. I. Yamasaki (ed.) Mass spectrometry of soils. Marcel Dekker, New York pp. 83-111</a:t>
            </a:r>
            <a:r>
              <a:rPr lang="en-US" sz="1400" dirty="0" smtClean="0"/>
              <a:t>.</a:t>
            </a:r>
          </a:p>
          <a:p>
            <a:pPr marL="342900" indent="-342900" defTabSz="3175000">
              <a:buFontTx/>
              <a:buAutoNum type="arabicPeriod"/>
            </a:pPr>
            <a:r>
              <a:rPr lang="en-US" sz="1400" dirty="0"/>
              <a:t>Haile, Solomon G, Nair, V. D., and Nair, P. K. R. (2009). Contribution of Trees to Soil Carbon Sequestration in Silvopastures. </a:t>
            </a:r>
            <a:r>
              <a:rPr lang="en-US" sz="1400" i="1" dirty="0"/>
              <a:t>Global Change Biology</a:t>
            </a:r>
            <a:r>
              <a:rPr lang="en-US" sz="1400" dirty="0"/>
              <a:t>  DOI: </a:t>
            </a:r>
            <a:r>
              <a:rPr lang="en-US" sz="1400" dirty="0" smtClean="0"/>
              <a:t>10.1111/j.1365-2486.2009.01981.x</a:t>
            </a:r>
          </a:p>
          <a:p>
            <a:pPr marL="342900" indent="-342900" defTabSz="3175000">
              <a:buFontTx/>
              <a:buAutoNum type="arabicPeriod"/>
            </a:pPr>
            <a:r>
              <a:rPr lang="en-US" sz="1400" dirty="0"/>
              <a:t>Haile, Solomon G, Nair, P. K. R., and Nair, V. D. (2008). Soil Carbon Storage in Different Size Fractions in </a:t>
            </a:r>
            <a:r>
              <a:rPr lang="en-US" sz="1400" dirty="0" err="1"/>
              <a:t>Silvopastoral</a:t>
            </a:r>
            <a:r>
              <a:rPr lang="en-US" sz="1400" dirty="0"/>
              <a:t> Systems of Florida. </a:t>
            </a:r>
            <a:r>
              <a:rPr lang="fr-FR" sz="1400" i="1" dirty="0"/>
              <a:t>J. Environ. Qual.</a:t>
            </a:r>
            <a:r>
              <a:rPr lang="fr-FR" sz="1400" dirty="0"/>
              <a:t> 37(5) 1789-1797. </a:t>
            </a:r>
            <a:endParaRPr lang="en-US" sz="1400" dirty="0"/>
          </a:p>
          <a:p>
            <a:pPr marL="342900" indent="-342900" defTabSz="3175000">
              <a:buFontTx/>
              <a:buAutoNum type="arabicPeriod"/>
            </a:pPr>
            <a:r>
              <a:rPr lang="en-US" sz="1400" dirty="0"/>
              <a:t>Lal, R. 2001. The potential of soil carbon sequestration in forest ecosystems to mitigate the greenhouse effect. In Soil carbon sequestration and the greenhouse effect. SSSA Special Publication Number 57, Soil Science Society of America, Inc., Madison, WI, USA.</a:t>
            </a:r>
          </a:p>
        </p:txBody>
      </p:sp>
      <p:sp>
        <p:nvSpPr>
          <p:cNvPr id="46" name="Text Box 58"/>
          <p:cNvSpPr txBox="1">
            <a:spLocks noChangeAspect="1" noChangeArrowheads="1"/>
          </p:cNvSpPr>
          <p:nvPr/>
        </p:nvSpPr>
        <p:spPr bwMode="auto">
          <a:xfrm>
            <a:off x="34213800" y="16154400"/>
            <a:ext cx="2971800" cy="457200"/>
          </a:xfrm>
          <a:prstGeom prst="rect">
            <a:avLst/>
          </a:prstGeom>
          <a:noFill/>
          <a:ln w="38100" algn="ctr">
            <a:noFill/>
            <a:miter lim="800000"/>
            <a:headEnd/>
            <a:tailEnd/>
          </a:ln>
        </p:spPr>
        <p:txBody>
          <a:bodyPr>
            <a:spAutoFit/>
          </a:bodyPr>
          <a:lstStyle/>
          <a:p>
            <a:pPr algn="ctr" defTabSz="4649788"/>
            <a:r>
              <a:rPr lang="en-US" sz="2400" b="1" dirty="0">
                <a:latin typeface="Arial Rounded MT Bold" pitchFamily="34" charset="0"/>
              </a:rPr>
              <a:t>Acknowledgments</a:t>
            </a:r>
          </a:p>
        </p:txBody>
      </p:sp>
      <p:pic>
        <p:nvPicPr>
          <p:cNvPr id="47" name="Picture 59" descr="USDA"/>
          <p:cNvPicPr preferRelativeResize="0">
            <a:picLocks noChangeAspect="1" noChangeArrowheads="1"/>
          </p:cNvPicPr>
          <p:nvPr/>
        </p:nvPicPr>
        <p:blipFill>
          <a:blip r:embed="rId8" cstate="print"/>
          <a:srcRect/>
          <a:stretch>
            <a:fillRect/>
          </a:stretch>
        </p:blipFill>
        <p:spPr bwMode="auto">
          <a:xfrm>
            <a:off x="35058350" y="18210213"/>
            <a:ext cx="831850" cy="611187"/>
          </a:xfrm>
          <a:prstGeom prst="rect">
            <a:avLst/>
          </a:prstGeom>
          <a:noFill/>
          <a:ln w="9525">
            <a:noFill/>
            <a:miter lim="800000"/>
            <a:headEnd/>
            <a:tailEnd/>
          </a:ln>
        </p:spPr>
      </p:pic>
      <p:pic>
        <p:nvPicPr>
          <p:cNvPr id="48" name="Picture 60" descr="CSREES"/>
          <p:cNvPicPr preferRelativeResize="0">
            <a:picLocks noChangeAspect="1" noChangeArrowheads="1"/>
          </p:cNvPicPr>
          <p:nvPr/>
        </p:nvPicPr>
        <p:blipFill>
          <a:blip r:embed="rId9" cstate="print"/>
          <a:srcRect/>
          <a:stretch>
            <a:fillRect/>
          </a:stretch>
        </p:blipFill>
        <p:spPr bwMode="auto">
          <a:xfrm>
            <a:off x="37261800" y="17999075"/>
            <a:ext cx="914400" cy="822325"/>
          </a:xfrm>
          <a:prstGeom prst="rect">
            <a:avLst/>
          </a:prstGeom>
          <a:noFill/>
          <a:ln w="9525">
            <a:noFill/>
            <a:miter lim="800000"/>
            <a:headEnd/>
            <a:tailEnd/>
          </a:ln>
        </p:spPr>
      </p:pic>
      <p:pic>
        <p:nvPicPr>
          <p:cNvPr id="49" name="Picture 61"/>
          <p:cNvPicPr preferRelativeResize="0">
            <a:picLocks noChangeAspect="1" noChangeArrowheads="1"/>
          </p:cNvPicPr>
          <p:nvPr/>
        </p:nvPicPr>
        <p:blipFill>
          <a:blip r:embed="rId10" cstate="print"/>
          <a:srcRect l="9981" r="14970"/>
          <a:stretch>
            <a:fillRect/>
          </a:stretch>
        </p:blipFill>
        <p:spPr bwMode="auto">
          <a:xfrm>
            <a:off x="39265225" y="17940337"/>
            <a:ext cx="968375" cy="881063"/>
          </a:xfrm>
          <a:prstGeom prst="rect">
            <a:avLst/>
          </a:prstGeom>
          <a:noFill/>
          <a:ln w="9525">
            <a:noFill/>
            <a:miter lim="800000"/>
            <a:headEnd/>
            <a:tailEnd/>
          </a:ln>
        </p:spPr>
      </p:pic>
      <p:sp>
        <p:nvSpPr>
          <p:cNvPr id="50" name="Text Box 65"/>
          <p:cNvSpPr txBox="1">
            <a:spLocks noChangeAspect="1" noChangeArrowheads="1"/>
          </p:cNvSpPr>
          <p:nvPr/>
        </p:nvSpPr>
        <p:spPr bwMode="auto">
          <a:xfrm>
            <a:off x="33299400" y="16840200"/>
            <a:ext cx="7391400" cy="6207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defTabSz="1746250" eaLnBrk="0" hangingPunct="0"/>
            <a:r>
              <a:rPr lang="en-US" sz="1400" i="1" dirty="0">
                <a:solidFill>
                  <a:schemeClr val="accent2"/>
                </a:solidFill>
              </a:rPr>
              <a:t>This research was supported in part by a grant from the USDA-Initiative for Future Agriculture and Food Systems (IFAFS) through the Center for Subtropical Agroforestry.   </a:t>
            </a:r>
          </a:p>
        </p:txBody>
      </p:sp>
      <p:sp>
        <p:nvSpPr>
          <p:cNvPr id="54" name="Text Box 57"/>
          <p:cNvSpPr txBox="1">
            <a:spLocks noChangeArrowheads="1"/>
          </p:cNvSpPr>
          <p:nvPr/>
        </p:nvSpPr>
        <p:spPr bwMode="auto">
          <a:xfrm>
            <a:off x="31851600" y="10134600"/>
            <a:ext cx="8915400" cy="64633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defTabSz="2768600">
              <a:defRPr/>
            </a:pPr>
            <a:r>
              <a:rPr lang="en-US" sz="1800" b="1" dirty="0"/>
              <a:t>Figure </a:t>
            </a:r>
            <a:r>
              <a:rPr lang="en-US" sz="1800" b="1" dirty="0" smtClean="0"/>
              <a:t>4.</a:t>
            </a:r>
            <a:r>
              <a:rPr lang="en-US" sz="1800" dirty="0" smtClean="0"/>
              <a:t> Mean increase or decrease in </a:t>
            </a:r>
            <a:r>
              <a:rPr lang="en-US" sz="1800" dirty="0"/>
              <a:t>C3- and C4-derived soil organic carbon (SOC</a:t>
            </a:r>
            <a:r>
              <a:rPr lang="en-US" sz="1800" dirty="0" smtClean="0"/>
              <a:t>), Mg ha</a:t>
            </a:r>
            <a:r>
              <a:rPr lang="en-US" sz="1800" baseline="30000" dirty="0" smtClean="0"/>
              <a:t>-1</a:t>
            </a:r>
            <a:r>
              <a:rPr lang="en-US" sz="1800" dirty="0"/>
              <a:t> </a:t>
            </a:r>
            <a:r>
              <a:rPr lang="en-US" sz="1800" dirty="0" smtClean="0"/>
              <a:t>yr</a:t>
            </a:r>
            <a:r>
              <a:rPr lang="en-US" sz="1800" baseline="30000" dirty="0" smtClean="0"/>
              <a:t>-1</a:t>
            </a:r>
            <a:r>
              <a:rPr lang="en-US" sz="1800" dirty="0" smtClean="0"/>
              <a:t>,  in </a:t>
            </a:r>
            <a:r>
              <a:rPr lang="en-US" sz="1800" dirty="0"/>
              <a:t>the </a:t>
            </a:r>
            <a:r>
              <a:rPr lang="en-US" sz="1800" dirty="0" smtClean="0"/>
              <a:t>soil </a:t>
            </a:r>
            <a:r>
              <a:rPr lang="en-US" sz="1800" dirty="0"/>
              <a:t>of </a:t>
            </a:r>
            <a:r>
              <a:rPr lang="en-US" sz="1800" dirty="0" smtClean="0"/>
              <a:t>silvopasture </a:t>
            </a:r>
            <a:r>
              <a:rPr lang="en-US" sz="1800" dirty="0"/>
              <a:t>(SP) across six soil </a:t>
            </a:r>
            <a:r>
              <a:rPr lang="en-US" sz="1800" dirty="0" smtClean="0"/>
              <a:t>depths for Spodosol and Ultisol sites.</a:t>
            </a:r>
            <a:endParaRPr lang="en-GB" sz="1800" i="1" dirty="0"/>
          </a:p>
        </p:txBody>
      </p:sp>
      <p:sp>
        <p:nvSpPr>
          <p:cNvPr id="55" name="Text Box 53"/>
          <p:cNvSpPr txBox="1">
            <a:spLocks noChangeArrowheads="1"/>
          </p:cNvSpPr>
          <p:nvPr/>
        </p:nvSpPr>
        <p:spPr bwMode="auto">
          <a:xfrm>
            <a:off x="23469600" y="4267200"/>
            <a:ext cx="8001000" cy="163121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defTabSz="4283075">
              <a:spcBef>
                <a:spcPct val="50000"/>
              </a:spcBef>
              <a:defRPr/>
            </a:pPr>
            <a:r>
              <a:rPr lang="en-US" sz="2000" dirty="0"/>
              <a:t>The </a:t>
            </a:r>
            <a:r>
              <a:rPr lang="en-US" sz="2000" dirty="0" smtClean="0"/>
              <a:t>C3-derived </a:t>
            </a:r>
            <a:r>
              <a:rPr lang="en-US" sz="2000" dirty="0"/>
              <a:t>SOC </a:t>
            </a:r>
            <a:r>
              <a:rPr lang="en-US" sz="2000" dirty="0" smtClean="0"/>
              <a:t>in </a:t>
            </a:r>
            <a:r>
              <a:rPr lang="en-US" sz="2000" dirty="0" err="1"/>
              <a:t>silvopasture</a:t>
            </a:r>
            <a:r>
              <a:rPr lang="en-US" sz="2000" dirty="0"/>
              <a:t> </a:t>
            </a:r>
            <a:r>
              <a:rPr lang="en-US" sz="2000" dirty="0" smtClean="0"/>
              <a:t>was </a:t>
            </a:r>
            <a:r>
              <a:rPr lang="en-US" sz="2000" dirty="0" smtClean="0"/>
              <a:t>significantly higher than</a:t>
            </a:r>
            <a:r>
              <a:rPr lang="en-US" sz="2000" dirty="0"/>
              <a:t> adjacent treeless pastures</a:t>
            </a:r>
            <a:r>
              <a:rPr lang="en-US" sz="2000" dirty="0" smtClean="0"/>
              <a:t> across all the depths except </a:t>
            </a:r>
            <a:r>
              <a:rPr lang="en-US" sz="2000" dirty="0" smtClean="0"/>
              <a:t>at </a:t>
            </a:r>
            <a:r>
              <a:rPr lang="en-US" sz="2000" dirty="0" smtClean="0"/>
              <a:t>30-50 cm depth (Fig. 2). </a:t>
            </a:r>
            <a:r>
              <a:rPr lang="en-US" sz="2000" dirty="0"/>
              <a:t>The average </a:t>
            </a:r>
            <a:r>
              <a:rPr lang="en-US" sz="2000" dirty="0" smtClean="0"/>
              <a:t>SOC </a:t>
            </a:r>
            <a:r>
              <a:rPr lang="en-US" sz="2000" dirty="0"/>
              <a:t>across four sites and all depths increased 30% in silvopastures compared to the adjacent treeless pastures during the period after tree incorporation. </a:t>
            </a:r>
          </a:p>
        </p:txBody>
      </p:sp>
      <p:sp>
        <p:nvSpPr>
          <p:cNvPr id="56" name="Text Box 53"/>
          <p:cNvSpPr txBox="1">
            <a:spLocks noChangeArrowheads="1"/>
          </p:cNvSpPr>
          <p:nvPr/>
        </p:nvSpPr>
        <p:spPr bwMode="auto">
          <a:xfrm>
            <a:off x="32308800" y="11401961"/>
            <a:ext cx="8458200" cy="132343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defTabSz="4283075">
              <a:spcBef>
                <a:spcPct val="50000"/>
              </a:spcBef>
              <a:defRPr/>
            </a:pPr>
            <a:r>
              <a:rPr lang="en-US" sz="2000" dirty="0" smtClean="0"/>
              <a:t>The average increase of C3-derived </a:t>
            </a:r>
            <a:r>
              <a:rPr lang="en-US" sz="2000" dirty="0"/>
              <a:t>SOC </a:t>
            </a:r>
            <a:r>
              <a:rPr lang="en-US" sz="2000" dirty="0" smtClean="0"/>
              <a:t>in each year of the silvopasture was  greater in Spodosols than </a:t>
            </a:r>
            <a:r>
              <a:rPr lang="en-US" sz="2000" dirty="0" err="1" smtClean="0"/>
              <a:t>Ultisols</a:t>
            </a:r>
            <a:r>
              <a:rPr lang="en-US" sz="2000" dirty="0" smtClean="0"/>
              <a:t> in all the soil layers, except at the surface (0-5 cm) (Fig. 4).  Higher increases were also observed for the C4-derived SOC, </a:t>
            </a:r>
            <a:r>
              <a:rPr lang="en-US" sz="2000" dirty="0"/>
              <a:t>Mg ha</a:t>
            </a:r>
            <a:r>
              <a:rPr lang="en-US" sz="2000" baseline="30000" dirty="0"/>
              <a:t>-1</a:t>
            </a:r>
            <a:r>
              <a:rPr lang="en-US" sz="2000" dirty="0"/>
              <a:t> </a:t>
            </a:r>
            <a:r>
              <a:rPr lang="en-US" sz="2000" dirty="0" smtClean="0"/>
              <a:t>yr</a:t>
            </a:r>
            <a:r>
              <a:rPr lang="en-US" sz="2000" baseline="30000" dirty="0" smtClean="0"/>
              <a:t>-1</a:t>
            </a:r>
            <a:r>
              <a:rPr lang="en-US" sz="2000" dirty="0" smtClean="0"/>
              <a:t>,  in the </a:t>
            </a:r>
            <a:r>
              <a:rPr lang="en-US" sz="2000" dirty="0"/>
              <a:t>silvopasture </a:t>
            </a:r>
            <a:r>
              <a:rPr lang="en-US" sz="2000" dirty="0" smtClean="0"/>
              <a:t>at the same depths.</a:t>
            </a:r>
            <a:endParaRPr lang="en-US" sz="2000" dirty="0"/>
          </a:p>
        </p:txBody>
      </p:sp>
      <p:pic>
        <p:nvPicPr>
          <p:cNvPr id="1046" name="Picture 22"/>
          <p:cNvPicPr>
            <a:picLocks noChangeAspect="1" noChangeArrowheads="1"/>
          </p:cNvPicPr>
          <p:nvPr/>
        </p:nvPicPr>
        <p:blipFill>
          <a:blip r:embed="rId11" cstate="print"/>
          <a:srcRect/>
          <a:stretch>
            <a:fillRect/>
          </a:stretch>
        </p:blipFill>
        <p:spPr bwMode="auto">
          <a:xfrm>
            <a:off x="8382000" y="7239000"/>
            <a:ext cx="5052060" cy="548297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cxnSp>
        <p:nvCxnSpPr>
          <p:cNvPr id="17" name="Straight Arrow Connector 16"/>
          <p:cNvCxnSpPr/>
          <p:nvPr/>
        </p:nvCxnSpPr>
        <p:spPr bwMode="auto">
          <a:xfrm rot="10800000">
            <a:off x="7239000" y="10972800"/>
            <a:ext cx="2057400" cy="3048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nvGrpSpPr>
          <p:cNvPr id="51" name="Group 50"/>
          <p:cNvGrpSpPr/>
          <p:nvPr/>
        </p:nvGrpSpPr>
        <p:grpSpPr>
          <a:xfrm>
            <a:off x="27575510" y="6578917"/>
            <a:ext cx="1380490" cy="1803083"/>
            <a:chOff x="27378660" y="6629400"/>
            <a:chExt cx="1380490" cy="1803083"/>
          </a:xfrm>
        </p:grpSpPr>
        <p:pic>
          <p:nvPicPr>
            <p:cNvPr id="1050" name="Picture 26"/>
            <p:cNvPicPr>
              <a:picLocks noChangeAspect="1" noChangeArrowheads="1"/>
            </p:cNvPicPr>
            <p:nvPr/>
          </p:nvPicPr>
          <p:blipFill>
            <a:blip r:embed="rId12" cstate="print"/>
            <a:srcRect/>
            <a:stretch>
              <a:fillRect/>
            </a:stretch>
          </p:blipFill>
          <p:spPr bwMode="auto">
            <a:xfrm>
              <a:off x="27378660" y="6629400"/>
              <a:ext cx="1348740" cy="18030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 name="Text Box 10"/>
            <p:cNvSpPr txBox="1">
              <a:spLocks noChangeAspect="1" noChangeArrowheads="1"/>
            </p:cNvSpPr>
            <p:nvPr/>
          </p:nvSpPr>
          <p:spPr bwMode="auto">
            <a:xfrm>
              <a:off x="27965400" y="7162800"/>
              <a:ext cx="565150" cy="375903"/>
            </a:xfrm>
            <a:prstGeom prst="rect">
              <a:avLst/>
            </a:prstGeom>
            <a:noFill/>
            <a:ln w="9525">
              <a:noFill/>
              <a:miter lim="800000"/>
              <a:headEnd/>
              <a:tailEnd/>
            </a:ln>
          </p:spPr>
          <p:txBody>
            <a:bodyPr lIns="100813" tIns="50406" rIns="100813" bIns="50406">
              <a:spAutoFit/>
            </a:bodyPr>
            <a:lstStyle/>
            <a:p>
              <a:pPr defTabSz="3052763">
                <a:spcBef>
                  <a:spcPct val="50000"/>
                </a:spcBef>
              </a:pPr>
              <a:r>
                <a:rPr lang="en-US" sz="1800" dirty="0">
                  <a:solidFill>
                    <a:srgbClr val="FFFF00"/>
                  </a:solidFill>
                </a:rPr>
                <a:t>Bt</a:t>
              </a:r>
            </a:p>
          </p:txBody>
        </p:sp>
        <p:sp>
          <p:nvSpPr>
            <p:cNvPr id="30" name="Text Box 9"/>
            <p:cNvSpPr txBox="1">
              <a:spLocks noChangeAspect="1" noChangeArrowheads="1"/>
            </p:cNvSpPr>
            <p:nvPr/>
          </p:nvSpPr>
          <p:spPr bwMode="auto">
            <a:xfrm>
              <a:off x="27965400" y="6705600"/>
              <a:ext cx="793750" cy="375903"/>
            </a:xfrm>
            <a:prstGeom prst="rect">
              <a:avLst/>
            </a:prstGeom>
            <a:noFill/>
            <a:ln w="9525">
              <a:noFill/>
              <a:miter lim="800000"/>
              <a:headEnd/>
              <a:tailEnd/>
            </a:ln>
          </p:spPr>
          <p:txBody>
            <a:bodyPr lIns="100813" tIns="50406" rIns="100813" bIns="50406">
              <a:spAutoFit/>
            </a:bodyPr>
            <a:lstStyle/>
            <a:p>
              <a:pPr defTabSz="3052763">
                <a:spcBef>
                  <a:spcPct val="50000"/>
                </a:spcBef>
              </a:pPr>
              <a:r>
                <a:rPr lang="en-US" sz="1800" dirty="0" err="1">
                  <a:solidFill>
                    <a:srgbClr val="FFFF00"/>
                  </a:solidFill>
                </a:rPr>
                <a:t>Ap</a:t>
              </a:r>
              <a:endParaRPr lang="en-US" sz="1800" dirty="0">
                <a:solidFill>
                  <a:srgbClr val="FFFF00"/>
                </a:solidFill>
              </a:endParaRPr>
            </a:p>
          </p:txBody>
        </p:sp>
      </p:grpSp>
      <p:pic>
        <p:nvPicPr>
          <p:cNvPr id="1052" name="Picture 28"/>
          <p:cNvPicPr>
            <a:picLocks noChangeAspect="1" noChangeArrowheads="1"/>
          </p:cNvPicPr>
          <p:nvPr/>
        </p:nvPicPr>
        <p:blipFill>
          <a:blip r:embed="rId13" cstate="print"/>
          <a:srcRect/>
          <a:stretch>
            <a:fillRect/>
          </a:stretch>
        </p:blipFill>
        <p:spPr bwMode="auto">
          <a:xfrm>
            <a:off x="14377416" y="11125200"/>
            <a:ext cx="8778240" cy="5852160"/>
          </a:xfrm>
          <a:prstGeom prst="rect">
            <a:avLst/>
          </a:prstGeom>
          <a:ln w="88900" cap="sq" cmpd="thickThin">
            <a:solidFill>
              <a:srgbClr val="000000"/>
            </a:solidFill>
            <a:prstDash val="solid"/>
            <a:miter lim="800000"/>
          </a:ln>
          <a:effectLst>
            <a:innerShdw blurRad="76200">
              <a:srgbClr val="000000"/>
            </a:innerShdw>
          </a:effectLst>
        </p:spPr>
      </p:pic>
      <p:pic>
        <p:nvPicPr>
          <p:cNvPr id="1054" name="Picture 30"/>
          <p:cNvPicPr>
            <a:picLocks noChangeAspect="1" noChangeArrowheads="1"/>
          </p:cNvPicPr>
          <p:nvPr/>
        </p:nvPicPr>
        <p:blipFill>
          <a:blip r:embed="rId14" cstate="print"/>
          <a:srcRect/>
          <a:stretch>
            <a:fillRect/>
          </a:stretch>
        </p:blipFill>
        <p:spPr bwMode="auto">
          <a:xfrm>
            <a:off x="31851600" y="3901440"/>
            <a:ext cx="8778240" cy="5852160"/>
          </a:xfrm>
          <a:prstGeom prst="rect">
            <a:avLst/>
          </a:prstGeom>
          <a:ln w="88900" cap="sq" cmpd="thickThin">
            <a:solidFill>
              <a:srgbClr val="000000"/>
            </a:solidFill>
            <a:prstDash val="solid"/>
            <a:miter lim="800000"/>
          </a:ln>
          <a:effectLst>
            <a:innerShdw blurRad="76200">
              <a:srgbClr val="000000"/>
            </a:innerShdw>
          </a:effectLst>
        </p:spPr>
      </p:pic>
      <p:pic>
        <p:nvPicPr>
          <p:cNvPr id="1055" name="Picture 31"/>
          <p:cNvPicPr>
            <a:picLocks noChangeAspect="1" noChangeArrowheads="1"/>
          </p:cNvPicPr>
          <p:nvPr/>
        </p:nvPicPr>
        <p:blipFill>
          <a:blip r:embed="rId15" cstate="print"/>
          <a:srcRect/>
          <a:stretch>
            <a:fillRect/>
          </a:stretch>
        </p:blipFill>
        <p:spPr bwMode="auto">
          <a:xfrm>
            <a:off x="14401800" y="4053840"/>
            <a:ext cx="8778240" cy="585216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5895</TotalTime>
  <Words>1244</Words>
  <Application>Microsoft Office PowerPoint</Application>
  <PresentationFormat>Custom</PresentationFormat>
  <Paragraphs>49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solomonh</dc:creator>
  <cp:lastModifiedBy>Vimala Nair</cp:lastModifiedBy>
  <cp:revision>594</cp:revision>
  <dcterms:created xsi:type="dcterms:W3CDTF">2009-10-15T19:58:34Z</dcterms:created>
  <dcterms:modified xsi:type="dcterms:W3CDTF">2009-10-29T15:42:21Z</dcterms:modified>
</cp:coreProperties>
</file>