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29184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7" autoAdjust="0"/>
  </p:normalViewPr>
  <p:slideViewPr>
    <p:cSldViewPr>
      <p:cViewPr varScale="1">
        <p:scale>
          <a:sx n="19" d="100"/>
          <a:sy n="19" d="100"/>
        </p:scale>
        <p:origin x="-198" y="-474"/>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E4F0A3-4C92-4E7B-9F36-2F4A33F7271F}"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4F0A3-4C92-4E7B-9F36-2F4A33F7271F}"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4F0A3-4C92-4E7B-9F36-2F4A33F7271F}"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4F0A3-4C92-4E7B-9F36-2F4A33F7271F}"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1153122"/>
            <a:ext cx="4352544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2" y="13952225"/>
            <a:ext cx="4352544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4F0A3-4C92-4E7B-9F36-2F4A33F7271F}"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4F0A3-4C92-4E7B-9F36-2F4A33F7271F}" type="datetimeFigureOut">
              <a:rPr lang="en-US" smtClean="0"/>
              <a:pPr/>
              <a:t>8/25/2009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2" y="7368542"/>
            <a:ext cx="2263394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6012142" y="10439400"/>
            <a:ext cx="2263394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4F0A3-4C92-4E7B-9F36-2F4A33F7271F}" type="datetimeFigureOut">
              <a:rPr lang="en-US" smtClean="0"/>
              <a:pPr/>
              <a:t>8/25/2009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E4F0A3-4C92-4E7B-9F36-2F4A33F7271F}" type="datetimeFigureOut">
              <a:rPr lang="en-US" smtClean="0"/>
              <a:pPr/>
              <a:t>8/25/2009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4F0A3-4C92-4E7B-9F36-2F4A33F7271F}" type="datetimeFigureOut">
              <a:rPr lang="en-US" smtClean="0"/>
              <a:pPr/>
              <a:t>8/25/2009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310640"/>
            <a:ext cx="1684655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6888483"/>
            <a:ext cx="1684655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4F0A3-4C92-4E7B-9F36-2F4A33F7271F}" type="datetimeFigureOut">
              <a:rPr lang="en-US" smtClean="0"/>
              <a:pPr/>
              <a:t>8/25/2009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23042880"/>
            <a:ext cx="3072384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10036812" y="2941320"/>
            <a:ext cx="3072384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10036812" y="25763222"/>
            <a:ext cx="3072384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4F0A3-4C92-4E7B-9F36-2F4A33F7271F}" type="datetimeFigureOut">
              <a:rPr lang="en-US" smtClean="0"/>
              <a:pPr/>
              <a:t>8/25/2009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5E32B-41DC-4C35-8DB0-40F550979F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3"/>
            <a:ext cx="4608576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8E4F0A3-4C92-4E7B-9F36-2F4A33F7271F}" type="datetimeFigureOut">
              <a:rPr lang="en-US" smtClean="0"/>
              <a:pPr/>
              <a:t>8/25/2009</a:t>
            </a:fld>
            <a:endParaRPr lang="en-US"/>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C55E32B-41DC-4C35-8DB0-40F550979F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mailto:dweindorf@agcenter.lsu.edu" TargetMode="External"/><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weindorf\Desktop\LSU Master\Graduate Students\Stephanie Johnson\May 2009 Sampling\IMG_1675.jpg"/>
          <p:cNvPicPr>
            <a:picLocks noChangeAspect="1" noChangeArrowheads="1"/>
          </p:cNvPicPr>
          <p:nvPr/>
        </p:nvPicPr>
        <p:blipFill>
          <a:blip r:embed="rId2"/>
          <a:srcRect/>
          <a:stretch>
            <a:fillRect/>
          </a:stretch>
        </p:blipFill>
        <p:spPr bwMode="auto">
          <a:xfrm>
            <a:off x="0" y="-2231"/>
            <a:ext cx="51206400" cy="32920631"/>
          </a:xfrm>
          <a:prstGeom prst="rect">
            <a:avLst/>
          </a:prstGeom>
          <a:noFill/>
        </p:spPr>
      </p:pic>
      <p:sp>
        <p:nvSpPr>
          <p:cNvPr id="5" name="Rectangle 4"/>
          <p:cNvSpPr/>
          <p:nvPr/>
        </p:nvSpPr>
        <p:spPr>
          <a:xfrm>
            <a:off x="8001000" y="0"/>
            <a:ext cx="37960300" cy="1862048"/>
          </a:xfrm>
          <a:prstGeom prst="rect">
            <a:avLst/>
          </a:prstGeom>
        </p:spPr>
        <p:txBody>
          <a:bodyPr wrap="square">
            <a:spAutoFit/>
          </a:bodyPr>
          <a:lstStyle/>
          <a:p>
            <a:r>
              <a:rPr lang="en-US" sz="11500" dirty="0"/>
              <a:t>Spatial Modeling Of Soil Nutrients: A PXRF Approach</a:t>
            </a:r>
          </a:p>
        </p:txBody>
      </p:sp>
      <p:pic>
        <p:nvPicPr>
          <p:cNvPr id="1027" name="Picture 3" descr="C:\Documents and Settings\dweindorf\Desktop\LSU Master\Internal\AgCenter Logo.jpg"/>
          <p:cNvPicPr>
            <a:picLocks noChangeAspect="1" noChangeArrowheads="1"/>
          </p:cNvPicPr>
          <p:nvPr/>
        </p:nvPicPr>
        <p:blipFill>
          <a:blip r:embed="rId3"/>
          <a:srcRect/>
          <a:stretch>
            <a:fillRect/>
          </a:stretch>
        </p:blipFill>
        <p:spPr bwMode="auto">
          <a:xfrm>
            <a:off x="711201" y="533400"/>
            <a:ext cx="6367726" cy="3124200"/>
          </a:xfrm>
          <a:prstGeom prst="rect">
            <a:avLst/>
          </a:prstGeom>
          <a:noFill/>
        </p:spPr>
      </p:pic>
      <p:sp>
        <p:nvSpPr>
          <p:cNvPr id="7" name="TextBox 6"/>
          <p:cNvSpPr txBox="1"/>
          <p:nvPr/>
        </p:nvSpPr>
        <p:spPr>
          <a:xfrm>
            <a:off x="8089900" y="2286003"/>
            <a:ext cx="41516300" cy="2031325"/>
          </a:xfrm>
          <a:prstGeom prst="rect">
            <a:avLst/>
          </a:prstGeom>
          <a:noFill/>
        </p:spPr>
        <p:txBody>
          <a:bodyPr wrap="square" rtlCol="0">
            <a:spAutoFit/>
          </a:bodyPr>
          <a:lstStyle/>
          <a:p>
            <a:r>
              <a:rPr lang="en-US" sz="7200" dirty="0" smtClean="0"/>
              <a:t>Weindorf, D.</a:t>
            </a:r>
            <a:r>
              <a:rPr lang="en-US" sz="7200" baseline="30000" dirty="0" smtClean="0"/>
              <a:t>1</a:t>
            </a:r>
            <a:r>
              <a:rPr lang="en-US" sz="7200" dirty="0" smtClean="0"/>
              <a:t>, Y. Zhu</a:t>
            </a:r>
            <a:r>
              <a:rPr lang="en-US" sz="7200" baseline="30000" dirty="0" smtClean="0"/>
              <a:t>1</a:t>
            </a:r>
            <a:r>
              <a:rPr lang="en-US" sz="7200" dirty="0" smtClean="0"/>
              <a:t>, S. Johnson</a:t>
            </a:r>
            <a:r>
              <a:rPr lang="en-US" sz="7200" baseline="30000" dirty="0" smtClean="0"/>
              <a:t>1</a:t>
            </a:r>
            <a:r>
              <a:rPr lang="en-US" sz="7200" dirty="0" smtClean="0"/>
              <a:t>, and N. Bakr</a:t>
            </a:r>
            <a:r>
              <a:rPr lang="en-US" sz="7200" baseline="30000" dirty="0" smtClean="0"/>
              <a:t>1</a:t>
            </a:r>
          </a:p>
          <a:p>
            <a:r>
              <a:rPr lang="en-US" sz="5400" baseline="30000" dirty="0" smtClean="0"/>
              <a:t>1</a:t>
            </a:r>
            <a:r>
              <a:rPr lang="en-US" sz="5400" dirty="0" smtClean="0"/>
              <a:t>School of Plant, Environmental and Soil Sciences, LSU AgCenter, Baton Rouge, LA 70803, </a:t>
            </a:r>
            <a:r>
              <a:rPr lang="en-US" sz="5400" dirty="0" smtClean="0">
                <a:hlinkClick r:id="rId4"/>
              </a:rPr>
              <a:t>dweindorf@agcenter.lsu.edu</a:t>
            </a:r>
            <a:r>
              <a:rPr lang="en-US" sz="5400" dirty="0" smtClean="0"/>
              <a:t> </a:t>
            </a:r>
            <a:endParaRPr lang="en-US" sz="5400" dirty="0"/>
          </a:p>
        </p:txBody>
      </p:sp>
      <p:sp>
        <p:nvSpPr>
          <p:cNvPr id="8" name="TextBox 7"/>
          <p:cNvSpPr txBox="1"/>
          <p:nvPr/>
        </p:nvSpPr>
        <p:spPr>
          <a:xfrm>
            <a:off x="609600" y="4800600"/>
            <a:ext cx="17297400" cy="7848302"/>
          </a:xfrm>
          <a:prstGeom prst="rect">
            <a:avLst/>
          </a:prstGeom>
          <a:solidFill>
            <a:srgbClr val="FFFFFF">
              <a:alpha val="30196"/>
            </a:srgbClr>
          </a:solidFill>
        </p:spPr>
        <p:txBody>
          <a:bodyPr wrap="square" rtlCol="0">
            <a:spAutoFit/>
          </a:bodyPr>
          <a:lstStyle/>
          <a:p>
            <a:pPr algn="ctr"/>
            <a:r>
              <a:rPr lang="en-US" sz="3600" b="1" dirty="0" smtClean="0"/>
              <a:t>ABSTRACT</a:t>
            </a:r>
          </a:p>
          <a:p>
            <a:pPr algn="just"/>
            <a:r>
              <a:rPr lang="en-US" sz="3600" dirty="0" smtClean="0"/>
              <a:t>The </a:t>
            </a:r>
            <a:r>
              <a:rPr lang="en-US" sz="3600" dirty="0"/>
              <a:t>use of commercial fertilizers on farms in Louisiana pose a threat to water quality as a nonpoint source of nutrient enrichment of surface waters. Given high annual rainfall, nutrients have a propensity to move off-site into bayous and surface streams. The dynamics of such movement are site specific and strongly related to topography, vegetative cover, soil texture, and management practices. Until now, sporadic soil sampling and laboratory testing of nutrients has given farmers a cursory sense of nutrient levels in their fields, but with little understanding of spatial variability or temporal movement of nutrients. This study uses </a:t>
            </a:r>
            <a:r>
              <a:rPr lang="en-US" sz="3600" dirty="0" smtClean="0"/>
              <a:t>global positioning system (GPS) </a:t>
            </a:r>
            <a:r>
              <a:rPr lang="en-US" sz="3600" dirty="0"/>
              <a:t>referenced field portable x-ray fluorescence (PXRF) spectrometry to rapidly assess a variety of different nutrients at </a:t>
            </a:r>
            <a:r>
              <a:rPr lang="en-US" sz="3600" dirty="0" smtClean="0"/>
              <a:t>104 points </a:t>
            </a:r>
            <a:r>
              <a:rPr lang="en-US" sz="3600" dirty="0"/>
              <a:t>in a </a:t>
            </a:r>
            <a:r>
              <a:rPr lang="en-US" sz="3600" dirty="0" smtClean="0"/>
              <a:t>1.75 ha </a:t>
            </a:r>
            <a:r>
              <a:rPr lang="en-US" sz="3600" dirty="0"/>
              <a:t>field. </a:t>
            </a:r>
            <a:r>
              <a:rPr lang="en-US" sz="3600" dirty="0" smtClean="0"/>
              <a:t>Scanning </a:t>
            </a:r>
            <a:r>
              <a:rPr lang="en-US" sz="3600" dirty="0"/>
              <a:t>and interpolation analysis was completed in the field, on-site using </a:t>
            </a:r>
            <a:r>
              <a:rPr lang="en-US" sz="3600" dirty="0" err="1"/>
              <a:t>Innov</a:t>
            </a:r>
            <a:r>
              <a:rPr lang="en-US" sz="3600" dirty="0"/>
              <a:t>-X PXRF equipment and a laptop computer GPS/GIS system. Results clearly show the ability of this system to provide farmers with high resolution nutrient distribution maps on-site, which can be used for precision application of </a:t>
            </a:r>
            <a:r>
              <a:rPr lang="en-US" sz="3600" dirty="0" smtClean="0"/>
              <a:t>fertilizer </a:t>
            </a:r>
            <a:r>
              <a:rPr lang="en-US" sz="3600" dirty="0"/>
              <a:t>in response to crop needs</a:t>
            </a:r>
            <a:r>
              <a:rPr lang="en-US" sz="3600" dirty="0" smtClean="0"/>
              <a:t>.</a:t>
            </a:r>
            <a:endParaRPr lang="en-US" sz="3600" dirty="0"/>
          </a:p>
        </p:txBody>
      </p:sp>
      <p:sp>
        <p:nvSpPr>
          <p:cNvPr id="9" name="TextBox 8"/>
          <p:cNvSpPr txBox="1"/>
          <p:nvPr/>
        </p:nvSpPr>
        <p:spPr>
          <a:xfrm>
            <a:off x="18440400" y="4876800"/>
            <a:ext cx="17297400" cy="5632311"/>
          </a:xfrm>
          <a:prstGeom prst="rect">
            <a:avLst/>
          </a:prstGeom>
          <a:solidFill>
            <a:schemeClr val="bg1">
              <a:alpha val="30000"/>
            </a:schemeClr>
          </a:solidFill>
        </p:spPr>
        <p:txBody>
          <a:bodyPr wrap="square" rtlCol="0">
            <a:spAutoFit/>
          </a:bodyPr>
          <a:lstStyle/>
          <a:p>
            <a:pPr algn="ctr"/>
            <a:r>
              <a:rPr lang="en-US" sz="3600" b="1" dirty="0" smtClean="0"/>
              <a:t>Methods</a:t>
            </a:r>
          </a:p>
          <a:p>
            <a:pPr algn="just">
              <a:buFont typeface="Arial" pitchFamily="34" charset="0"/>
              <a:buChar char="•"/>
            </a:pPr>
            <a:r>
              <a:rPr lang="en-US" sz="3600" dirty="0" smtClean="0"/>
              <a:t> An </a:t>
            </a:r>
            <a:r>
              <a:rPr lang="en-US" sz="3600" dirty="0" err="1" smtClean="0"/>
              <a:t>Innov</a:t>
            </a:r>
            <a:r>
              <a:rPr lang="en-US" sz="3600" dirty="0" smtClean="0"/>
              <a:t>-x Alpha series portable x-ray fluorescence (PXRF) spectrometer was used to quantify total Fe, </a:t>
            </a:r>
            <a:r>
              <a:rPr lang="en-US" sz="3600" dirty="0" err="1" smtClean="0"/>
              <a:t>Mn</a:t>
            </a:r>
            <a:r>
              <a:rPr lang="en-US" sz="3600" dirty="0" smtClean="0"/>
              <a:t>, and Zn at 104 points in surface soil of a field in St. Landry Parish, LA. </a:t>
            </a:r>
          </a:p>
          <a:p>
            <a:pPr algn="just">
              <a:buFont typeface="Arial" pitchFamily="34" charset="0"/>
              <a:buChar char="•"/>
            </a:pPr>
            <a:r>
              <a:rPr lang="en-US" sz="3600" dirty="0" smtClean="0"/>
              <a:t> Points were linearly located in swales and ridges at ~10 m apart.  </a:t>
            </a:r>
          </a:p>
          <a:p>
            <a:pPr algn="just">
              <a:buFont typeface="Arial" pitchFamily="34" charset="0"/>
              <a:buChar char="•"/>
            </a:pPr>
            <a:r>
              <a:rPr lang="en-US" sz="3600" dirty="0"/>
              <a:t> </a:t>
            </a:r>
            <a:r>
              <a:rPr lang="en-US" sz="3600" dirty="0" smtClean="0"/>
              <a:t>Point locations were georeferenced using Garmin e-</a:t>
            </a:r>
            <a:r>
              <a:rPr lang="en-US" sz="3600" dirty="0" err="1" smtClean="0"/>
              <a:t>trex</a:t>
            </a:r>
            <a:r>
              <a:rPr lang="en-US" sz="3600" dirty="0" smtClean="0"/>
              <a:t> handheld GPS units. </a:t>
            </a:r>
          </a:p>
          <a:p>
            <a:pPr algn="just">
              <a:buFont typeface="Arial" pitchFamily="34" charset="0"/>
              <a:buChar char="•"/>
            </a:pPr>
            <a:r>
              <a:rPr lang="en-US" sz="3600" dirty="0"/>
              <a:t> </a:t>
            </a:r>
            <a:r>
              <a:rPr lang="en-US" sz="3600" dirty="0" smtClean="0"/>
              <a:t>Scanning data from each site was imported into ESRI ArcGIS 9.2 for spatial interpolation.</a:t>
            </a:r>
          </a:p>
          <a:p>
            <a:pPr algn="just">
              <a:buFont typeface="Arial" pitchFamily="34" charset="0"/>
              <a:buChar char="•"/>
            </a:pPr>
            <a:r>
              <a:rPr lang="en-US" sz="3600" dirty="0"/>
              <a:t> </a:t>
            </a:r>
            <a:r>
              <a:rPr lang="en-US" sz="3600" dirty="0" smtClean="0"/>
              <a:t>Inverse distance weighting (IDW), </a:t>
            </a:r>
            <a:r>
              <a:rPr lang="en-US" sz="3600" dirty="0" err="1" smtClean="0"/>
              <a:t>kriging</a:t>
            </a:r>
            <a:r>
              <a:rPr lang="en-US" sz="3600" dirty="0" smtClean="0"/>
              <a:t>, and </a:t>
            </a:r>
            <a:r>
              <a:rPr lang="en-US" sz="3600" dirty="0" err="1" smtClean="0"/>
              <a:t>spline</a:t>
            </a:r>
            <a:r>
              <a:rPr lang="en-US" sz="3600" dirty="0" smtClean="0"/>
              <a:t> interpolation were used to assess the spatial variability of nutrients in the fields.</a:t>
            </a:r>
          </a:p>
          <a:p>
            <a:pPr algn="just">
              <a:buFont typeface="Arial" pitchFamily="34" charset="0"/>
              <a:buChar char="•"/>
            </a:pPr>
            <a:r>
              <a:rPr lang="en-US" sz="3600" dirty="0"/>
              <a:t> </a:t>
            </a:r>
            <a:r>
              <a:rPr lang="en-US" sz="3600" dirty="0" smtClean="0"/>
              <a:t>Interpolations were linked to LIDAR elevation data and rendered in 3D using ESRI </a:t>
            </a:r>
            <a:r>
              <a:rPr lang="en-US" sz="3600" dirty="0" err="1" smtClean="0"/>
              <a:t>ArcScene</a:t>
            </a:r>
            <a:r>
              <a:rPr lang="en-US" sz="3600" dirty="0" smtClean="0"/>
              <a:t> 9.2.</a:t>
            </a:r>
            <a:endParaRPr lang="en-US" sz="3600" dirty="0"/>
          </a:p>
        </p:txBody>
      </p:sp>
      <p:pic>
        <p:nvPicPr>
          <p:cNvPr id="1030" name="Picture 6"/>
          <p:cNvPicPr>
            <a:picLocks noChangeAspect="1" noChangeArrowheads="1"/>
          </p:cNvPicPr>
          <p:nvPr/>
        </p:nvPicPr>
        <p:blipFill>
          <a:blip r:embed="rId5"/>
          <a:srcRect/>
          <a:stretch>
            <a:fillRect/>
          </a:stretch>
        </p:blipFill>
        <p:spPr bwMode="auto">
          <a:xfrm>
            <a:off x="36652200" y="5486400"/>
            <a:ext cx="13978194" cy="5133384"/>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36576000" y="10972800"/>
            <a:ext cx="14041467" cy="5257448"/>
          </a:xfrm>
          <a:prstGeom prst="rect">
            <a:avLst/>
          </a:prstGeom>
          <a:noFill/>
          <a:ln w="9525">
            <a:noFill/>
            <a:miter lim="800000"/>
            <a:headEnd/>
            <a:tailEnd/>
          </a:ln>
        </p:spPr>
      </p:pic>
      <p:pic>
        <p:nvPicPr>
          <p:cNvPr id="1033" name="Picture 9"/>
          <p:cNvPicPr>
            <a:picLocks noChangeAspect="1" noChangeArrowheads="1"/>
          </p:cNvPicPr>
          <p:nvPr/>
        </p:nvPicPr>
        <p:blipFill>
          <a:blip r:embed="rId7"/>
          <a:srcRect/>
          <a:stretch>
            <a:fillRect/>
          </a:stretch>
        </p:blipFill>
        <p:spPr bwMode="auto">
          <a:xfrm>
            <a:off x="685800" y="22021800"/>
            <a:ext cx="17141190" cy="10058400"/>
          </a:xfrm>
          <a:prstGeom prst="rect">
            <a:avLst/>
          </a:prstGeom>
          <a:noFill/>
          <a:ln w="9525">
            <a:noFill/>
            <a:miter lim="800000"/>
            <a:headEnd/>
            <a:tailEnd/>
          </a:ln>
        </p:spPr>
      </p:pic>
      <p:sp>
        <p:nvSpPr>
          <p:cNvPr id="16" name="TextBox 15"/>
          <p:cNvSpPr txBox="1"/>
          <p:nvPr/>
        </p:nvSpPr>
        <p:spPr>
          <a:xfrm>
            <a:off x="18440400" y="11201400"/>
            <a:ext cx="17297400" cy="5632311"/>
          </a:xfrm>
          <a:prstGeom prst="rect">
            <a:avLst/>
          </a:prstGeom>
          <a:solidFill>
            <a:schemeClr val="bg1">
              <a:alpha val="30000"/>
            </a:schemeClr>
          </a:solidFill>
        </p:spPr>
        <p:txBody>
          <a:bodyPr wrap="square" rtlCol="0">
            <a:spAutoFit/>
          </a:bodyPr>
          <a:lstStyle/>
          <a:p>
            <a:pPr algn="ctr"/>
            <a:r>
              <a:rPr lang="en-US" sz="3600" b="1" dirty="0" smtClean="0"/>
              <a:t>Results</a:t>
            </a:r>
          </a:p>
          <a:p>
            <a:pPr algn="just">
              <a:buFont typeface="Arial" pitchFamily="34" charset="0"/>
              <a:buChar char="•"/>
            </a:pPr>
            <a:r>
              <a:rPr lang="en-US" sz="3600" dirty="0" smtClean="0"/>
              <a:t> Fe and Zn were significantly correlated with elevation (p&gt;0.05) .</a:t>
            </a:r>
          </a:p>
          <a:p>
            <a:pPr algn="just">
              <a:buFont typeface="Arial" pitchFamily="34" charset="0"/>
              <a:buChar char="•"/>
            </a:pPr>
            <a:r>
              <a:rPr lang="en-US" sz="3600" dirty="0" smtClean="0"/>
              <a:t> Inverse distance weighting (IDW) interpolation produced maps either too heavily weighted on sample collection points or over emphasizing the grid sampling scheme. </a:t>
            </a:r>
          </a:p>
          <a:p>
            <a:pPr algn="just">
              <a:buFont typeface="Arial" pitchFamily="34" charset="0"/>
              <a:buChar char="•"/>
            </a:pPr>
            <a:r>
              <a:rPr lang="en-US" sz="3600" dirty="0" smtClean="0"/>
              <a:t> </a:t>
            </a:r>
            <a:r>
              <a:rPr lang="en-US" sz="3600" dirty="0" err="1" smtClean="0"/>
              <a:t>Kriging</a:t>
            </a:r>
            <a:r>
              <a:rPr lang="en-US" sz="3600" dirty="0" smtClean="0"/>
              <a:t> interpolation identified the general spatial concentrations of the nutrients, but failed to detect the </a:t>
            </a:r>
            <a:r>
              <a:rPr lang="en-US" sz="3600" dirty="0" err="1" smtClean="0"/>
              <a:t>elevational</a:t>
            </a:r>
            <a:r>
              <a:rPr lang="en-US" sz="3600" dirty="0" smtClean="0"/>
              <a:t> influence of the swales.</a:t>
            </a:r>
          </a:p>
          <a:p>
            <a:pPr algn="just">
              <a:buFont typeface="Arial" pitchFamily="34" charset="0"/>
              <a:buChar char="•"/>
            </a:pPr>
            <a:r>
              <a:rPr lang="en-US" sz="3600" dirty="0" smtClean="0"/>
              <a:t> </a:t>
            </a:r>
            <a:r>
              <a:rPr lang="en-US" sz="3600" dirty="0" err="1" smtClean="0"/>
              <a:t>Spline</a:t>
            </a:r>
            <a:r>
              <a:rPr lang="en-US" sz="3600" dirty="0" smtClean="0"/>
              <a:t> interpolation produced superior maps which readily show the significant influence of swale elevation. </a:t>
            </a:r>
          </a:p>
          <a:p>
            <a:pPr algn="just">
              <a:buFont typeface="Arial" pitchFamily="34" charset="0"/>
              <a:buChar char="•"/>
            </a:pPr>
            <a:r>
              <a:rPr lang="en-US" sz="3600" dirty="0" smtClean="0"/>
              <a:t> Fe, </a:t>
            </a:r>
            <a:r>
              <a:rPr lang="en-US" sz="3600" dirty="0" err="1" smtClean="0"/>
              <a:t>Mn</a:t>
            </a:r>
            <a:r>
              <a:rPr lang="en-US" sz="3600" dirty="0" smtClean="0"/>
              <a:t>, and Zn all tended to accumulate in swales near one side of the field where standing water was observed on several occasions.</a:t>
            </a:r>
            <a:endParaRPr lang="en-US" sz="3600" dirty="0"/>
          </a:p>
        </p:txBody>
      </p:sp>
      <p:pic>
        <p:nvPicPr>
          <p:cNvPr id="2" name="Picture 2"/>
          <p:cNvPicPr>
            <a:picLocks noChangeAspect="1" noChangeArrowheads="1"/>
          </p:cNvPicPr>
          <p:nvPr/>
        </p:nvPicPr>
        <p:blipFill>
          <a:blip r:embed="rId8"/>
          <a:srcRect/>
          <a:stretch>
            <a:fillRect/>
          </a:stretch>
        </p:blipFill>
        <p:spPr bwMode="auto">
          <a:xfrm>
            <a:off x="18440400" y="17145000"/>
            <a:ext cx="6934200" cy="7410094"/>
          </a:xfrm>
          <a:prstGeom prst="rect">
            <a:avLst/>
          </a:prstGeom>
          <a:noFill/>
          <a:ln w="9525">
            <a:noFill/>
            <a:miter lim="800000"/>
            <a:headEnd/>
            <a:tailEnd/>
          </a:ln>
        </p:spPr>
      </p:pic>
      <p:sp>
        <p:nvSpPr>
          <p:cNvPr id="18" name="Rectangle 17"/>
          <p:cNvSpPr/>
          <p:nvPr/>
        </p:nvSpPr>
        <p:spPr>
          <a:xfrm>
            <a:off x="18440400" y="17145000"/>
            <a:ext cx="6934200" cy="73914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18440400" y="17526000"/>
            <a:ext cx="69342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6"/>
          <p:cNvPicPr>
            <a:picLocks noChangeAspect="1" noChangeArrowheads="1"/>
          </p:cNvPicPr>
          <p:nvPr/>
        </p:nvPicPr>
        <p:blipFill>
          <a:blip r:embed="rId9"/>
          <a:srcRect/>
          <a:stretch>
            <a:fillRect/>
          </a:stretch>
        </p:blipFill>
        <p:spPr bwMode="auto">
          <a:xfrm>
            <a:off x="18440400" y="24765000"/>
            <a:ext cx="6934200" cy="7315200"/>
          </a:xfrm>
          <a:prstGeom prst="rect">
            <a:avLst/>
          </a:prstGeom>
          <a:noFill/>
          <a:ln w="9525">
            <a:noFill/>
            <a:miter lim="800000"/>
            <a:headEnd/>
            <a:tailEnd/>
          </a:ln>
        </p:spPr>
      </p:pic>
      <p:sp>
        <p:nvSpPr>
          <p:cNvPr id="17" name="Rectangle 16"/>
          <p:cNvSpPr/>
          <p:nvPr/>
        </p:nvSpPr>
        <p:spPr>
          <a:xfrm>
            <a:off x="18440400" y="24765000"/>
            <a:ext cx="6934200" cy="73152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8440400" y="25222200"/>
            <a:ext cx="68580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9600" y="13182600"/>
            <a:ext cx="17297400" cy="8402300"/>
          </a:xfrm>
          <a:prstGeom prst="rect">
            <a:avLst/>
          </a:prstGeom>
          <a:solidFill>
            <a:schemeClr val="bg1">
              <a:alpha val="30000"/>
            </a:schemeClr>
          </a:solidFill>
        </p:spPr>
        <p:txBody>
          <a:bodyPr wrap="square" rtlCol="0">
            <a:spAutoFit/>
          </a:bodyPr>
          <a:lstStyle/>
          <a:p>
            <a:pPr algn="ctr"/>
            <a:r>
              <a:rPr lang="en-US" sz="3600" b="1" dirty="0" smtClean="0"/>
              <a:t>Introduction</a:t>
            </a:r>
          </a:p>
          <a:p>
            <a:pPr algn="just"/>
            <a:r>
              <a:rPr lang="en-US" sz="3600" dirty="0" smtClean="0"/>
              <a:t>Surface water quality is a major concern in Louisiana. Yet farmers have limited access to quick, quantifiable nutrient data for their fields. Often, they are left to collect a few samples and wait weeks for results. Using PXRF, quantifiable elemental data is rapidly available for a host of plant essential elements including Cu, Fe, </a:t>
            </a:r>
            <a:r>
              <a:rPr lang="en-US" sz="3600" dirty="0" err="1" smtClean="0"/>
              <a:t>Mn</a:t>
            </a:r>
            <a:r>
              <a:rPr lang="en-US" sz="3600" dirty="0" smtClean="0"/>
              <a:t>, Zn, and at higher levels, Ca, Mg, and K. Also, a wide range of heavy metals such as </a:t>
            </a:r>
            <a:r>
              <a:rPr lang="en-US" sz="3600" dirty="0" err="1" smtClean="0"/>
              <a:t>Pb</a:t>
            </a:r>
            <a:r>
              <a:rPr lang="en-US" sz="3600" dirty="0" smtClean="0"/>
              <a:t>, As, </a:t>
            </a:r>
            <a:r>
              <a:rPr lang="en-US" sz="3600" dirty="0" err="1" smtClean="0"/>
              <a:t>Cd</a:t>
            </a:r>
            <a:r>
              <a:rPr lang="en-US" sz="3600" dirty="0" smtClean="0"/>
              <a:t>, and Hg can be assessed via this method.</a:t>
            </a:r>
          </a:p>
          <a:p>
            <a:pPr algn="just"/>
            <a:r>
              <a:rPr lang="en-US" sz="3600" dirty="0" smtClean="0"/>
              <a:t>The Jeanerette silt loam (Fine-</a:t>
            </a:r>
            <a:r>
              <a:rPr lang="en-US" sz="3600" dirty="0" err="1" smtClean="0"/>
              <a:t>silty</a:t>
            </a:r>
            <a:r>
              <a:rPr lang="en-US" sz="3600" dirty="0" smtClean="0"/>
              <a:t>, mixed, </a:t>
            </a:r>
            <a:r>
              <a:rPr lang="en-US" sz="3600" dirty="0" err="1" smtClean="0"/>
              <a:t>superactive</a:t>
            </a:r>
            <a:r>
              <a:rPr lang="en-US" sz="3600" dirty="0" smtClean="0"/>
              <a:t>, </a:t>
            </a:r>
            <a:r>
              <a:rPr lang="en-US" sz="3600" dirty="0" err="1" smtClean="0"/>
              <a:t>thermic</a:t>
            </a:r>
            <a:r>
              <a:rPr lang="en-US" sz="3600" dirty="0" smtClean="0"/>
              <a:t> </a:t>
            </a:r>
            <a:r>
              <a:rPr lang="en-US" sz="3600" dirty="0" err="1" smtClean="0"/>
              <a:t>Typic</a:t>
            </a:r>
            <a:r>
              <a:rPr lang="en-US" sz="3600" dirty="0" smtClean="0"/>
              <a:t> </a:t>
            </a:r>
            <a:r>
              <a:rPr lang="en-US" sz="3600" dirty="0" err="1" smtClean="0"/>
              <a:t>Argiaquoll</a:t>
            </a:r>
            <a:r>
              <a:rPr lang="en-US" sz="3600" dirty="0" smtClean="0"/>
              <a:t>) occupies the evaluated site with slopes of 0-1%. The site is in improved pasture with swales installed to channel runoff. Horses and cows have grazed the field periodically for 20 years and hay is cut and harvested 2-3 times annually. Approximately 120-30-100 lbs/A NPK are applied annually (half in the spring, half in the summer). Ryegrass is occasionally planted as a winter forage and fertilized with 50 lbs/A K.</a:t>
            </a:r>
          </a:p>
          <a:p>
            <a:pPr algn="just"/>
            <a:r>
              <a:rPr lang="en-US" sz="3600" dirty="0" smtClean="0"/>
              <a:t>The field sits adjacent to Bayou </a:t>
            </a:r>
            <a:r>
              <a:rPr lang="en-US" sz="3600" dirty="0" err="1" smtClean="0"/>
              <a:t>Wikoff</a:t>
            </a:r>
            <a:r>
              <a:rPr lang="en-US" sz="3600" dirty="0" smtClean="0"/>
              <a:t> part of the </a:t>
            </a:r>
            <a:r>
              <a:rPr lang="en-US" sz="3600" dirty="0" err="1" smtClean="0"/>
              <a:t>Mermentau</a:t>
            </a:r>
            <a:r>
              <a:rPr lang="en-US" sz="3600" dirty="0" smtClean="0"/>
              <a:t> River Basin (Plaquemine–Brule Watershed </a:t>
            </a:r>
            <a:r>
              <a:rPr lang="en-US" sz="3600" dirty="0" err="1" smtClean="0"/>
              <a:t>Subsegment</a:t>
            </a:r>
            <a:r>
              <a:rPr lang="en-US" sz="3600" dirty="0" smtClean="0"/>
              <a:t>).</a:t>
            </a:r>
            <a:endParaRPr lang="en-US" sz="3600" dirty="0"/>
          </a:p>
        </p:txBody>
      </p:sp>
      <p:pic>
        <p:nvPicPr>
          <p:cNvPr id="10" name="Picture 8"/>
          <p:cNvPicPr>
            <a:picLocks noChangeAspect="1" noChangeArrowheads="1"/>
          </p:cNvPicPr>
          <p:nvPr/>
        </p:nvPicPr>
        <p:blipFill>
          <a:blip r:embed="rId10"/>
          <a:srcRect/>
          <a:stretch>
            <a:fillRect/>
          </a:stretch>
        </p:blipFill>
        <p:spPr bwMode="auto">
          <a:xfrm>
            <a:off x="25679400" y="17145000"/>
            <a:ext cx="6943725" cy="7391400"/>
          </a:xfrm>
          <a:prstGeom prst="rect">
            <a:avLst/>
          </a:prstGeom>
          <a:noFill/>
          <a:ln w="9525">
            <a:noFill/>
            <a:miter lim="800000"/>
            <a:headEnd/>
            <a:tailEnd/>
          </a:ln>
        </p:spPr>
      </p:pic>
      <p:sp>
        <p:nvSpPr>
          <p:cNvPr id="19" name="Rectangle 18"/>
          <p:cNvSpPr/>
          <p:nvPr/>
        </p:nvSpPr>
        <p:spPr>
          <a:xfrm>
            <a:off x="25679400" y="17145000"/>
            <a:ext cx="6934200" cy="73914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25679400" y="17526000"/>
            <a:ext cx="69342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noChangeArrowheads="1"/>
          </p:cNvPicPr>
          <p:nvPr/>
        </p:nvPicPr>
        <p:blipFill>
          <a:blip r:embed="rId11"/>
          <a:srcRect/>
          <a:stretch>
            <a:fillRect/>
          </a:stretch>
        </p:blipFill>
        <p:spPr bwMode="auto">
          <a:xfrm>
            <a:off x="33375600" y="17297400"/>
            <a:ext cx="1626870" cy="3200400"/>
          </a:xfrm>
          <a:prstGeom prst="rect">
            <a:avLst/>
          </a:prstGeom>
          <a:noFill/>
          <a:ln w="9525">
            <a:noFill/>
            <a:miter lim="800000"/>
            <a:headEnd/>
            <a:tailEnd/>
          </a:ln>
        </p:spPr>
      </p:pic>
      <p:pic>
        <p:nvPicPr>
          <p:cNvPr id="1034" name="Picture 10"/>
          <p:cNvPicPr>
            <a:picLocks noChangeAspect="1" noChangeArrowheads="1"/>
          </p:cNvPicPr>
          <p:nvPr/>
        </p:nvPicPr>
        <p:blipFill>
          <a:blip r:embed="rId12"/>
          <a:srcRect/>
          <a:stretch>
            <a:fillRect/>
          </a:stretch>
        </p:blipFill>
        <p:spPr bwMode="auto">
          <a:xfrm>
            <a:off x="32918400" y="21564600"/>
            <a:ext cx="2800350" cy="2867025"/>
          </a:xfrm>
          <a:prstGeom prst="rect">
            <a:avLst/>
          </a:prstGeom>
          <a:noFill/>
          <a:ln w="9525">
            <a:noFill/>
            <a:miter lim="800000"/>
            <a:headEnd/>
            <a:tailEnd/>
          </a:ln>
        </p:spPr>
      </p:pic>
      <p:sp>
        <p:nvSpPr>
          <p:cNvPr id="35" name="Plus 34"/>
          <p:cNvSpPr/>
          <p:nvPr/>
        </p:nvSpPr>
        <p:spPr>
          <a:xfrm>
            <a:off x="33528000" y="20497800"/>
            <a:ext cx="1219200" cy="10668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1" descr="C:\Documents and Settings\dweindorf\Desktop\LSU Master\Graduate Students\Somsubra Chakraborty\Sampling 4.7.09\IMG_1644.jpg"/>
          <p:cNvPicPr>
            <a:picLocks noChangeAspect="1" noChangeArrowheads="1"/>
          </p:cNvPicPr>
          <p:nvPr/>
        </p:nvPicPr>
        <p:blipFill>
          <a:blip r:embed="rId13" cstate="print"/>
          <a:srcRect/>
          <a:stretch>
            <a:fillRect/>
          </a:stretch>
        </p:blipFill>
        <p:spPr bwMode="auto">
          <a:xfrm>
            <a:off x="26822400" y="26136600"/>
            <a:ext cx="5410200" cy="4057925"/>
          </a:xfrm>
          <a:prstGeom prst="rect">
            <a:avLst/>
          </a:prstGeom>
          <a:noFill/>
        </p:spPr>
      </p:pic>
      <p:sp>
        <p:nvSpPr>
          <p:cNvPr id="51" name="TextBox 50"/>
          <p:cNvSpPr txBox="1"/>
          <p:nvPr/>
        </p:nvSpPr>
        <p:spPr>
          <a:xfrm>
            <a:off x="34366200" y="24765000"/>
            <a:ext cx="16306800" cy="3416320"/>
          </a:xfrm>
          <a:prstGeom prst="rect">
            <a:avLst/>
          </a:prstGeom>
          <a:solidFill>
            <a:schemeClr val="bg1">
              <a:alpha val="30000"/>
            </a:schemeClr>
          </a:solidFill>
        </p:spPr>
        <p:txBody>
          <a:bodyPr wrap="square" rtlCol="0">
            <a:spAutoFit/>
          </a:bodyPr>
          <a:lstStyle/>
          <a:p>
            <a:pPr algn="ctr"/>
            <a:r>
              <a:rPr lang="en-US" sz="3600" b="1" dirty="0" smtClean="0"/>
              <a:t>Conclusions</a:t>
            </a:r>
          </a:p>
          <a:p>
            <a:pPr algn="just">
              <a:buFont typeface="Arial" pitchFamily="34" charset="0"/>
              <a:buChar char="•"/>
            </a:pPr>
            <a:r>
              <a:rPr lang="en-US" sz="3600" dirty="0" smtClean="0"/>
              <a:t> PXRF linked to GIS/GPS can provide high quality, on-site quantification of soil nutrients.</a:t>
            </a:r>
          </a:p>
          <a:p>
            <a:pPr algn="just">
              <a:buFont typeface="Arial" pitchFamily="34" charset="0"/>
              <a:buChar char="•"/>
            </a:pPr>
            <a:r>
              <a:rPr lang="en-US" sz="3600" dirty="0" smtClean="0"/>
              <a:t> Fe and Zn were significantly correlated with elevation (p&gt;0.05).</a:t>
            </a:r>
          </a:p>
          <a:p>
            <a:pPr algn="just">
              <a:buFont typeface="Arial" pitchFamily="34" charset="0"/>
              <a:buChar char="•"/>
            </a:pPr>
            <a:r>
              <a:rPr lang="en-US" sz="3600" dirty="0" smtClean="0"/>
              <a:t> Compared to </a:t>
            </a:r>
            <a:r>
              <a:rPr lang="en-US" sz="3600" dirty="0" err="1" smtClean="0"/>
              <a:t>kriging</a:t>
            </a:r>
            <a:r>
              <a:rPr lang="en-US" sz="3600" dirty="0" smtClean="0"/>
              <a:t> or IDW, </a:t>
            </a:r>
            <a:r>
              <a:rPr lang="en-US" sz="3600" dirty="0" err="1" smtClean="0"/>
              <a:t>spline</a:t>
            </a:r>
            <a:r>
              <a:rPr lang="en-US" sz="3600" dirty="0" smtClean="0"/>
              <a:t> interpolation appears to provide superior modeling of soil nutrient spatial variability.</a:t>
            </a:r>
          </a:p>
        </p:txBody>
      </p:sp>
      <p:sp>
        <p:nvSpPr>
          <p:cNvPr id="52" name="TextBox 51"/>
          <p:cNvSpPr txBox="1"/>
          <p:nvPr/>
        </p:nvSpPr>
        <p:spPr>
          <a:xfrm>
            <a:off x="34366200" y="28651200"/>
            <a:ext cx="16306800" cy="2862322"/>
          </a:xfrm>
          <a:prstGeom prst="rect">
            <a:avLst/>
          </a:prstGeom>
          <a:solidFill>
            <a:schemeClr val="bg1">
              <a:alpha val="30000"/>
            </a:schemeClr>
          </a:solidFill>
        </p:spPr>
        <p:txBody>
          <a:bodyPr wrap="square" rtlCol="0">
            <a:spAutoFit/>
          </a:bodyPr>
          <a:lstStyle/>
          <a:p>
            <a:pPr algn="ctr"/>
            <a:r>
              <a:rPr lang="en-US" sz="3600" b="1" dirty="0" smtClean="0"/>
              <a:t>Future Work</a:t>
            </a:r>
          </a:p>
          <a:p>
            <a:pPr algn="just">
              <a:buFont typeface="Arial" pitchFamily="34" charset="0"/>
              <a:buChar char="•"/>
            </a:pPr>
            <a:r>
              <a:rPr lang="en-US" sz="3600" dirty="0" smtClean="0"/>
              <a:t> Will focus on temporal sequencing of spatial variability maps to monitor soil nutrient movement in response to precipitation, fertilization, and management practices.</a:t>
            </a:r>
          </a:p>
          <a:p>
            <a:pPr algn="just">
              <a:buFont typeface="Arial" pitchFamily="34" charset="0"/>
              <a:buChar char="•"/>
            </a:pPr>
            <a:r>
              <a:rPr lang="en-US" sz="3600" dirty="0" smtClean="0"/>
              <a:t> Will compare differences in spatial variability patterns of XRF total elemental analysis vs. ICP selective extraction methods. </a:t>
            </a:r>
            <a:endParaRPr lang="en-US" sz="3600" dirty="0"/>
          </a:p>
        </p:txBody>
      </p:sp>
      <p:sp>
        <p:nvSpPr>
          <p:cNvPr id="53" name="TextBox 52"/>
          <p:cNvSpPr txBox="1"/>
          <p:nvPr/>
        </p:nvSpPr>
        <p:spPr>
          <a:xfrm>
            <a:off x="36576000" y="21945600"/>
            <a:ext cx="12039600" cy="523220"/>
          </a:xfrm>
          <a:prstGeom prst="rect">
            <a:avLst/>
          </a:prstGeom>
          <a:solidFill>
            <a:schemeClr val="bg1">
              <a:alpha val="30000"/>
            </a:schemeClr>
          </a:solidFill>
        </p:spPr>
        <p:txBody>
          <a:bodyPr wrap="square" rtlCol="0">
            <a:spAutoFit/>
          </a:bodyPr>
          <a:lstStyle/>
          <a:p>
            <a:r>
              <a:rPr lang="en-US" sz="2800" dirty="0" smtClean="0"/>
              <a:t>3-D </a:t>
            </a:r>
            <a:r>
              <a:rPr lang="en-US" sz="2800" dirty="0" err="1" smtClean="0"/>
              <a:t>spline</a:t>
            </a:r>
            <a:r>
              <a:rPr lang="en-US" sz="2800" dirty="0" smtClean="0"/>
              <a:t> interpolations of PXRF data (Fe, </a:t>
            </a:r>
            <a:r>
              <a:rPr lang="en-US" sz="2800" dirty="0" err="1" smtClean="0"/>
              <a:t>Mn</a:t>
            </a:r>
            <a:r>
              <a:rPr lang="en-US" sz="2800" dirty="0" smtClean="0"/>
              <a:t>, Zn) combined with LIDAR data.</a:t>
            </a:r>
            <a:endParaRPr lang="en-US" sz="2800" dirty="0"/>
          </a:p>
        </p:txBody>
      </p:sp>
      <p:sp>
        <p:nvSpPr>
          <p:cNvPr id="54" name="TextBox 53"/>
          <p:cNvSpPr txBox="1"/>
          <p:nvPr/>
        </p:nvSpPr>
        <p:spPr>
          <a:xfrm>
            <a:off x="26060400" y="30784800"/>
            <a:ext cx="7239000" cy="954107"/>
          </a:xfrm>
          <a:prstGeom prst="rect">
            <a:avLst/>
          </a:prstGeom>
          <a:solidFill>
            <a:schemeClr val="bg1">
              <a:alpha val="30000"/>
            </a:schemeClr>
          </a:solidFill>
        </p:spPr>
        <p:txBody>
          <a:bodyPr wrap="square" rtlCol="0">
            <a:spAutoFit/>
          </a:bodyPr>
          <a:lstStyle/>
          <a:p>
            <a:r>
              <a:rPr lang="en-US" sz="2800" dirty="0" smtClean="0"/>
              <a:t>Sequential process for producing on-site interpolations from PXRF data.</a:t>
            </a:r>
            <a:endParaRPr lang="en-US" sz="2800" dirty="0"/>
          </a:p>
        </p:txBody>
      </p:sp>
      <p:pic>
        <p:nvPicPr>
          <p:cNvPr id="3" name="Picture 2"/>
          <p:cNvPicPr>
            <a:picLocks noChangeAspect="1" noChangeArrowheads="1"/>
          </p:cNvPicPr>
          <p:nvPr/>
        </p:nvPicPr>
        <p:blipFill>
          <a:blip r:embed="rId14"/>
          <a:srcRect/>
          <a:stretch>
            <a:fillRect/>
          </a:stretch>
        </p:blipFill>
        <p:spPr bwMode="auto">
          <a:xfrm>
            <a:off x="36576000" y="16535400"/>
            <a:ext cx="14009687" cy="5302632"/>
          </a:xfrm>
          <a:prstGeom prst="rect">
            <a:avLst/>
          </a:prstGeom>
          <a:noFill/>
          <a:ln w="9525">
            <a:noFill/>
            <a:miter lim="800000"/>
            <a:headEnd/>
            <a:tailEnd/>
          </a:ln>
        </p:spPr>
      </p:pic>
      <p:sp>
        <p:nvSpPr>
          <p:cNvPr id="40" name="Up Arrow 39"/>
          <p:cNvSpPr/>
          <p:nvPr/>
        </p:nvSpPr>
        <p:spPr>
          <a:xfrm>
            <a:off x="28651200" y="24536400"/>
            <a:ext cx="762000" cy="158800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41"/>
          <p:cNvSpPr/>
          <p:nvPr/>
        </p:nvSpPr>
        <p:spPr>
          <a:xfrm rot="18900000">
            <a:off x="25773297" y="24615636"/>
            <a:ext cx="764708" cy="1875487"/>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rot="16200000">
            <a:off x="25606248" y="27587448"/>
            <a:ext cx="838200" cy="1441704"/>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Bent-Up Arrow 44"/>
          <p:cNvSpPr/>
          <p:nvPr/>
        </p:nvSpPr>
        <p:spPr>
          <a:xfrm rot="5400000" flipV="1">
            <a:off x="31051500" y="25717500"/>
            <a:ext cx="3962400" cy="1447800"/>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812</Words>
  <Application>Microsoft Office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Louisiana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DWeindorf</dc:creator>
  <cp:lastModifiedBy>DWeindorf</cp:lastModifiedBy>
  <cp:revision>49</cp:revision>
  <dcterms:created xsi:type="dcterms:W3CDTF">2009-07-14T17:06:32Z</dcterms:created>
  <dcterms:modified xsi:type="dcterms:W3CDTF">2009-08-25T15:41:42Z</dcterms:modified>
</cp:coreProperties>
</file>