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2" r:id="rId2"/>
  </p:sldIdLst>
  <p:sldSz cx="38404800" cy="32918400"/>
  <p:notesSz cx="36722050" cy="32099250"/>
  <p:defaultTextStyle>
    <a:defPPr>
      <a:defRPr lang="en-US"/>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57200" algn="l" rtl="0" fontAlgn="base">
      <a:spcBef>
        <a:spcPct val="0"/>
      </a:spcBef>
      <a:spcAft>
        <a:spcPct val="0"/>
      </a:spcAft>
      <a:defRPr sz="2300" kern="1200">
        <a:solidFill>
          <a:schemeClr val="tx1"/>
        </a:solidFill>
        <a:latin typeface="Times New Roman" pitchFamily="18" charset="0"/>
        <a:ea typeface="+mn-ea"/>
        <a:cs typeface="+mn-cs"/>
      </a:defRPr>
    </a:lvl2pPr>
    <a:lvl3pPr marL="914400" algn="l" rtl="0" fontAlgn="base">
      <a:spcBef>
        <a:spcPct val="0"/>
      </a:spcBef>
      <a:spcAft>
        <a:spcPct val="0"/>
      </a:spcAft>
      <a:defRPr sz="2300" kern="1200">
        <a:solidFill>
          <a:schemeClr val="tx1"/>
        </a:solidFill>
        <a:latin typeface="Times New Roman" pitchFamily="18" charset="0"/>
        <a:ea typeface="+mn-ea"/>
        <a:cs typeface="+mn-cs"/>
      </a:defRPr>
    </a:lvl3pPr>
    <a:lvl4pPr marL="1371600" algn="l" rtl="0" fontAlgn="base">
      <a:spcBef>
        <a:spcPct val="0"/>
      </a:spcBef>
      <a:spcAft>
        <a:spcPct val="0"/>
      </a:spcAft>
      <a:defRPr sz="2300" kern="1200">
        <a:solidFill>
          <a:schemeClr val="tx1"/>
        </a:solidFill>
        <a:latin typeface="Times New Roman" pitchFamily="18" charset="0"/>
        <a:ea typeface="+mn-ea"/>
        <a:cs typeface="+mn-cs"/>
      </a:defRPr>
    </a:lvl4pPr>
    <a:lvl5pPr marL="1828800" algn="l" rtl="0" fontAlgn="base">
      <a:spcBef>
        <a:spcPct val="0"/>
      </a:spcBef>
      <a:spcAft>
        <a:spcPct val="0"/>
      </a:spcAft>
      <a:defRPr sz="2300" kern="1200">
        <a:solidFill>
          <a:schemeClr val="tx1"/>
        </a:solidFill>
        <a:latin typeface="Times New Roman" pitchFamily="18" charset="0"/>
        <a:ea typeface="+mn-ea"/>
        <a:cs typeface="+mn-cs"/>
      </a:defRPr>
    </a:lvl5pPr>
    <a:lvl6pPr marL="2286000" algn="l" defTabSz="914400" rtl="0" eaLnBrk="1" latinLnBrk="0" hangingPunct="1">
      <a:defRPr sz="2300" kern="1200">
        <a:solidFill>
          <a:schemeClr val="tx1"/>
        </a:solidFill>
        <a:latin typeface="Times New Roman" pitchFamily="18" charset="0"/>
        <a:ea typeface="+mn-ea"/>
        <a:cs typeface="+mn-cs"/>
      </a:defRPr>
    </a:lvl6pPr>
    <a:lvl7pPr marL="2743200" algn="l" defTabSz="914400" rtl="0" eaLnBrk="1" latinLnBrk="0" hangingPunct="1">
      <a:defRPr sz="2300" kern="1200">
        <a:solidFill>
          <a:schemeClr val="tx1"/>
        </a:solidFill>
        <a:latin typeface="Times New Roman" pitchFamily="18" charset="0"/>
        <a:ea typeface="+mn-ea"/>
        <a:cs typeface="+mn-cs"/>
      </a:defRPr>
    </a:lvl7pPr>
    <a:lvl8pPr marL="3200400" algn="l" defTabSz="914400" rtl="0" eaLnBrk="1" latinLnBrk="0" hangingPunct="1">
      <a:defRPr sz="2300" kern="1200">
        <a:solidFill>
          <a:schemeClr val="tx1"/>
        </a:solidFill>
        <a:latin typeface="Times New Roman" pitchFamily="18" charset="0"/>
        <a:ea typeface="+mn-ea"/>
        <a:cs typeface="+mn-cs"/>
      </a:defRPr>
    </a:lvl8pPr>
    <a:lvl9pPr marL="3657600" algn="l" defTabSz="914400" rtl="0" eaLnBrk="1" latinLnBrk="0" hangingPunct="1">
      <a:defRPr sz="23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CC3300"/>
    <a:srgbClr val="006600"/>
    <a:srgbClr val="336699"/>
    <a:srgbClr val="003399"/>
    <a:srgbClr val="660066"/>
    <a:srgbClr val="006666"/>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6" autoAdjust="0"/>
  </p:normalViewPr>
  <p:slideViewPr>
    <p:cSldViewPr>
      <p:cViewPr>
        <p:scale>
          <a:sx n="19" d="100"/>
          <a:sy n="19" d="100"/>
        </p:scale>
        <p:origin x="618" y="1080"/>
      </p:cViewPr>
      <p:guideLst>
        <p:guide orient="horz" pos="19968"/>
        <p:guide orient="horz" pos="5630"/>
        <p:guide orient="horz" pos="3533"/>
        <p:guide orient="horz" pos="6245"/>
        <p:guide pos="630"/>
        <p:guide pos="6048"/>
        <p:guide pos="6468"/>
        <p:guide pos="11886"/>
        <p:guide pos="12306"/>
        <p:guide pos="17724"/>
        <p:guide pos="18144"/>
        <p:guide pos="235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5"/>
            <a:ext cx="15862328" cy="1685228"/>
          </a:xfrm>
          <a:prstGeom prst="rect">
            <a:avLst/>
          </a:prstGeom>
          <a:noFill/>
          <a:ln w="9525">
            <a:noFill/>
            <a:miter lim="800000"/>
            <a:headEnd/>
            <a:tailEnd/>
          </a:ln>
          <a:effectLst/>
        </p:spPr>
        <p:txBody>
          <a:bodyPr vert="horz" wrap="square" lIns="424070" tIns="212044" rIns="424070" bIns="212044" numCol="1" anchor="t" anchorCtr="0" compatLnSpc="1">
            <a:prstTxWarp prst="textNoShape">
              <a:avLst/>
            </a:prstTxWarp>
          </a:bodyPr>
          <a:lstStyle>
            <a:lvl1pPr defTabSz="4246825" eaLnBrk="0" hangingPunct="0">
              <a:defRPr sz="5800"/>
            </a:lvl1pPr>
          </a:lstStyle>
          <a:p>
            <a:pPr>
              <a:defRPr/>
            </a:pPr>
            <a:endParaRPr lang="en-AU"/>
          </a:p>
        </p:txBody>
      </p:sp>
      <p:sp>
        <p:nvSpPr>
          <p:cNvPr id="4099" name="Rectangle 3"/>
          <p:cNvSpPr>
            <a:spLocks noGrp="1" noChangeArrowheads="1"/>
          </p:cNvSpPr>
          <p:nvPr>
            <p:ph type="dt" sz="quarter" idx="1"/>
          </p:nvPr>
        </p:nvSpPr>
        <p:spPr bwMode="auto">
          <a:xfrm>
            <a:off x="20616218" y="5"/>
            <a:ext cx="16245425" cy="1685228"/>
          </a:xfrm>
          <a:prstGeom prst="rect">
            <a:avLst/>
          </a:prstGeom>
          <a:noFill/>
          <a:ln w="9525">
            <a:noFill/>
            <a:miter lim="800000"/>
            <a:headEnd/>
            <a:tailEnd/>
          </a:ln>
          <a:effectLst/>
        </p:spPr>
        <p:txBody>
          <a:bodyPr vert="horz" wrap="square" lIns="424070" tIns="212044" rIns="424070" bIns="212044" numCol="1" anchor="t" anchorCtr="0" compatLnSpc="1">
            <a:prstTxWarp prst="textNoShape">
              <a:avLst/>
            </a:prstTxWarp>
          </a:bodyPr>
          <a:lstStyle>
            <a:lvl1pPr algn="r" defTabSz="4246825" eaLnBrk="0" hangingPunct="0">
              <a:defRPr sz="5800"/>
            </a:lvl1pPr>
          </a:lstStyle>
          <a:p>
            <a:pPr>
              <a:defRPr/>
            </a:pPr>
            <a:endParaRPr lang="en-AU"/>
          </a:p>
        </p:txBody>
      </p:sp>
      <p:sp>
        <p:nvSpPr>
          <p:cNvPr id="4100" name="Rectangle 4"/>
          <p:cNvSpPr>
            <a:spLocks noGrp="1" noChangeArrowheads="1"/>
          </p:cNvSpPr>
          <p:nvPr>
            <p:ph type="ftr" sz="quarter" idx="2"/>
          </p:nvPr>
        </p:nvSpPr>
        <p:spPr bwMode="auto">
          <a:xfrm>
            <a:off x="4" y="30502136"/>
            <a:ext cx="15862328" cy="1678698"/>
          </a:xfrm>
          <a:prstGeom prst="rect">
            <a:avLst/>
          </a:prstGeom>
          <a:noFill/>
          <a:ln w="9525">
            <a:noFill/>
            <a:miter lim="800000"/>
            <a:headEnd/>
            <a:tailEnd/>
          </a:ln>
          <a:effectLst/>
        </p:spPr>
        <p:txBody>
          <a:bodyPr vert="horz" wrap="square" lIns="424070" tIns="212044" rIns="424070" bIns="212044" numCol="1" anchor="b" anchorCtr="0" compatLnSpc="1">
            <a:prstTxWarp prst="textNoShape">
              <a:avLst/>
            </a:prstTxWarp>
          </a:bodyPr>
          <a:lstStyle>
            <a:lvl1pPr defTabSz="4246825" eaLnBrk="0" hangingPunct="0">
              <a:defRPr sz="5800"/>
            </a:lvl1pPr>
          </a:lstStyle>
          <a:p>
            <a:pPr>
              <a:defRPr/>
            </a:pPr>
            <a:endParaRPr lang="en-AU"/>
          </a:p>
        </p:txBody>
      </p:sp>
      <p:sp>
        <p:nvSpPr>
          <p:cNvPr id="4101" name="Rectangle 5"/>
          <p:cNvSpPr>
            <a:spLocks noGrp="1" noChangeArrowheads="1"/>
          </p:cNvSpPr>
          <p:nvPr>
            <p:ph type="sldNum" sz="quarter" idx="3"/>
          </p:nvPr>
        </p:nvSpPr>
        <p:spPr bwMode="auto">
          <a:xfrm>
            <a:off x="20616218" y="30502136"/>
            <a:ext cx="16245425" cy="1678698"/>
          </a:xfrm>
          <a:prstGeom prst="rect">
            <a:avLst/>
          </a:prstGeom>
          <a:noFill/>
          <a:ln w="9525">
            <a:noFill/>
            <a:miter lim="800000"/>
            <a:headEnd/>
            <a:tailEnd/>
          </a:ln>
          <a:effectLst/>
        </p:spPr>
        <p:txBody>
          <a:bodyPr vert="horz" wrap="square" lIns="424070" tIns="212044" rIns="424070" bIns="212044" numCol="1" anchor="b" anchorCtr="0" compatLnSpc="1">
            <a:prstTxWarp prst="textNoShape">
              <a:avLst/>
            </a:prstTxWarp>
          </a:bodyPr>
          <a:lstStyle>
            <a:lvl1pPr algn="r" defTabSz="4246825" eaLnBrk="0" hangingPunct="0">
              <a:defRPr sz="5800"/>
            </a:lvl1pPr>
          </a:lstStyle>
          <a:p>
            <a:pPr>
              <a:defRPr/>
            </a:pPr>
            <a:fld id="{43543AB5-CA11-435B-A767-D78575CEE2E6}"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5"/>
            <a:ext cx="15862328" cy="1685228"/>
          </a:xfrm>
          <a:prstGeom prst="rect">
            <a:avLst/>
          </a:prstGeom>
          <a:noFill/>
          <a:ln w="9525">
            <a:noFill/>
            <a:miter lim="800000"/>
            <a:headEnd/>
            <a:tailEnd/>
          </a:ln>
          <a:effectLst/>
        </p:spPr>
        <p:txBody>
          <a:bodyPr vert="horz" wrap="square" lIns="424070" tIns="212044" rIns="424070" bIns="212044" numCol="1" anchor="t" anchorCtr="0" compatLnSpc="1">
            <a:prstTxWarp prst="textNoShape">
              <a:avLst/>
            </a:prstTxWarp>
          </a:bodyPr>
          <a:lstStyle>
            <a:lvl1pPr defTabSz="4246825" eaLnBrk="0" hangingPunct="0">
              <a:defRPr sz="5800"/>
            </a:lvl1pPr>
          </a:lstStyle>
          <a:p>
            <a:pPr>
              <a:defRPr/>
            </a:pPr>
            <a:endParaRPr lang="en-AU"/>
          </a:p>
        </p:txBody>
      </p:sp>
      <p:sp>
        <p:nvSpPr>
          <p:cNvPr id="3075" name="Rectangle 3"/>
          <p:cNvSpPr>
            <a:spLocks noGrp="1" noChangeArrowheads="1"/>
          </p:cNvSpPr>
          <p:nvPr>
            <p:ph type="dt" idx="1"/>
          </p:nvPr>
        </p:nvSpPr>
        <p:spPr bwMode="auto">
          <a:xfrm>
            <a:off x="20616218" y="5"/>
            <a:ext cx="16245425" cy="1685228"/>
          </a:xfrm>
          <a:prstGeom prst="rect">
            <a:avLst/>
          </a:prstGeom>
          <a:noFill/>
          <a:ln w="9525">
            <a:noFill/>
            <a:miter lim="800000"/>
            <a:headEnd/>
            <a:tailEnd/>
          </a:ln>
          <a:effectLst/>
        </p:spPr>
        <p:txBody>
          <a:bodyPr vert="horz" wrap="square" lIns="424070" tIns="212044" rIns="424070" bIns="212044" numCol="1" anchor="t" anchorCtr="0" compatLnSpc="1">
            <a:prstTxWarp prst="textNoShape">
              <a:avLst/>
            </a:prstTxWarp>
          </a:bodyPr>
          <a:lstStyle>
            <a:lvl1pPr algn="r" defTabSz="4246825" eaLnBrk="0" hangingPunct="0">
              <a:defRPr sz="5800"/>
            </a:lvl1pPr>
          </a:lstStyle>
          <a:p>
            <a:pPr>
              <a:defRPr/>
            </a:pPr>
            <a:endParaRPr lang="en-AU"/>
          </a:p>
        </p:txBody>
      </p:sp>
      <p:sp>
        <p:nvSpPr>
          <p:cNvPr id="3076" name="Rectangle 4"/>
          <p:cNvSpPr>
            <a:spLocks noGrp="1" noRot="1" noChangeAspect="1" noChangeArrowheads="1" noTextEdit="1"/>
          </p:cNvSpPr>
          <p:nvPr>
            <p:ph type="sldImg" idx="2"/>
          </p:nvPr>
        </p:nvSpPr>
        <p:spPr bwMode="auto">
          <a:xfrm>
            <a:off x="11250613" y="2401888"/>
            <a:ext cx="14006512" cy="120078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4753894" y="15369335"/>
            <a:ext cx="26956805" cy="14406813"/>
          </a:xfrm>
          <a:prstGeom prst="rect">
            <a:avLst/>
          </a:prstGeom>
          <a:noFill/>
          <a:ln w="9525">
            <a:noFill/>
            <a:miter lim="800000"/>
            <a:headEnd/>
            <a:tailEnd/>
          </a:ln>
          <a:effectLst/>
        </p:spPr>
        <p:txBody>
          <a:bodyPr vert="horz" wrap="square" lIns="424070" tIns="212044" rIns="424070" bIns="212044"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4" y="30502136"/>
            <a:ext cx="15862328" cy="1678698"/>
          </a:xfrm>
          <a:prstGeom prst="rect">
            <a:avLst/>
          </a:prstGeom>
          <a:noFill/>
          <a:ln w="9525">
            <a:noFill/>
            <a:miter lim="800000"/>
            <a:headEnd/>
            <a:tailEnd/>
          </a:ln>
          <a:effectLst/>
        </p:spPr>
        <p:txBody>
          <a:bodyPr vert="horz" wrap="square" lIns="424070" tIns="212044" rIns="424070" bIns="212044" numCol="1" anchor="b" anchorCtr="0" compatLnSpc="1">
            <a:prstTxWarp prst="textNoShape">
              <a:avLst/>
            </a:prstTxWarp>
          </a:bodyPr>
          <a:lstStyle>
            <a:lvl1pPr defTabSz="4246825" eaLnBrk="0" hangingPunct="0">
              <a:defRPr sz="5800"/>
            </a:lvl1pPr>
          </a:lstStyle>
          <a:p>
            <a:pPr>
              <a:defRPr/>
            </a:pPr>
            <a:endParaRPr lang="en-AU"/>
          </a:p>
        </p:txBody>
      </p:sp>
      <p:sp>
        <p:nvSpPr>
          <p:cNvPr id="3079" name="Rectangle 7"/>
          <p:cNvSpPr>
            <a:spLocks noGrp="1" noChangeArrowheads="1"/>
          </p:cNvSpPr>
          <p:nvPr>
            <p:ph type="sldNum" sz="quarter" idx="5"/>
          </p:nvPr>
        </p:nvSpPr>
        <p:spPr bwMode="auto">
          <a:xfrm>
            <a:off x="20616218" y="30502136"/>
            <a:ext cx="16245425" cy="1678698"/>
          </a:xfrm>
          <a:prstGeom prst="rect">
            <a:avLst/>
          </a:prstGeom>
          <a:noFill/>
          <a:ln w="9525">
            <a:noFill/>
            <a:miter lim="800000"/>
            <a:headEnd/>
            <a:tailEnd/>
          </a:ln>
          <a:effectLst/>
        </p:spPr>
        <p:txBody>
          <a:bodyPr vert="horz" wrap="square" lIns="424070" tIns="212044" rIns="424070" bIns="212044" numCol="1" anchor="b" anchorCtr="0" compatLnSpc="1">
            <a:prstTxWarp prst="textNoShape">
              <a:avLst/>
            </a:prstTxWarp>
          </a:bodyPr>
          <a:lstStyle>
            <a:lvl1pPr algn="r" defTabSz="4246825" eaLnBrk="0" hangingPunct="0">
              <a:defRPr sz="5800"/>
            </a:lvl1pPr>
          </a:lstStyle>
          <a:p>
            <a:pPr>
              <a:defRPr/>
            </a:pPr>
            <a:fld id="{8CB8AD8F-43A0-4334-A0B7-45FDD937D846}"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B8AD8F-43A0-4334-A0B7-45FDD937D846}" type="slidenum">
              <a:rPr lang="en-AU" smtClean="0"/>
              <a:pPr>
                <a:defRPr/>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10226675"/>
            <a:ext cx="326453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1038" y="18653125"/>
            <a:ext cx="2688272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9EDF3AF-F852-44AF-A59A-4BC4B3247C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4724951-A0E2-47B8-9165-BB5E9BCC92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3738" y="2925763"/>
            <a:ext cx="8159750"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81313" y="2925763"/>
            <a:ext cx="24330025"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98A702F-2F67-483C-B9AE-F83263D2BA7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223C552-7932-4E1B-8793-E5C404D6749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8"/>
            <a:ext cx="32643762"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3762"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EBCAFFA-A79B-4B39-873F-5882000082B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81313" y="9509125"/>
            <a:ext cx="16244887"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0" y="9509125"/>
            <a:ext cx="16244888"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63691C50-94F7-41AF-B16D-5FF9A8A6C64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7369175"/>
            <a:ext cx="169687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10439400"/>
            <a:ext cx="169687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8" y="7369175"/>
            <a:ext cx="169751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8" y="10439400"/>
            <a:ext cx="169751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A80364EA-2813-4D93-B86C-1A94870DFF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9638C675-FEFE-4125-A01B-C241BD98807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F4824E66-CC5A-4D4C-A611-6EE5E928378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1275"/>
            <a:ext cx="12634913"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1311275"/>
            <a:ext cx="214693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6888163"/>
            <a:ext cx="12634913"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B7E61FA-9C70-4852-B261-7070494D59E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23042563"/>
            <a:ext cx="23042563"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5" y="2941638"/>
            <a:ext cx="23042563"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527925" y="25763538"/>
            <a:ext cx="23042563"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6DA7B1B2-5025-4A39-B539-9A4A6E40BE3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81313" y="2925763"/>
            <a:ext cx="32642175" cy="5486400"/>
          </a:xfrm>
          <a:prstGeom prst="rect">
            <a:avLst/>
          </a:prstGeom>
          <a:noFill/>
          <a:ln w="9525">
            <a:noFill/>
            <a:miter lim="800000"/>
            <a:headEnd/>
            <a:tailEnd/>
          </a:ln>
        </p:spPr>
        <p:txBody>
          <a:bodyPr vert="horz" wrap="square" lIns="417447" tIns="208721" rIns="417447" bIns="20872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881313" y="9509125"/>
            <a:ext cx="32642175" cy="19751675"/>
          </a:xfrm>
          <a:prstGeom prst="rect">
            <a:avLst/>
          </a:prstGeom>
          <a:noFill/>
          <a:ln w="9525">
            <a:noFill/>
            <a:miter lim="800000"/>
            <a:headEnd/>
            <a:tailEnd/>
          </a:ln>
        </p:spPr>
        <p:txBody>
          <a:bodyPr vert="horz" wrap="square" lIns="417447" tIns="208721" rIns="417447" bIns="2087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881313" y="29992638"/>
            <a:ext cx="8001000" cy="2193925"/>
          </a:xfrm>
          <a:prstGeom prst="rect">
            <a:avLst/>
          </a:prstGeom>
          <a:noFill/>
          <a:ln w="9525">
            <a:noFill/>
            <a:miter lim="800000"/>
            <a:headEnd/>
            <a:tailEnd/>
          </a:ln>
          <a:effectLst/>
        </p:spPr>
        <p:txBody>
          <a:bodyPr vert="horz" wrap="square" lIns="417447" tIns="208721" rIns="417447" bIns="208721" numCol="1" anchor="t" anchorCtr="0" compatLnSpc="1">
            <a:prstTxWarp prst="textNoShape">
              <a:avLst/>
            </a:prstTxWarp>
          </a:bodyPr>
          <a:lstStyle>
            <a:lvl1pPr eaLnBrk="0" hangingPunct="0">
              <a:defRPr sz="6400"/>
            </a:lvl1pPr>
          </a:lstStyle>
          <a:p>
            <a:endParaRPr lang="en-US"/>
          </a:p>
        </p:txBody>
      </p:sp>
      <p:sp>
        <p:nvSpPr>
          <p:cNvPr id="1029" name="Rectangle 5"/>
          <p:cNvSpPr>
            <a:spLocks noGrp="1" noChangeArrowheads="1"/>
          </p:cNvSpPr>
          <p:nvPr>
            <p:ph type="ftr" sz="quarter" idx="3"/>
          </p:nvPr>
        </p:nvSpPr>
        <p:spPr bwMode="auto">
          <a:xfrm>
            <a:off x="13120688" y="29992638"/>
            <a:ext cx="12163425" cy="2193925"/>
          </a:xfrm>
          <a:prstGeom prst="rect">
            <a:avLst/>
          </a:prstGeom>
          <a:noFill/>
          <a:ln w="9525">
            <a:noFill/>
            <a:miter lim="800000"/>
            <a:headEnd/>
            <a:tailEnd/>
          </a:ln>
          <a:effectLst/>
        </p:spPr>
        <p:txBody>
          <a:bodyPr vert="horz" wrap="square" lIns="417447" tIns="208721" rIns="417447" bIns="208721" numCol="1" anchor="t" anchorCtr="0" compatLnSpc="1">
            <a:prstTxWarp prst="textNoShape">
              <a:avLst/>
            </a:prstTxWarp>
          </a:bodyPr>
          <a:lstStyle>
            <a:lvl1pPr algn="ctr" eaLnBrk="0" hangingPunct="0">
              <a:defRPr sz="6400"/>
            </a:lvl1pPr>
          </a:lstStyle>
          <a:p>
            <a:endParaRPr lang="en-US"/>
          </a:p>
        </p:txBody>
      </p:sp>
      <p:sp>
        <p:nvSpPr>
          <p:cNvPr id="1030" name="Rectangle 6"/>
          <p:cNvSpPr>
            <a:spLocks noGrp="1" noChangeArrowheads="1"/>
          </p:cNvSpPr>
          <p:nvPr>
            <p:ph type="sldNum" sz="quarter" idx="4"/>
          </p:nvPr>
        </p:nvSpPr>
        <p:spPr bwMode="auto">
          <a:xfrm>
            <a:off x="27522488" y="29992638"/>
            <a:ext cx="8001000" cy="2193925"/>
          </a:xfrm>
          <a:prstGeom prst="rect">
            <a:avLst/>
          </a:prstGeom>
          <a:noFill/>
          <a:ln w="9525">
            <a:noFill/>
            <a:miter lim="800000"/>
            <a:headEnd/>
            <a:tailEnd/>
          </a:ln>
          <a:effectLst/>
        </p:spPr>
        <p:txBody>
          <a:bodyPr vert="horz" wrap="square" lIns="417447" tIns="208721" rIns="417447" bIns="208721" numCol="1" anchor="t" anchorCtr="0" compatLnSpc="1">
            <a:prstTxWarp prst="textNoShape">
              <a:avLst/>
            </a:prstTxWarp>
          </a:bodyPr>
          <a:lstStyle>
            <a:lvl1pPr algn="r" eaLnBrk="0" hangingPunct="0">
              <a:defRPr sz="6400"/>
            </a:lvl1pPr>
          </a:lstStyle>
          <a:p>
            <a:fld id="{863FC1FC-2286-4D5E-A1FB-AFD34947C782}" type="slidenum">
              <a:rPr lang="en-US"/>
              <a:pPr/>
              <a:t>‹#›</a:t>
            </a:fld>
            <a:endParaRPr lang="en-US"/>
          </a:p>
        </p:txBody>
      </p:sp>
      <p:sp>
        <p:nvSpPr>
          <p:cNvPr id="1035" name="Rectangle 11"/>
          <p:cNvSpPr>
            <a:spLocks noChangeArrowheads="1"/>
          </p:cNvSpPr>
          <p:nvPr/>
        </p:nvSpPr>
        <p:spPr bwMode="auto">
          <a:xfrm>
            <a:off x="0" y="0"/>
            <a:ext cx="38404800" cy="32918400"/>
          </a:xfrm>
          <a:prstGeom prst="rect">
            <a:avLst/>
          </a:prstGeom>
          <a:noFill/>
          <a:ln w="25400">
            <a:solidFill>
              <a:schemeClr val="tx1"/>
            </a:solidFill>
            <a:miter lim="800000"/>
            <a:headEnd/>
            <a:tailEnd/>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538" rtl="0" eaLnBrk="0" fontAlgn="base" hangingPunct="0">
        <a:spcBef>
          <a:spcPct val="0"/>
        </a:spcBef>
        <a:spcAft>
          <a:spcPct val="0"/>
        </a:spcAft>
        <a:defRPr sz="20100">
          <a:solidFill>
            <a:schemeClr val="tx2"/>
          </a:solidFill>
          <a:latin typeface="+mj-lt"/>
          <a:ea typeface="+mj-ea"/>
          <a:cs typeface="+mj-cs"/>
        </a:defRPr>
      </a:lvl1pPr>
      <a:lvl2pPr algn="ctr" defTabSz="4173538" rtl="0" eaLnBrk="0" fontAlgn="base" hangingPunct="0">
        <a:spcBef>
          <a:spcPct val="0"/>
        </a:spcBef>
        <a:spcAft>
          <a:spcPct val="0"/>
        </a:spcAft>
        <a:defRPr sz="20100">
          <a:solidFill>
            <a:schemeClr val="tx2"/>
          </a:solidFill>
          <a:latin typeface="Times New Roman" pitchFamily="18" charset="0"/>
        </a:defRPr>
      </a:lvl2pPr>
      <a:lvl3pPr algn="ctr" defTabSz="4173538" rtl="0" eaLnBrk="0" fontAlgn="base" hangingPunct="0">
        <a:spcBef>
          <a:spcPct val="0"/>
        </a:spcBef>
        <a:spcAft>
          <a:spcPct val="0"/>
        </a:spcAft>
        <a:defRPr sz="20100">
          <a:solidFill>
            <a:schemeClr val="tx2"/>
          </a:solidFill>
          <a:latin typeface="Times New Roman" pitchFamily="18" charset="0"/>
        </a:defRPr>
      </a:lvl3pPr>
      <a:lvl4pPr algn="ctr" defTabSz="4173538" rtl="0" eaLnBrk="0" fontAlgn="base" hangingPunct="0">
        <a:spcBef>
          <a:spcPct val="0"/>
        </a:spcBef>
        <a:spcAft>
          <a:spcPct val="0"/>
        </a:spcAft>
        <a:defRPr sz="20100">
          <a:solidFill>
            <a:schemeClr val="tx2"/>
          </a:solidFill>
          <a:latin typeface="Times New Roman" pitchFamily="18" charset="0"/>
        </a:defRPr>
      </a:lvl4pPr>
      <a:lvl5pPr algn="ctr" defTabSz="4173538" rtl="0" eaLnBrk="0" fontAlgn="base" hangingPunct="0">
        <a:spcBef>
          <a:spcPct val="0"/>
        </a:spcBef>
        <a:spcAft>
          <a:spcPct val="0"/>
        </a:spcAft>
        <a:defRPr sz="20100">
          <a:solidFill>
            <a:schemeClr val="tx2"/>
          </a:solidFill>
          <a:latin typeface="Times New Roman" pitchFamily="18" charset="0"/>
        </a:defRPr>
      </a:lvl5pPr>
      <a:lvl6pPr marL="457200" algn="ctr" defTabSz="4173538" rtl="0" eaLnBrk="0" fontAlgn="base" hangingPunct="0">
        <a:spcBef>
          <a:spcPct val="0"/>
        </a:spcBef>
        <a:spcAft>
          <a:spcPct val="0"/>
        </a:spcAft>
        <a:defRPr sz="20100">
          <a:solidFill>
            <a:schemeClr val="tx2"/>
          </a:solidFill>
          <a:latin typeface="Times New Roman" pitchFamily="18" charset="0"/>
        </a:defRPr>
      </a:lvl6pPr>
      <a:lvl7pPr marL="914400" algn="ctr" defTabSz="4173538" rtl="0" eaLnBrk="0" fontAlgn="base" hangingPunct="0">
        <a:spcBef>
          <a:spcPct val="0"/>
        </a:spcBef>
        <a:spcAft>
          <a:spcPct val="0"/>
        </a:spcAft>
        <a:defRPr sz="20100">
          <a:solidFill>
            <a:schemeClr val="tx2"/>
          </a:solidFill>
          <a:latin typeface="Times New Roman" pitchFamily="18" charset="0"/>
        </a:defRPr>
      </a:lvl7pPr>
      <a:lvl8pPr marL="1371600" algn="ctr" defTabSz="4173538" rtl="0" eaLnBrk="0" fontAlgn="base" hangingPunct="0">
        <a:spcBef>
          <a:spcPct val="0"/>
        </a:spcBef>
        <a:spcAft>
          <a:spcPct val="0"/>
        </a:spcAft>
        <a:defRPr sz="20100">
          <a:solidFill>
            <a:schemeClr val="tx2"/>
          </a:solidFill>
          <a:latin typeface="Times New Roman" pitchFamily="18" charset="0"/>
        </a:defRPr>
      </a:lvl8pPr>
      <a:lvl9pPr marL="1828800" algn="ctr" defTabSz="4173538" rtl="0" eaLnBrk="0" fontAlgn="base" hangingPunct="0">
        <a:spcBef>
          <a:spcPct val="0"/>
        </a:spcBef>
        <a:spcAft>
          <a:spcPct val="0"/>
        </a:spcAft>
        <a:defRPr sz="20100">
          <a:solidFill>
            <a:schemeClr val="tx2"/>
          </a:solidFill>
          <a:latin typeface="Times New Roman" pitchFamily="18" charset="0"/>
        </a:defRPr>
      </a:lvl9pPr>
    </p:titleStyle>
    <p:bodyStyle>
      <a:lvl1pPr marL="1566863" indent="-1566863" algn="l" defTabSz="4173538" rtl="0" eaLnBrk="0" fontAlgn="base" hangingPunct="0">
        <a:spcBef>
          <a:spcPct val="20000"/>
        </a:spcBef>
        <a:spcAft>
          <a:spcPct val="0"/>
        </a:spcAft>
        <a:buChar char="•"/>
        <a:defRPr sz="14600">
          <a:solidFill>
            <a:schemeClr val="tx1"/>
          </a:solidFill>
          <a:latin typeface="+mn-lt"/>
          <a:ea typeface="+mn-ea"/>
          <a:cs typeface="+mn-cs"/>
        </a:defRPr>
      </a:lvl1pPr>
      <a:lvl2pPr marL="3389313" indent="-1298575" algn="l" defTabSz="4173538" rtl="0" eaLnBrk="0" fontAlgn="base" hangingPunct="0">
        <a:spcBef>
          <a:spcPct val="20000"/>
        </a:spcBef>
        <a:spcAft>
          <a:spcPct val="0"/>
        </a:spcAft>
        <a:buChar char="–"/>
        <a:defRPr sz="12800">
          <a:solidFill>
            <a:schemeClr val="tx1"/>
          </a:solidFill>
          <a:latin typeface="+mn-lt"/>
        </a:defRPr>
      </a:lvl2pPr>
      <a:lvl3pPr marL="5218113" indent="-1044575" algn="l" defTabSz="4173538" rtl="0" eaLnBrk="0" fontAlgn="base" hangingPunct="0">
        <a:spcBef>
          <a:spcPct val="20000"/>
        </a:spcBef>
        <a:spcAft>
          <a:spcPct val="0"/>
        </a:spcAft>
        <a:buChar char="•"/>
        <a:defRPr sz="11000">
          <a:solidFill>
            <a:schemeClr val="tx1"/>
          </a:solidFill>
          <a:latin typeface="+mn-lt"/>
        </a:defRPr>
      </a:lvl3pPr>
      <a:lvl4pPr marL="7307263" indent="-1044575" algn="l" defTabSz="4173538" rtl="0" eaLnBrk="0" fontAlgn="base" hangingPunct="0">
        <a:spcBef>
          <a:spcPct val="20000"/>
        </a:spcBef>
        <a:spcAft>
          <a:spcPct val="0"/>
        </a:spcAft>
        <a:buChar char="–"/>
        <a:defRPr sz="9100">
          <a:solidFill>
            <a:schemeClr val="tx1"/>
          </a:solidFill>
          <a:latin typeface="+mn-lt"/>
        </a:defRPr>
      </a:lvl4pPr>
      <a:lvl5pPr marL="9390063" indent="-1044575" algn="l" defTabSz="4173538" rtl="0" eaLnBrk="0" fontAlgn="base" hangingPunct="0">
        <a:spcBef>
          <a:spcPct val="20000"/>
        </a:spcBef>
        <a:spcAft>
          <a:spcPct val="0"/>
        </a:spcAft>
        <a:buChar char="»"/>
        <a:defRPr sz="9100">
          <a:solidFill>
            <a:schemeClr val="tx1"/>
          </a:solidFill>
          <a:latin typeface="+mn-lt"/>
        </a:defRPr>
      </a:lvl5pPr>
      <a:lvl6pPr marL="9847263" indent="-1044575" algn="l" defTabSz="4173538" rtl="0" eaLnBrk="0" fontAlgn="base" hangingPunct="0">
        <a:spcBef>
          <a:spcPct val="20000"/>
        </a:spcBef>
        <a:spcAft>
          <a:spcPct val="0"/>
        </a:spcAft>
        <a:buChar char="»"/>
        <a:defRPr sz="9100">
          <a:solidFill>
            <a:schemeClr val="tx1"/>
          </a:solidFill>
          <a:latin typeface="+mn-lt"/>
        </a:defRPr>
      </a:lvl6pPr>
      <a:lvl7pPr marL="10304463" indent="-1044575" algn="l" defTabSz="4173538" rtl="0" eaLnBrk="0" fontAlgn="base" hangingPunct="0">
        <a:spcBef>
          <a:spcPct val="20000"/>
        </a:spcBef>
        <a:spcAft>
          <a:spcPct val="0"/>
        </a:spcAft>
        <a:buChar char="»"/>
        <a:defRPr sz="9100">
          <a:solidFill>
            <a:schemeClr val="tx1"/>
          </a:solidFill>
          <a:latin typeface="+mn-lt"/>
        </a:defRPr>
      </a:lvl7pPr>
      <a:lvl8pPr marL="10761663" indent="-1044575" algn="l" defTabSz="4173538" rtl="0" eaLnBrk="0" fontAlgn="base" hangingPunct="0">
        <a:spcBef>
          <a:spcPct val="20000"/>
        </a:spcBef>
        <a:spcAft>
          <a:spcPct val="0"/>
        </a:spcAft>
        <a:buChar char="»"/>
        <a:defRPr sz="9100">
          <a:solidFill>
            <a:schemeClr val="tx1"/>
          </a:solidFill>
          <a:latin typeface="+mn-lt"/>
        </a:defRPr>
      </a:lvl8pPr>
      <a:lvl9pPr marL="11218863" indent="-1044575" algn="l" defTabSz="4173538" rtl="0" eaLnBrk="0" fontAlgn="base" hangingPunct="0">
        <a:spcBef>
          <a:spcPct val="20000"/>
        </a:spcBef>
        <a:spcAft>
          <a:spcPct val="0"/>
        </a:spcAft>
        <a:buChar char="»"/>
        <a:defRPr sz="9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
          <p:cNvSpPr txBox="1">
            <a:spLocks noChangeArrowheads="1"/>
          </p:cNvSpPr>
          <p:nvPr/>
        </p:nvSpPr>
        <p:spPr bwMode="auto">
          <a:xfrm>
            <a:off x="0" y="3352800"/>
            <a:ext cx="38404800" cy="4419600"/>
          </a:xfrm>
          <a:prstGeom prst="rect">
            <a:avLst/>
          </a:prstGeom>
          <a:noFill/>
          <a:ln w="9525">
            <a:noFill/>
            <a:miter lim="800000"/>
            <a:headEnd/>
            <a:tailEnd/>
          </a:ln>
        </p:spPr>
        <p:txBody>
          <a:bodyPr lIns="352181" tIns="352181" rIns="352181" bIns="352181"/>
          <a:lstStyle/>
          <a:p>
            <a:pPr marL="457200" indent="-457200" algn="ctr" defTabSz="892175" eaLnBrk="0" hangingPunct="0">
              <a:spcBef>
                <a:spcPct val="20000"/>
              </a:spcBef>
            </a:pPr>
            <a:endParaRPr lang="en-GB" sz="5500" b="1" dirty="0" smtClean="0">
              <a:latin typeface="Helvetica" pitchFamily="34" charset="0"/>
            </a:endParaRPr>
          </a:p>
          <a:p>
            <a:pPr marL="457200" indent="-457200" algn="ctr" defTabSz="892175" eaLnBrk="0" hangingPunct="0">
              <a:spcBef>
                <a:spcPct val="20000"/>
              </a:spcBef>
            </a:pPr>
            <a:r>
              <a:rPr lang="en-GB" sz="5500" b="1" dirty="0" smtClean="0">
                <a:latin typeface="Helvetica" pitchFamily="34" charset="0"/>
              </a:rPr>
              <a:t>Savoy</a:t>
            </a:r>
            <a:r>
              <a:rPr lang="en-GB" sz="5500" b="1" dirty="0">
                <a:latin typeface="Helvetica" pitchFamily="34" charset="0"/>
              </a:rPr>
              <a:t>,*H.J.</a:t>
            </a:r>
            <a:r>
              <a:rPr lang="en-GB" sz="5500" b="1" baseline="30000" dirty="0">
                <a:latin typeface="Helvetica" pitchFamily="34" charset="0"/>
              </a:rPr>
              <a:t>1</a:t>
            </a:r>
            <a:r>
              <a:rPr lang="en-GB" sz="5500" b="1" dirty="0">
                <a:latin typeface="Helvetica" pitchFamily="34" charset="0"/>
              </a:rPr>
              <a:t>,   Leib, B.</a:t>
            </a:r>
            <a:r>
              <a:rPr lang="en-GB" sz="5500" b="1" baseline="30000" dirty="0">
                <a:latin typeface="Helvetica" pitchFamily="34" charset="0"/>
              </a:rPr>
              <a:t>1</a:t>
            </a:r>
            <a:r>
              <a:rPr lang="en-GB" sz="5500" b="1" dirty="0">
                <a:latin typeface="Helvetica" pitchFamily="34" charset="0"/>
              </a:rPr>
              <a:t>, </a:t>
            </a:r>
            <a:r>
              <a:rPr lang="en-GB" sz="5500" b="1" baseline="30000" dirty="0" smtClean="0">
                <a:latin typeface="Helvetica" pitchFamily="34" charset="0"/>
              </a:rPr>
              <a:t> </a:t>
            </a:r>
            <a:r>
              <a:rPr lang="en-GB" sz="5500" b="1" dirty="0">
                <a:latin typeface="Helvetica" pitchFamily="34" charset="0"/>
              </a:rPr>
              <a:t>and  Joines, D. </a:t>
            </a:r>
            <a:r>
              <a:rPr lang="en-GB" sz="5500" b="1" baseline="30000" dirty="0">
                <a:latin typeface="Helvetica" pitchFamily="34" charset="0"/>
              </a:rPr>
              <a:t>2</a:t>
            </a:r>
            <a:r>
              <a:rPr lang="en-GB" sz="5500" b="1" dirty="0" smtClean="0">
                <a:latin typeface="Helvetica" pitchFamily="34" charset="0"/>
              </a:rPr>
              <a:t> </a:t>
            </a:r>
          </a:p>
          <a:p>
            <a:pPr marL="742950" indent="-742950" algn="ctr" defTabSz="892175" eaLnBrk="0" hangingPunct="0">
              <a:spcBef>
                <a:spcPct val="20000"/>
              </a:spcBef>
            </a:pPr>
            <a:r>
              <a:rPr lang="en-GB" sz="3800" baseline="30000" dirty="0" smtClean="0">
                <a:latin typeface="Helvetica" pitchFamily="34" charset="0"/>
              </a:rPr>
              <a:t>1</a:t>
            </a:r>
            <a:r>
              <a:rPr lang="en-GB" sz="3800" dirty="0" smtClean="0">
                <a:latin typeface="Helvetica" pitchFamily="34" charset="0"/>
              </a:rPr>
              <a:t>Associate </a:t>
            </a:r>
            <a:r>
              <a:rPr lang="en-GB" sz="3800" dirty="0">
                <a:latin typeface="Helvetica" pitchFamily="34" charset="0"/>
              </a:rPr>
              <a:t>Professors, University of Tennessee, </a:t>
            </a:r>
            <a:r>
              <a:rPr lang="en-GB" sz="3800" dirty="0" err="1">
                <a:latin typeface="Helvetica" pitchFamily="34" charset="0"/>
              </a:rPr>
              <a:t>Biosystems</a:t>
            </a:r>
            <a:r>
              <a:rPr lang="en-GB" sz="3800" dirty="0">
                <a:latin typeface="Helvetica" pitchFamily="34" charset="0"/>
              </a:rPr>
              <a:t> Engineering and Soil Science, </a:t>
            </a:r>
            <a:r>
              <a:rPr lang="en-GB" sz="3800" dirty="0" smtClean="0">
                <a:latin typeface="Helvetica" pitchFamily="34" charset="0"/>
              </a:rPr>
              <a:t>Extension</a:t>
            </a:r>
          </a:p>
          <a:p>
            <a:pPr marL="742950" indent="-742950" algn="ctr" defTabSz="892175" eaLnBrk="0" hangingPunct="0">
              <a:spcBef>
                <a:spcPct val="20000"/>
              </a:spcBef>
            </a:pPr>
            <a:r>
              <a:rPr lang="en-GB" sz="3800" baseline="30000" dirty="0" smtClean="0">
                <a:latin typeface="Helvetica" pitchFamily="34" charset="0"/>
              </a:rPr>
              <a:t>2.</a:t>
            </a:r>
            <a:r>
              <a:rPr lang="en-GB" sz="3800" dirty="0" smtClean="0">
                <a:latin typeface="Helvetica" pitchFamily="34" charset="0"/>
              </a:rPr>
              <a:t> </a:t>
            </a:r>
            <a:r>
              <a:rPr lang="en-GB" sz="3600" dirty="0" smtClean="0">
                <a:latin typeface="Helvetica" pitchFamily="34" charset="0"/>
              </a:rPr>
              <a:t>Manager, University of Tennessee, Soil, Plant and Pest </a:t>
            </a:r>
            <a:r>
              <a:rPr lang="en-GB" sz="3600" dirty="0" err="1" smtClean="0">
                <a:latin typeface="Helvetica" pitchFamily="34" charset="0"/>
              </a:rPr>
              <a:t>Center</a:t>
            </a:r>
            <a:r>
              <a:rPr lang="en-GB" sz="3600" dirty="0" smtClean="0">
                <a:latin typeface="Helvetica" pitchFamily="34" charset="0"/>
              </a:rPr>
              <a:t>, Nashville, Tennessee  37211</a:t>
            </a:r>
            <a:endParaRPr lang="en-GB" sz="3600" dirty="0">
              <a:latin typeface="Helvetica" pitchFamily="34" charset="0"/>
            </a:endParaRPr>
          </a:p>
        </p:txBody>
      </p:sp>
      <p:sp>
        <p:nvSpPr>
          <p:cNvPr id="15389" name="Rectangle 29"/>
          <p:cNvSpPr>
            <a:spLocks noChangeArrowheads="1"/>
          </p:cNvSpPr>
          <p:nvPr/>
        </p:nvSpPr>
        <p:spPr bwMode="auto">
          <a:xfrm flipV="1">
            <a:off x="290513" y="7162800"/>
            <a:ext cx="38404800"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2054" name="Rectangle 31"/>
          <p:cNvSpPr>
            <a:spLocks noChangeArrowheads="1"/>
          </p:cNvSpPr>
          <p:nvPr/>
        </p:nvSpPr>
        <p:spPr bwMode="auto">
          <a:xfrm>
            <a:off x="0" y="1066800"/>
            <a:ext cx="38404800" cy="32918400"/>
          </a:xfrm>
          <a:prstGeom prst="rect">
            <a:avLst/>
          </a:prstGeom>
          <a:noFill/>
          <a:ln w="25400">
            <a:solidFill>
              <a:schemeClr val="tx1"/>
            </a:solidFill>
            <a:miter lim="800000"/>
            <a:headEnd/>
            <a:tailEnd/>
          </a:ln>
        </p:spPr>
        <p:txBody>
          <a:bodyPr wrap="none" anchor="ctr"/>
          <a:lstStyle/>
          <a:p>
            <a:pPr eaLnBrk="0" hangingPunct="0"/>
            <a:endParaRPr lang="en-US"/>
          </a:p>
        </p:txBody>
      </p:sp>
      <p:sp>
        <p:nvSpPr>
          <p:cNvPr id="2055" name="Rectangle 58"/>
          <p:cNvSpPr>
            <a:spLocks noChangeArrowheads="1"/>
          </p:cNvSpPr>
          <p:nvPr/>
        </p:nvSpPr>
        <p:spPr bwMode="auto">
          <a:xfrm>
            <a:off x="838200" y="8610600"/>
            <a:ext cx="8915400" cy="13487400"/>
          </a:xfrm>
          <a:prstGeom prst="rect">
            <a:avLst/>
          </a:prstGeom>
          <a:solidFill>
            <a:schemeClr val="bg1"/>
          </a:solidFill>
          <a:ln w="9525">
            <a:noFill/>
            <a:miter lim="800000"/>
            <a:headEnd/>
            <a:tailEnd/>
          </a:ln>
        </p:spPr>
        <p:txBody>
          <a:bodyPr lIns="352181" tIns="352181" rIns="352181" bIns="352181"/>
          <a:lstStyle/>
          <a:p>
            <a:pPr defTabSz="892175" eaLnBrk="0" hangingPunct="0">
              <a:spcBef>
                <a:spcPct val="50000"/>
              </a:spcBef>
            </a:pPr>
            <a:r>
              <a:rPr lang="en-US" sz="3200" dirty="0">
                <a:latin typeface="Palatino Linotype" pitchFamily="18" charset="0"/>
              </a:rPr>
              <a:t>Research was conducted on a </a:t>
            </a:r>
            <a:r>
              <a:rPr lang="en-US" sz="3200" dirty="0" err="1">
                <a:latin typeface="Palatino Linotype" pitchFamily="18" charset="0"/>
              </a:rPr>
              <a:t>Staser</a:t>
            </a:r>
            <a:r>
              <a:rPr lang="en-US" sz="3200" dirty="0">
                <a:latin typeface="Palatino Linotype" pitchFamily="18" charset="0"/>
              </a:rPr>
              <a:t> silt loam (</a:t>
            </a:r>
            <a:r>
              <a:rPr lang="en-US" sz="3200" dirty="0" err="1">
                <a:latin typeface="Palatino Linotype" pitchFamily="18" charset="0"/>
              </a:rPr>
              <a:t>Cumulic</a:t>
            </a:r>
            <a:r>
              <a:rPr lang="en-US" sz="3200" dirty="0">
                <a:latin typeface="Palatino Linotype" pitchFamily="18" charset="0"/>
              </a:rPr>
              <a:t> </a:t>
            </a:r>
            <a:r>
              <a:rPr lang="en-US" sz="3200" dirty="0" err="1">
                <a:latin typeface="Palatino Linotype" pitchFamily="18" charset="0"/>
              </a:rPr>
              <a:t>Hapludoll</a:t>
            </a:r>
            <a:r>
              <a:rPr lang="en-US" sz="3200" dirty="0">
                <a:latin typeface="Palatino Linotype" pitchFamily="18" charset="0"/>
              </a:rPr>
              <a:t>) on the Highland Rim approximately 30 miles north of Nashville (N 36° 28’ and W 86° 50’, elevation 217 m). Maintaining yield of hybrid </a:t>
            </a:r>
            <a:r>
              <a:rPr lang="en-US" sz="3200" dirty="0" err="1">
                <a:latin typeface="Palatino Linotype" pitchFamily="18" charset="0"/>
              </a:rPr>
              <a:t>bermudagrass</a:t>
            </a:r>
            <a:r>
              <a:rPr lang="en-US" sz="3200" dirty="0">
                <a:latin typeface="Palatino Linotype" pitchFamily="18" charset="0"/>
              </a:rPr>
              <a:t> (</a:t>
            </a:r>
            <a:r>
              <a:rPr lang="en-US" sz="3200" i="1" dirty="0" err="1">
                <a:latin typeface="Palatino Linotype" pitchFamily="18" charset="0"/>
              </a:rPr>
              <a:t>Cynodon</a:t>
            </a:r>
            <a:r>
              <a:rPr lang="en-US" sz="3200" i="1" dirty="0">
                <a:latin typeface="Palatino Linotype" pitchFamily="18" charset="0"/>
              </a:rPr>
              <a:t> </a:t>
            </a:r>
            <a:r>
              <a:rPr lang="en-US" sz="3200" i="1" dirty="0" err="1">
                <a:latin typeface="Palatino Linotype" pitchFamily="18" charset="0"/>
              </a:rPr>
              <a:t>dactylon</a:t>
            </a:r>
            <a:r>
              <a:rPr lang="en-US" sz="3200" dirty="0">
                <a:latin typeface="Palatino Linotype" pitchFamily="18" charset="0"/>
              </a:rPr>
              <a:t>) hay involves annual fertilization with a potassium containing fertilizer.  The high annual yields associated with this forage and removal of the hay for sale or use elsewhere on the farm quickly depletes soil test levels of potassium to the low range.  Even though fertilization with potassium occurs at high rates, soil test levels still decline because of luxury potassium consumption by the forage and subsequent removal of that forage from the field. Three years of data strongly indicate that a different management strategy is needed for efficient use of potassium fertilizer.  Potassium levels in the forage and thus removal increased with rates of fertilization but decreased at each level of fertilization as the season progressed.  No increase in soil test levels of potassium were measured at any rate of fertilization in this experiment. </a:t>
            </a:r>
          </a:p>
          <a:p>
            <a:pPr defTabSz="892175" eaLnBrk="0" hangingPunct="0">
              <a:spcBef>
                <a:spcPct val="50000"/>
              </a:spcBef>
            </a:pPr>
            <a:endParaRPr lang="en-US" sz="3200" dirty="0">
              <a:latin typeface="Palatino Linotype" pitchFamily="18" charset="0"/>
            </a:endParaRPr>
          </a:p>
        </p:txBody>
      </p:sp>
      <p:sp>
        <p:nvSpPr>
          <p:cNvPr id="2056" name="Rectangle 59"/>
          <p:cNvSpPr>
            <a:spLocks noChangeArrowheads="1"/>
          </p:cNvSpPr>
          <p:nvPr/>
        </p:nvSpPr>
        <p:spPr bwMode="auto">
          <a:xfrm>
            <a:off x="9525000" y="8686800"/>
            <a:ext cx="8601075" cy="9601200"/>
          </a:xfrm>
          <a:prstGeom prst="rect">
            <a:avLst/>
          </a:prstGeom>
          <a:solidFill>
            <a:schemeClr val="bg1"/>
          </a:solidFill>
          <a:ln w="9525">
            <a:noFill/>
            <a:miter lim="800000"/>
            <a:headEnd/>
            <a:tailEnd/>
          </a:ln>
        </p:spPr>
        <p:txBody>
          <a:bodyPr lIns="352181" tIns="352181" rIns="352181" bIns="352181"/>
          <a:lstStyle/>
          <a:p>
            <a:pPr marL="369888" indent="-369888" defTabSz="892175" eaLnBrk="0" hangingPunct="0">
              <a:spcBef>
                <a:spcPct val="50000"/>
              </a:spcBef>
              <a:buSzPct val="60000"/>
              <a:buFont typeface="Monotype Sorts" pitchFamily="2" charset="2"/>
              <a:buChar char="n"/>
            </a:pPr>
            <a:r>
              <a:rPr lang="en-US" sz="3200" dirty="0">
                <a:latin typeface="Palatino Linotype" pitchFamily="18" charset="0"/>
              </a:rPr>
              <a:t>Four treatments of K</a:t>
            </a:r>
            <a:r>
              <a:rPr lang="en-US" sz="3200" baseline="-25000" dirty="0">
                <a:latin typeface="Palatino Linotype" pitchFamily="18" charset="0"/>
              </a:rPr>
              <a:t>2</a:t>
            </a:r>
            <a:r>
              <a:rPr lang="en-US" sz="3200" dirty="0">
                <a:latin typeface="Palatino Linotype" pitchFamily="18" charset="0"/>
              </a:rPr>
              <a:t>O  ( 0, 67, 134, 268 kg K2O/ha ) applied each spring</a:t>
            </a:r>
            <a:r>
              <a:rPr lang="en-AU" dirty="0"/>
              <a:t> .</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Four replications of each treatment in a randomized complete block </a:t>
            </a:r>
            <a:r>
              <a:rPr lang="en-AU" sz="3200" dirty="0" err="1">
                <a:latin typeface="Palatino Linotype" pitchFamily="18" charset="0"/>
              </a:rPr>
              <a:t>latin</a:t>
            </a:r>
            <a:r>
              <a:rPr lang="en-AU" sz="3200" dirty="0">
                <a:latin typeface="Palatino Linotype" pitchFamily="18" charset="0"/>
              </a:rPr>
              <a:t> square. </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N and P applied at recommended rates and time.</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 Variety is Vaughn’s hybrid.</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Plots harvested with an automated harvester at 30 day intervals ,where possible, to leave a 10 cm stubble.</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Grab samples taken for dry matter and elemental analysis.</a:t>
            </a:r>
          </a:p>
          <a:p>
            <a:pPr marL="369888" indent="-369888" defTabSz="892175" eaLnBrk="0" hangingPunct="0">
              <a:spcBef>
                <a:spcPct val="50000"/>
              </a:spcBef>
              <a:buSzPct val="60000"/>
              <a:buFont typeface="Monotype Sorts" pitchFamily="2" charset="2"/>
              <a:buChar char="n"/>
            </a:pPr>
            <a:r>
              <a:rPr lang="en-AU" sz="3200" dirty="0">
                <a:latin typeface="Palatino Linotype" pitchFamily="18" charset="0"/>
              </a:rPr>
              <a:t>Soil tests taken each spring and analysed using </a:t>
            </a:r>
            <a:r>
              <a:rPr lang="en-AU" sz="3200" dirty="0" err="1">
                <a:latin typeface="Palatino Linotype" pitchFamily="18" charset="0"/>
              </a:rPr>
              <a:t>Meh</a:t>
            </a:r>
            <a:r>
              <a:rPr lang="en-AU" sz="3200" dirty="0">
                <a:latin typeface="Palatino Linotype" pitchFamily="18" charset="0"/>
              </a:rPr>
              <a:t> 1 procedure. </a:t>
            </a:r>
          </a:p>
          <a:p>
            <a:pPr marL="369888" indent="-369888" defTabSz="892175" eaLnBrk="0" hangingPunct="0">
              <a:spcBef>
                <a:spcPct val="50000"/>
              </a:spcBef>
              <a:buSzPct val="60000"/>
              <a:buFont typeface="Monotype Sorts" pitchFamily="2" charset="2"/>
              <a:buNone/>
            </a:pPr>
            <a:endParaRPr lang="en-US" sz="4100" b="1" dirty="0">
              <a:solidFill>
                <a:srgbClr val="CC3300"/>
              </a:solidFill>
              <a:latin typeface="Palatino"/>
            </a:endParaRPr>
          </a:p>
        </p:txBody>
      </p:sp>
      <p:sp>
        <p:nvSpPr>
          <p:cNvPr id="2057" name="Rectangle 60"/>
          <p:cNvSpPr>
            <a:spLocks noChangeArrowheads="1"/>
          </p:cNvSpPr>
          <p:nvPr/>
        </p:nvSpPr>
        <p:spPr bwMode="auto">
          <a:xfrm>
            <a:off x="762000" y="23622000"/>
            <a:ext cx="9067800" cy="5715000"/>
          </a:xfrm>
          <a:prstGeom prst="rect">
            <a:avLst/>
          </a:prstGeom>
          <a:solidFill>
            <a:schemeClr val="bg1"/>
          </a:solidFill>
          <a:ln w="9525">
            <a:noFill/>
            <a:miter lim="800000"/>
            <a:headEnd/>
            <a:tailEnd/>
          </a:ln>
        </p:spPr>
        <p:txBody>
          <a:bodyPr lIns="352181" tIns="352181" rIns="352181" bIns="352181"/>
          <a:lstStyle/>
          <a:p>
            <a:pPr defTabSz="892175" eaLnBrk="0" hangingPunct="0"/>
            <a:endParaRPr lang="en-AU" sz="3200" dirty="0">
              <a:latin typeface="Palatino"/>
            </a:endParaRPr>
          </a:p>
          <a:p>
            <a:pPr defTabSz="892175" eaLnBrk="0" hangingPunct="0">
              <a:buFontTx/>
              <a:buChar char="•"/>
            </a:pPr>
            <a:r>
              <a:rPr lang="en-AU" sz="3200" dirty="0">
                <a:latin typeface="Palatino Linotype" pitchFamily="18" charset="0"/>
              </a:rPr>
              <a:t> Evaluate  change in forage K content  over the course of the growing season at  each  rate of applied K.</a:t>
            </a:r>
          </a:p>
          <a:p>
            <a:pPr defTabSz="892175" eaLnBrk="0" hangingPunct="0">
              <a:buFontTx/>
              <a:buChar char="•"/>
            </a:pPr>
            <a:endParaRPr lang="en-AU" sz="3200" dirty="0">
              <a:latin typeface="Palatino Linotype" pitchFamily="18" charset="0"/>
            </a:endParaRPr>
          </a:p>
          <a:p>
            <a:pPr defTabSz="892175" eaLnBrk="0" hangingPunct="0">
              <a:buFontTx/>
              <a:buChar char="•"/>
            </a:pPr>
            <a:r>
              <a:rPr lang="en-AU" sz="3200" dirty="0">
                <a:latin typeface="Palatino Linotype" pitchFamily="18" charset="0"/>
              </a:rPr>
              <a:t>Evaluate nutrient removal over time.</a:t>
            </a:r>
          </a:p>
          <a:p>
            <a:pPr defTabSz="892175" eaLnBrk="0" hangingPunct="0">
              <a:buFontTx/>
              <a:buChar char="•"/>
            </a:pPr>
            <a:endParaRPr lang="en-AU" sz="3200" dirty="0">
              <a:latin typeface="Palatino Linotype" pitchFamily="18" charset="0"/>
            </a:endParaRPr>
          </a:p>
          <a:p>
            <a:pPr defTabSz="892175" eaLnBrk="0" hangingPunct="0">
              <a:buFontTx/>
              <a:buChar char="•"/>
            </a:pPr>
            <a:r>
              <a:rPr lang="en-AU" sz="3200" dirty="0">
                <a:latin typeface="Palatino Linotype" pitchFamily="18" charset="0"/>
              </a:rPr>
              <a:t> Measure change in </a:t>
            </a:r>
            <a:r>
              <a:rPr lang="en-AU" sz="3200" dirty="0" err="1">
                <a:latin typeface="Palatino Linotype" pitchFamily="18" charset="0"/>
              </a:rPr>
              <a:t>Meh</a:t>
            </a:r>
            <a:r>
              <a:rPr lang="en-AU" sz="3200" dirty="0">
                <a:latin typeface="Palatino Linotype" pitchFamily="18" charset="0"/>
              </a:rPr>
              <a:t> 1 soil </a:t>
            </a:r>
            <a:r>
              <a:rPr lang="en-AU" sz="3200" dirty="0" smtClean="0">
                <a:latin typeface="Palatino Linotype" pitchFamily="18" charset="0"/>
              </a:rPr>
              <a:t>test P and  </a:t>
            </a:r>
            <a:r>
              <a:rPr lang="en-AU" sz="3200" dirty="0">
                <a:latin typeface="Palatino Linotype" pitchFamily="18" charset="0"/>
              </a:rPr>
              <a:t>K over time</a:t>
            </a:r>
          </a:p>
          <a:p>
            <a:pPr defTabSz="892175" eaLnBrk="0" hangingPunct="0">
              <a:buFontTx/>
              <a:buChar char="•"/>
            </a:pPr>
            <a:endParaRPr lang="en-GB" sz="3200" dirty="0">
              <a:latin typeface="Palatino Linotype" pitchFamily="18" charset="0"/>
            </a:endParaRPr>
          </a:p>
        </p:txBody>
      </p:sp>
      <p:sp>
        <p:nvSpPr>
          <p:cNvPr id="2058" name="Rectangle 56"/>
          <p:cNvSpPr>
            <a:spLocks noChangeArrowheads="1"/>
          </p:cNvSpPr>
          <p:nvPr/>
        </p:nvSpPr>
        <p:spPr bwMode="auto">
          <a:xfrm>
            <a:off x="29260800" y="9220200"/>
            <a:ext cx="8601075" cy="18288000"/>
          </a:xfrm>
          <a:prstGeom prst="rect">
            <a:avLst/>
          </a:prstGeom>
          <a:solidFill>
            <a:schemeClr val="bg1"/>
          </a:solidFill>
          <a:ln w="9525">
            <a:noFill/>
            <a:miter lim="800000"/>
            <a:headEnd/>
            <a:tailEnd/>
          </a:ln>
        </p:spPr>
        <p:txBody>
          <a:bodyPr lIns="352181" tIns="352181" rIns="352181" bIns="352181"/>
          <a:lstStyle/>
          <a:p>
            <a:pPr defTabSz="892175" eaLnBrk="0" hangingPunct="0">
              <a:spcBef>
                <a:spcPct val="50000"/>
              </a:spcBef>
            </a:pPr>
            <a:endParaRPr lang="en-AU" sz="3200" dirty="0">
              <a:latin typeface="Palatino Linotype" pitchFamily="18" charset="0"/>
            </a:endParaRPr>
          </a:p>
          <a:p>
            <a:pPr defTabSz="892175" eaLnBrk="0" hangingPunct="0">
              <a:spcBef>
                <a:spcPct val="50000"/>
              </a:spcBef>
              <a:buFont typeface="Wingdings" pitchFamily="2" charset="2"/>
              <a:buChar char="Ø"/>
            </a:pPr>
            <a:r>
              <a:rPr lang="en-AU" sz="3200" dirty="0" smtClean="0">
                <a:latin typeface="Palatino Linotype" pitchFamily="18" charset="0"/>
              </a:rPr>
              <a:t>Except for the drought year of 2007, K content of the forage decreased with each succeeding harvest at each level of applied K.</a:t>
            </a:r>
          </a:p>
          <a:p>
            <a:pPr defTabSz="892175" eaLnBrk="0" hangingPunct="0">
              <a:spcBef>
                <a:spcPct val="50000"/>
              </a:spcBef>
              <a:buFont typeface="Wingdings" pitchFamily="2" charset="2"/>
              <a:buChar char="Ø"/>
            </a:pPr>
            <a:r>
              <a:rPr lang="en-AU" sz="3200" dirty="0" smtClean="0">
                <a:latin typeface="Palatino Linotype" pitchFamily="18" charset="0"/>
              </a:rPr>
              <a:t>By harvest 4, K forage content reached or approached published critical levels of 1.5 percent during 2006 and 2008 at all K rates.</a:t>
            </a:r>
            <a:endParaRPr lang="en-AU" sz="3200" dirty="0">
              <a:latin typeface="Palatino Linotype" pitchFamily="18" charset="0"/>
            </a:endParaRPr>
          </a:p>
          <a:p>
            <a:pPr defTabSz="892175" eaLnBrk="0" hangingPunct="0">
              <a:spcBef>
                <a:spcPct val="50000"/>
              </a:spcBef>
              <a:buFont typeface="Wingdings" pitchFamily="2" charset="2"/>
              <a:buChar char="Ø"/>
            </a:pPr>
            <a:r>
              <a:rPr lang="en-AU" sz="3200" dirty="0">
                <a:latin typeface="Palatino Linotype" pitchFamily="18" charset="0"/>
              </a:rPr>
              <a:t>Largest amounts of K were sold off with the hay fertilized at the 268 Kg/ha rate.</a:t>
            </a:r>
          </a:p>
          <a:p>
            <a:pPr defTabSz="892175" eaLnBrk="0" hangingPunct="0">
              <a:spcBef>
                <a:spcPct val="50000"/>
              </a:spcBef>
              <a:buFont typeface="Wingdings" pitchFamily="2" charset="2"/>
              <a:buChar char="Ø"/>
            </a:pPr>
            <a:r>
              <a:rPr lang="en-AU" sz="3200" dirty="0">
                <a:latin typeface="Palatino Linotype" pitchFamily="18" charset="0"/>
              </a:rPr>
              <a:t>Soil test K levels show very little change.</a:t>
            </a:r>
          </a:p>
          <a:p>
            <a:pPr defTabSz="892175" eaLnBrk="0" hangingPunct="0">
              <a:spcBef>
                <a:spcPct val="50000"/>
              </a:spcBef>
              <a:buFont typeface="Wingdings" pitchFamily="2" charset="2"/>
              <a:buChar char="Ø"/>
            </a:pPr>
            <a:r>
              <a:rPr lang="en-AU" sz="3200" dirty="0" smtClean="0">
                <a:latin typeface="Palatino Linotype" pitchFamily="18" charset="0"/>
              </a:rPr>
              <a:t> Soil test P levels built up the most where No K was added as fertilizer (K deficient plots).</a:t>
            </a:r>
          </a:p>
          <a:p>
            <a:pPr defTabSz="892175" eaLnBrk="0" hangingPunct="0">
              <a:spcBef>
                <a:spcPct val="50000"/>
              </a:spcBef>
              <a:buFont typeface="Wingdings" pitchFamily="2" charset="2"/>
              <a:buChar char="Ø"/>
            </a:pPr>
            <a:r>
              <a:rPr lang="en-AU" sz="3200" dirty="0" smtClean="0">
                <a:latin typeface="Palatino Linotype" pitchFamily="18" charset="0"/>
              </a:rPr>
              <a:t>Evaluation of a split application began in spring 2009 with rate as the main plot and multiple applications as the split.</a:t>
            </a:r>
            <a:endParaRPr lang="en-AU" sz="3200" dirty="0">
              <a:latin typeface="Palatino Linotype" pitchFamily="18" charset="0"/>
            </a:endParaRPr>
          </a:p>
          <a:p>
            <a:pPr defTabSz="892175" eaLnBrk="0" hangingPunct="0">
              <a:spcBef>
                <a:spcPct val="50000"/>
              </a:spcBef>
              <a:buFont typeface="Wingdings" pitchFamily="2" charset="2"/>
              <a:buChar char="Ø"/>
            </a:pPr>
            <a:endParaRPr lang="en-AU" sz="3200" dirty="0">
              <a:latin typeface="Palatino Linotype" pitchFamily="18" charset="0"/>
            </a:endParaRPr>
          </a:p>
          <a:p>
            <a:pPr defTabSz="892175" eaLnBrk="0" hangingPunct="0">
              <a:spcBef>
                <a:spcPct val="50000"/>
              </a:spcBef>
              <a:buFont typeface="Wingdings" pitchFamily="2" charset="2"/>
              <a:buChar char="Ø"/>
            </a:pPr>
            <a:endParaRPr lang="en-AU" sz="3200" dirty="0">
              <a:latin typeface="Palatino Linotype" pitchFamily="18" charset="0"/>
            </a:endParaRPr>
          </a:p>
          <a:p>
            <a:pPr defTabSz="892175" eaLnBrk="0" hangingPunct="0">
              <a:spcBef>
                <a:spcPct val="50000"/>
              </a:spcBef>
              <a:buFont typeface="Wingdings" pitchFamily="2" charset="2"/>
              <a:buChar char="Ø"/>
            </a:pPr>
            <a:endParaRPr lang="en-AU" sz="3200" dirty="0">
              <a:latin typeface="Palatino Linotype" pitchFamily="18" charset="0"/>
            </a:endParaRPr>
          </a:p>
          <a:p>
            <a:pPr defTabSz="892175" eaLnBrk="0" hangingPunct="0">
              <a:spcBef>
                <a:spcPct val="50000"/>
              </a:spcBef>
              <a:buFont typeface="Wingdings" pitchFamily="2" charset="2"/>
              <a:buChar char="Ø"/>
            </a:pPr>
            <a:endParaRPr lang="en-AU" sz="3200" dirty="0">
              <a:latin typeface="Palatino Linotype" pitchFamily="18" charset="0"/>
            </a:endParaRPr>
          </a:p>
          <a:p>
            <a:pPr defTabSz="892175" eaLnBrk="0" hangingPunct="0">
              <a:spcBef>
                <a:spcPct val="50000"/>
              </a:spcBef>
              <a:buFont typeface="Wingdings" pitchFamily="2" charset="2"/>
              <a:buChar char="Ø"/>
            </a:pPr>
            <a:endParaRPr lang="en-AU" sz="3200" dirty="0">
              <a:latin typeface="Palatino Linotype" pitchFamily="18" charset="0"/>
            </a:endParaRPr>
          </a:p>
          <a:p>
            <a:pPr defTabSz="892175" eaLnBrk="0" hangingPunct="0">
              <a:spcBef>
                <a:spcPct val="50000"/>
              </a:spcBef>
              <a:buFont typeface="Wingdings" pitchFamily="2" charset="2"/>
              <a:buChar char="Ø"/>
            </a:pPr>
            <a:r>
              <a:rPr lang="en-AU" sz="3200" dirty="0">
                <a:latin typeface="Palatino Linotype" pitchFamily="18" charset="0"/>
              </a:rPr>
              <a:t>Contact: Hugh Savoy:   hsavoy@utk.edu</a:t>
            </a:r>
          </a:p>
          <a:p>
            <a:pPr defTabSz="892175" eaLnBrk="0" hangingPunct="0">
              <a:spcBef>
                <a:spcPct val="50000"/>
              </a:spcBef>
              <a:buFont typeface="Wingdings" pitchFamily="2" charset="2"/>
              <a:buChar char="Ø"/>
            </a:pPr>
            <a:r>
              <a:rPr lang="en-AU" sz="3200" dirty="0">
                <a:latin typeface="Palatino Linotype" pitchFamily="18" charset="0"/>
              </a:rPr>
              <a:t>Appreciation is given to the TN Dept. of Agriculture for providing funding and to the personnel of the Highland Rim Research and Education </a:t>
            </a:r>
            <a:r>
              <a:rPr lang="en-AU" sz="3200" dirty="0" err="1">
                <a:latin typeface="Palatino Linotype" pitchFamily="18" charset="0"/>
              </a:rPr>
              <a:t>Center</a:t>
            </a:r>
            <a:r>
              <a:rPr lang="en-AU" sz="3200" dirty="0">
                <a:latin typeface="Palatino Linotype" pitchFamily="18" charset="0"/>
              </a:rPr>
              <a:t> for their support and cooperation </a:t>
            </a:r>
            <a:r>
              <a:rPr lang="en-AU" sz="3200">
                <a:latin typeface="Palatino Linotype" pitchFamily="18" charset="0"/>
              </a:rPr>
              <a:t>in </a:t>
            </a:r>
            <a:r>
              <a:rPr lang="en-AU" sz="3200" smtClean="0">
                <a:latin typeface="Palatino Linotype" pitchFamily="18" charset="0"/>
              </a:rPr>
              <a:t>carrying </a:t>
            </a:r>
            <a:r>
              <a:rPr lang="en-AU" sz="3200" dirty="0">
                <a:latin typeface="Palatino Linotype" pitchFamily="18" charset="0"/>
              </a:rPr>
              <a:t>out this study.</a:t>
            </a:r>
          </a:p>
        </p:txBody>
      </p:sp>
      <p:sp>
        <p:nvSpPr>
          <p:cNvPr id="2059" name="Text Box 84"/>
          <p:cNvSpPr txBox="1">
            <a:spLocks noChangeArrowheads="1"/>
          </p:cNvSpPr>
          <p:nvPr/>
        </p:nvSpPr>
        <p:spPr bwMode="auto">
          <a:xfrm>
            <a:off x="9829800" y="7772400"/>
            <a:ext cx="8074025" cy="717550"/>
          </a:xfrm>
          <a:prstGeom prst="rect">
            <a:avLst/>
          </a:prstGeom>
          <a:gradFill rotWithShape="1">
            <a:gsLst>
              <a:gs pos="0">
                <a:schemeClr val="bg1"/>
              </a:gs>
              <a:gs pos="100000">
                <a:srgbClr val="333399"/>
              </a:gs>
            </a:gsLst>
            <a:lin ang="0" scaled="1"/>
          </a:gradFill>
          <a:ln w="12700">
            <a:noFill/>
            <a:miter lim="800000"/>
            <a:headEnd/>
            <a:tailEnd/>
          </a:ln>
        </p:spPr>
        <p:txBody>
          <a:bodyPr>
            <a:spAutoFit/>
          </a:bodyPr>
          <a:lstStyle/>
          <a:p>
            <a:pPr defTabSz="892175" eaLnBrk="0" hangingPunct="0"/>
            <a:r>
              <a:rPr lang="en-US" sz="4100" b="1">
                <a:solidFill>
                  <a:schemeClr val="accent2"/>
                </a:solidFill>
                <a:latin typeface="Helvetica" pitchFamily="34" charset="0"/>
              </a:rPr>
              <a:t>Methods</a:t>
            </a:r>
          </a:p>
        </p:txBody>
      </p:sp>
      <p:sp>
        <p:nvSpPr>
          <p:cNvPr id="2060" name="Text Box 85"/>
          <p:cNvSpPr txBox="1">
            <a:spLocks noChangeArrowheads="1"/>
          </p:cNvSpPr>
          <p:nvPr/>
        </p:nvSpPr>
        <p:spPr bwMode="auto">
          <a:xfrm>
            <a:off x="533400" y="22326600"/>
            <a:ext cx="7927975" cy="717550"/>
          </a:xfrm>
          <a:prstGeom prst="rect">
            <a:avLst/>
          </a:prstGeom>
          <a:gradFill rotWithShape="1">
            <a:gsLst>
              <a:gs pos="0">
                <a:schemeClr val="bg1"/>
              </a:gs>
              <a:gs pos="100000">
                <a:srgbClr val="333399"/>
              </a:gs>
            </a:gsLst>
            <a:lin ang="0" scaled="1"/>
          </a:gradFill>
          <a:ln w="12700">
            <a:noFill/>
            <a:miter lim="800000"/>
            <a:headEnd/>
            <a:tailEnd/>
          </a:ln>
        </p:spPr>
        <p:txBody>
          <a:bodyPr>
            <a:spAutoFit/>
          </a:bodyPr>
          <a:lstStyle/>
          <a:p>
            <a:pPr defTabSz="892175" eaLnBrk="0" hangingPunct="0"/>
            <a:r>
              <a:rPr lang="en-US" sz="4100" b="1">
                <a:solidFill>
                  <a:schemeClr val="accent2"/>
                </a:solidFill>
                <a:latin typeface="Helvetica" pitchFamily="34" charset="0"/>
              </a:rPr>
              <a:t>Objectives</a:t>
            </a:r>
          </a:p>
        </p:txBody>
      </p:sp>
      <p:sp>
        <p:nvSpPr>
          <p:cNvPr id="2061" name="Text Box 88"/>
          <p:cNvSpPr txBox="1">
            <a:spLocks noChangeArrowheads="1"/>
          </p:cNvSpPr>
          <p:nvPr/>
        </p:nvSpPr>
        <p:spPr bwMode="auto">
          <a:xfrm>
            <a:off x="29870400" y="8001000"/>
            <a:ext cx="7781925" cy="717550"/>
          </a:xfrm>
          <a:prstGeom prst="rect">
            <a:avLst/>
          </a:prstGeom>
          <a:gradFill rotWithShape="1">
            <a:gsLst>
              <a:gs pos="0">
                <a:schemeClr val="bg1"/>
              </a:gs>
              <a:gs pos="100000">
                <a:srgbClr val="333399"/>
              </a:gs>
            </a:gsLst>
            <a:lin ang="0" scaled="1"/>
          </a:gradFill>
          <a:ln w="12700">
            <a:noFill/>
            <a:miter lim="800000"/>
            <a:headEnd/>
            <a:tailEnd/>
          </a:ln>
        </p:spPr>
        <p:txBody>
          <a:bodyPr>
            <a:spAutoFit/>
          </a:bodyPr>
          <a:lstStyle/>
          <a:p>
            <a:pPr defTabSz="892175" eaLnBrk="0" hangingPunct="0"/>
            <a:r>
              <a:rPr lang="en-US" sz="4100" b="1" dirty="0">
                <a:solidFill>
                  <a:schemeClr val="accent2"/>
                </a:solidFill>
                <a:latin typeface="Helvetica" pitchFamily="34" charset="0"/>
              </a:rPr>
              <a:t>Summary</a:t>
            </a:r>
          </a:p>
        </p:txBody>
      </p:sp>
      <p:sp>
        <p:nvSpPr>
          <p:cNvPr id="2062" name="Text Box 83"/>
          <p:cNvSpPr txBox="1">
            <a:spLocks noChangeArrowheads="1"/>
          </p:cNvSpPr>
          <p:nvPr/>
        </p:nvSpPr>
        <p:spPr bwMode="auto">
          <a:xfrm>
            <a:off x="9829800" y="17373600"/>
            <a:ext cx="8435975" cy="717550"/>
          </a:xfrm>
          <a:prstGeom prst="rect">
            <a:avLst/>
          </a:prstGeom>
          <a:gradFill rotWithShape="1">
            <a:gsLst>
              <a:gs pos="0">
                <a:schemeClr val="bg1"/>
              </a:gs>
              <a:gs pos="100000">
                <a:srgbClr val="333399"/>
              </a:gs>
            </a:gsLst>
            <a:lin ang="0" scaled="1"/>
          </a:gradFill>
          <a:ln w="12700">
            <a:noFill/>
            <a:miter lim="800000"/>
            <a:headEnd/>
            <a:tailEnd/>
          </a:ln>
        </p:spPr>
        <p:txBody>
          <a:bodyPr>
            <a:spAutoFit/>
          </a:bodyPr>
          <a:lstStyle/>
          <a:p>
            <a:pPr defTabSz="892175" eaLnBrk="0" hangingPunct="0"/>
            <a:r>
              <a:rPr lang="en-US" sz="4100" b="1">
                <a:solidFill>
                  <a:schemeClr val="accent2"/>
                </a:solidFill>
                <a:latin typeface="Helvetica" pitchFamily="34" charset="0"/>
              </a:rPr>
              <a:t>Results</a:t>
            </a:r>
          </a:p>
        </p:txBody>
      </p:sp>
      <p:sp>
        <p:nvSpPr>
          <p:cNvPr id="2063" name="Text Box 397"/>
          <p:cNvSpPr txBox="1">
            <a:spLocks noChangeArrowheads="1"/>
          </p:cNvSpPr>
          <p:nvPr/>
        </p:nvSpPr>
        <p:spPr bwMode="auto">
          <a:xfrm>
            <a:off x="685800" y="7772400"/>
            <a:ext cx="8220075" cy="717550"/>
          </a:xfrm>
          <a:prstGeom prst="rect">
            <a:avLst/>
          </a:prstGeom>
          <a:gradFill rotWithShape="1">
            <a:gsLst>
              <a:gs pos="0">
                <a:schemeClr val="bg1"/>
              </a:gs>
              <a:gs pos="100000">
                <a:srgbClr val="333399"/>
              </a:gs>
            </a:gsLst>
            <a:lin ang="0" scaled="1"/>
          </a:gradFill>
          <a:ln w="12700">
            <a:noFill/>
            <a:miter lim="800000"/>
            <a:headEnd/>
            <a:tailEnd/>
          </a:ln>
        </p:spPr>
        <p:txBody>
          <a:bodyPr>
            <a:spAutoFit/>
          </a:bodyPr>
          <a:lstStyle/>
          <a:p>
            <a:pPr defTabSz="892175" eaLnBrk="0" hangingPunct="0"/>
            <a:r>
              <a:rPr lang="en-US" sz="4100" b="1">
                <a:solidFill>
                  <a:schemeClr val="accent2"/>
                </a:solidFill>
                <a:latin typeface="Helvetica" pitchFamily="34" charset="0"/>
              </a:rPr>
              <a:t>Abstract</a:t>
            </a:r>
          </a:p>
        </p:txBody>
      </p:sp>
      <p:sp>
        <p:nvSpPr>
          <p:cNvPr id="15759" name="Rectangle 399"/>
          <p:cNvSpPr>
            <a:spLocks noChangeArrowheads="1"/>
          </p:cNvSpPr>
          <p:nvPr/>
        </p:nvSpPr>
        <p:spPr bwMode="auto">
          <a:xfrm>
            <a:off x="654050" y="8610600"/>
            <a:ext cx="8220075"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15760" name="Rectangle 400"/>
          <p:cNvSpPr>
            <a:spLocks noChangeArrowheads="1"/>
          </p:cNvSpPr>
          <p:nvPr/>
        </p:nvSpPr>
        <p:spPr bwMode="auto">
          <a:xfrm>
            <a:off x="609600" y="23317200"/>
            <a:ext cx="7856538"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15761" name="Rectangle 401"/>
          <p:cNvSpPr>
            <a:spLocks noChangeArrowheads="1"/>
          </p:cNvSpPr>
          <p:nvPr/>
        </p:nvSpPr>
        <p:spPr bwMode="auto">
          <a:xfrm>
            <a:off x="9982200" y="18288000"/>
            <a:ext cx="8364538"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15763" name="Rectangle 403"/>
          <p:cNvSpPr>
            <a:spLocks noChangeArrowheads="1"/>
          </p:cNvSpPr>
          <p:nvPr/>
        </p:nvSpPr>
        <p:spPr bwMode="auto">
          <a:xfrm>
            <a:off x="9906000" y="8534400"/>
            <a:ext cx="8001000"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15764" name="Rectangle 404"/>
          <p:cNvSpPr>
            <a:spLocks noChangeArrowheads="1"/>
          </p:cNvSpPr>
          <p:nvPr/>
        </p:nvSpPr>
        <p:spPr bwMode="auto">
          <a:xfrm>
            <a:off x="29718000" y="19812000"/>
            <a:ext cx="7710487" cy="762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
        <p:nvSpPr>
          <p:cNvPr id="2079" name="Text Box 412"/>
          <p:cNvSpPr txBox="1">
            <a:spLocks noChangeArrowheads="1"/>
          </p:cNvSpPr>
          <p:nvPr/>
        </p:nvSpPr>
        <p:spPr bwMode="auto">
          <a:xfrm>
            <a:off x="91440" y="0"/>
            <a:ext cx="38313360" cy="4297680"/>
          </a:xfrm>
          <a:prstGeom prst="rect">
            <a:avLst/>
          </a:prstGeom>
          <a:solidFill>
            <a:srgbClr val="0000FF">
              <a:alpha val="98822"/>
            </a:srgbClr>
          </a:solidFill>
          <a:ln w="63500">
            <a:solidFill>
              <a:srgbClr val="FF0000"/>
            </a:solidFill>
            <a:miter lim="800000"/>
            <a:headEnd/>
            <a:tailEnd/>
          </a:ln>
        </p:spPr>
        <p:txBody>
          <a:bodyPr wrap="square">
            <a:spAutoFit/>
          </a:bodyPr>
          <a:lstStyle/>
          <a:p>
            <a:pPr algn="ctr" defTabSz="892175" eaLnBrk="0" hangingPunct="0"/>
            <a:endParaRPr lang="en-US" sz="7200" b="1" dirty="0">
              <a:solidFill>
                <a:schemeClr val="bg1"/>
              </a:solidFill>
              <a:latin typeface="Helvetica" pitchFamily="34" charset="0"/>
            </a:endParaRPr>
          </a:p>
          <a:p>
            <a:pPr algn="ctr" defTabSz="892175" eaLnBrk="0" hangingPunct="0"/>
            <a:r>
              <a:rPr lang="en-US" sz="7200" b="1" dirty="0" smtClean="0">
                <a:solidFill>
                  <a:schemeClr val="bg1"/>
                </a:solidFill>
                <a:latin typeface="Helvetica" pitchFamily="34" charset="0"/>
              </a:rPr>
              <a:t>Changes in Soil and </a:t>
            </a:r>
            <a:r>
              <a:rPr lang="en-US" sz="7200" b="1" dirty="0" err="1" smtClean="0">
                <a:solidFill>
                  <a:schemeClr val="bg1"/>
                </a:solidFill>
                <a:latin typeface="Helvetica" pitchFamily="34" charset="0"/>
              </a:rPr>
              <a:t>Bermudagrass</a:t>
            </a:r>
            <a:endParaRPr lang="en-US" sz="7200" b="1" dirty="0" smtClean="0">
              <a:solidFill>
                <a:schemeClr val="bg1"/>
              </a:solidFill>
              <a:latin typeface="Helvetica" pitchFamily="34" charset="0"/>
            </a:endParaRPr>
          </a:p>
          <a:p>
            <a:pPr algn="ctr" defTabSz="892175" eaLnBrk="0" hangingPunct="0"/>
            <a:r>
              <a:rPr lang="en-US" sz="7200" b="1" dirty="0" smtClean="0">
                <a:solidFill>
                  <a:schemeClr val="bg1"/>
                </a:solidFill>
                <a:latin typeface="Helvetica" pitchFamily="34" charset="0"/>
              </a:rPr>
              <a:t> Plant Tissue K With Rate of Application and Time</a:t>
            </a:r>
          </a:p>
          <a:p>
            <a:pPr algn="ctr" defTabSz="892175" eaLnBrk="0" hangingPunct="0"/>
            <a:r>
              <a:rPr lang="en-US" sz="7200" b="1" dirty="0" smtClean="0">
                <a:solidFill>
                  <a:schemeClr val="bg1"/>
                </a:solidFill>
                <a:latin typeface="Helvetica" pitchFamily="34" charset="0"/>
              </a:rPr>
              <a:t> </a:t>
            </a:r>
            <a:endParaRPr lang="en-US" sz="7200" dirty="0">
              <a:solidFill>
                <a:schemeClr val="bg1"/>
              </a:solidFill>
              <a:latin typeface="Helvetica" pitchFamily="34" charset="0"/>
            </a:endParaRPr>
          </a:p>
        </p:txBody>
      </p:sp>
      <p:sp>
        <p:nvSpPr>
          <p:cNvPr id="2081" name="Text Box 427"/>
          <p:cNvSpPr txBox="1">
            <a:spLocks noChangeArrowheads="1"/>
          </p:cNvSpPr>
          <p:nvPr/>
        </p:nvSpPr>
        <p:spPr bwMode="auto">
          <a:xfrm>
            <a:off x="19354800" y="30861000"/>
            <a:ext cx="9753600" cy="1569660"/>
          </a:xfrm>
          <a:prstGeom prst="rect">
            <a:avLst/>
          </a:prstGeom>
          <a:noFill/>
          <a:ln w="9525">
            <a:noFill/>
            <a:miter lim="800000"/>
            <a:headEnd/>
            <a:tailEnd/>
          </a:ln>
        </p:spPr>
        <p:txBody>
          <a:bodyPr wrap="square">
            <a:spAutoFit/>
          </a:bodyPr>
          <a:lstStyle/>
          <a:p>
            <a:pPr defTabSz="892175" eaLnBrk="0" hangingPunct="0"/>
            <a:r>
              <a:rPr lang="en-US" sz="2400" dirty="0"/>
              <a:t>Tables 1 and 2.  Largest amounts of K were found at the highest rate of application.  Soil test </a:t>
            </a:r>
            <a:r>
              <a:rPr lang="en-US" sz="2400" dirty="0" smtClean="0"/>
              <a:t>K levels </a:t>
            </a:r>
            <a:r>
              <a:rPr lang="en-US" sz="2400" dirty="0"/>
              <a:t>were </a:t>
            </a:r>
            <a:r>
              <a:rPr lang="en-US" sz="2400" dirty="0" smtClean="0"/>
              <a:t>not changed over </a:t>
            </a:r>
            <a:r>
              <a:rPr lang="en-US" sz="2400" dirty="0"/>
              <a:t>beginning level after </a:t>
            </a:r>
            <a:r>
              <a:rPr lang="en-US" sz="2400" dirty="0" smtClean="0"/>
              <a:t>3 </a:t>
            </a:r>
            <a:r>
              <a:rPr lang="en-US" sz="2400" dirty="0"/>
              <a:t>years of application at any rate.  </a:t>
            </a:r>
            <a:r>
              <a:rPr lang="en-US" sz="2400" dirty="0" smtClean="0"/>
              <a:t>P levels were increased, especially when K was deficient.</a:t>
            </a:r>
            <a:endParaRPr lang="en-US" sz="2400" dirty="0"/>
          </a:p>
        </p:txBody>
      </p:sp>
      <p:sp>
        <p:nvSpPr>
          <p:cNvPr id="28" name="TextBox 27"/>
          <p:cNvSpPr txBox="1"/>
          <p:nvPr/>
        </p:nvSpPr>
        <p:spPr>
          <a:xfrm>
            <a:off x="19202400" y="15011400"/>
            <a:ext cx="9906000" cy="1154162"/>
          </a:xfrm>
          <a:prstGeom prst="rect">
            <a:avLst/>
          </a:prstGeom>
          <a:noFill/>
        </p:spPr>
        <p:txBody>
          <a:bodyPr wrap="square" rtlCol="0">
            <a:spAutoFit/>
          </a:bodyPr>
          <a:lstStyle/>
          <a:p>
            <a:r>
              <a:rPr lang="en-US" dirty="0" smtClean="0"/>
              <a:t>Fig. 1, 2 </a:t>
            </a:r>
            <a:r>
              <a:rPr lang="en-US" smtClean="0"/>
              <a:t>and 3.  </a:t>
            </a:r>
            <a:r>
              <a:rPr lang="en-US" dirty="0" smtClean="0"/>
              <a:t>Except for the drought year of 2007, K content of  the forage  decreased with each succeeding harvest at each level of K applied.</a:t>
            </a:r>
          </a:p>
          <a:p>
            <a:endParaRPr lang="en-US" dirty="0"/>
          </a:p>
        </p:txBody>
      </p:sp>
      <p:pic>
        <p:nvPicPr>
          <p:cNvPr id="29" name="Picture 28" descr="tapaaug09savoy metric_558.jpg"/>
          <p:cNvPicPr>
            <a:picLocks noChangeAspect="1"/>
          </p:cNvPicPr>
          <p:nvPr/>
        </p:nvPicPr>
        <p:blipFill>
          <a:blip r:embed="rId3" cstate="print"/>
          <a:stretch>
            <a:fillRect/>
          </a:stretch>
        </p:blipFill>
        <p:spPr>
          <a:xfrm>
            <a:off x="9601200" y="18516600"/>
            <a:ext cx="9448800" cy="6299200"/>
          </a:xfrm>
          <a:prstGeom prst="rect">
            <a:avLst/>
          </a:prstGeom>
        </p:spPr>
      </p:pic>
      <p:pic>
        <p:nvPicPr>
          <p:cNvPr id="30" name="Picture 29" descr="tapaaug09savoy metric_559.jpg"/>
          <p:cNvPicPr>
            <a:picLocks noChangeAspect="1"/>
          </p:cNvPicPr>
          <p:nvPr/>
        </p:nvPicPr>
        <p:blipFill>
          <a:blip r:embed="rId4" cstate="print"/>
          <a:stretch>
            <a:fillRect/>
          </a:stretch>
        </p:blipFill>
        <p:spPr>
          <a:xfrm>
            <a:off x="9677400" y="25603200"/>
            <a:ext cx="9372600" cy="6375400"/>
          </a:xfrm>
          <a:prstGeom prst="rect">
            <a:avLst/>
          </a:prstGeom>
        </p:spPr>
      </p:pic>
      <p:pic>
        <p:nvPicPr>
          <p:cNvPr id="31" name="Picture 30" descr="tapaaug09savoy metric_560.jpg"/>
          <p:cNvPicPr>
            <a:picLocks noChangeAspect="1"/>
          </p:cNvPicPr>
          <p:nvPr/>
        </p:nvPicPr>
        <p:blipFill>
          <a:blip r:embed="rId5" cstate="print"/>
          <a:stretch>
            <a:fillRect/>
          </a:stretch>
        </p:blipFill>
        <p:spPr>
          <a:xfrm>
            <a:off x="19126200" y="8204200"/>
            <a:ext cx="9753600" cy="6502400"/>
          </a:xfrm>
          <a:prstGeom prst="rect">
            <a:avLst/>
          </a:prstGeom>
        </p:spPr>
      </p:pic>
      <p:pic>
        <p:nvPicPr>
          <p:cNvPr id="32" name="Picture 31" descr="tapaaug09savoy metric_544.jpg"/>
          <p:cNvPicPr>
            <a:picLocks noChangeAspect="1"/>
          </p:cNvPicPr>
          <p:nvPr/>
        </p:nvPicPr>
        <p:blipFill>
          <a:blip r:embed="rId6" cstate="print"/>
          <a:stretch>
            <a:fillRect/>
          </a:stretch>
        </p:blipFill>
        <p:spPr>
          <a:xfrm>
            <a:off x="19354800" y="16865600"/>
            <a:ext cx="9829800" cy="6553200"/>
          </a:xfrm>
          <a:prstGeom prst="rect">
            <a:avLst/>
          </a:prstGeom>
        </p:spPr>
      </p:pic>
      <p:pic>
        <p:nvPicPr>
          <p:cNvPr id="33" name="Picture 32" descr="tapaaug09savoy metric_561.jpg"/>
          <p:cNvPicPr>
            <a:picLocks noChangeAspect="1"/>
          </p:cNvPicPr>
          <p:nvPr/>
        </p:nvPicPr>
        <p:blipFill>
          <a:blip r:embed="rId7" cstate="print"/>
          <a:stretch>
            <a:fillRect/>
          </a:stretch>
        </p:blipFill>
        <p:spPr>
          <a:xfrm>
            <a:off x="19431000" y="24079200"/>
            <a:ext cx="9753600" cy="6502400"/>
          </a:xfrm>
          <a:prstGeom prst="rect">
            <a:avLst/>
          </a:prstGeom>
        </p:spPr>
      </p:pic>
      <p:sp>
        <p:nvSpPr>
          <p:cNvPr id="27" name="Rectangle 401"/>
          <p:cNvSpPr>
            <a:spLocks noChangeArrowheads="1"/>
          </p:cNvSpPr>
          <p:nvPr/>
        </p:nvSpPr>
        <p:spPr bwMode="auto">
          <a:xfrm>
            <a:off x="29489400" y="8915400"/>
            <a:ext cx="8382000" cy="152400"/>
          </a:xfrm>
          <a:prstGeom prst="rect">
            <a:avLst/>
          </a:prstGeom>
          <a:gradFill rotWithShape="0">
            <a:gsLst>
              <a:gs pos="0">
                <a:srgbClr val="CC3300">
                  <a:alpha val="77000"/>
                </a:srgbClr>
              </a:gs>
              <a:gs pos="50000">
                <a:srgbClr val="FF9900"/>
              </a:gs>
              <a:gs pos="100000">
                <a:srgbClr val="CC3300">
                  <a:alpha val="77000"/>
                </a:srgbClr>
              </a:gs>
            </a:gsLst>
            <a:lin ang="0" scaled="1"/>
          </a:gradFill>
          <a:ln w="9525">
            <a:noFill/>
            <a:miter lim="800000"/>
            <a:headEnd/>
            <a:tailEnd/>
          </a:ln>
          <a:effectLst/>
        </p:spPr>
        <p:txBody>
          <a:bodyPr wrap="none" anchor="ctr"/>
          <a:lstStyle/>
          <a:p>
            <a:pPr eaLnBrk="0" hangingPunct="0">
              <a:defRPr/>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92175" rtl="0" eaLnBrk="0" fontAlgn="base" latinLnBrk="0" hangingPunct="0">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92175" rtl="0" eaLnBrk="0" fontAlgn="base" latinLnBrk="0" hangingPunct="0">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5167</TotalTime>
  <Words>412</Words>
  <Application>Microsoft Office PowerPoint</Application>
  <PresentationFormat>Custom</PresentationFormat>
  <Paragraphs>44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Slide 1</vt:lpstr>
    </vt:vector>
  </TitlesOfParts>
  <Company>UNSW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Medical Illustration Unit</dc:creator>
  <cp:lastModifiedBy>User</cp:lastModifiedBy>
  <cp:revision>311</cp:revision>
  <cp:lastPrinted>1999-09-02T03:17:39Z</cp:lastPrinted>
  <dcterms:created xsi:type="dcterms:W3CDTF">1997-10-24T05:44:18Z</dcterms:created>
  <dcterms:modified xsi:type="dcterms:W3CDTF">2009-11-04T14:08:53Z</dcterms:modified>
</cp:coreProperties>
</file>