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rawings/drawing4.xml" ContentType="application/vnd.openxmlformats-officedocument.drawingml.chartshap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slideLayouts/slideLayout10.xml" ContentType="application/vnd.openxmlformats-officedocument.presentationml.slideLayout+xml"/>
  <Default Extension="gif" ContentType="image/gif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5.xml" ContentType="application/vnd.openxmlformats-officedocument.drawingml.chartshape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57" r:id="rId3"/>
    <p:sldId id="258" r:id="rId4"/>
    <p:sldId id="260" r:id="rId5"/>
    <p:sldId id="286" r:id="rId6"/>
    <p:sldId id="264" r:id="rId7"/>
    <p:sldId id="287" r:id="rId8"/>
    <p:sldId id="288" r:id="rId9"/>
    <p:sldId id="262" r:id="rId10"/>
    <p:sldId id="289" r:id="rId11"/>
    <p:sldId id="266" r:id="rId12"/>
    <p:sldId id="291" r:id="rId13"/>
    <p:sldId id="294" r:id="rId14"/>
    <p:sldId id="285" r:id="rId15"/>
    <p:sldId id="292" r:id="rId16"/>
    <p:sldId id="295" r:id="rId17"/>
    <p:sldId id="296" r:id="rId18"/>
    <p:sldId id="297" r:id="rId19"/>
    <p:sldId id="301" r:id="rId20"/>
    <p:sldId id="298" r:id="rId21"/>
    <p:sldId id="299" r:id="rId22"/>
    <p:sldId id="300" r:id="rId23"/>
    <p:sldId id="302" r:id="rId24"/>
    <p:sldId id="303" r:id="rId25"/>
    <p:sldId id="284" r:id="rId26"/>
    <p:sldId id="278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FA372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74" autoAdjust="0"/>
    <p:restoredTop sz="94595" autoAdjust="0"/>
  </p:normalViewPr>
  <p:slideViewPr>
    <p:cSldViewPr>
      <p:cViewPr varScale="1">
        <p:scale>
          <a:sx n="79" d="100"/>
          <a:sy n="79" d="100"/>
        </p:scale>
        <p:origin x="-21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qrwang\My%20Documents\Data%20of%20expts\Sediment%20from%20Everglades\Sediment%20respiration%20trials\Sediment%20respiration%20exp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3618444753229558"/>
          <c:y val="5.1400554097404488E-2"/>
          <c:w val="0.82603077556481963"/>
          <c:h val="0.79822506561679785"/>
        </c:manualLayout>
      </c:layout>
      <c:scatterChart>
        <c:scatterStyle val="lineMarker"/>
        <c:ser>
          <c:idx val="1"/>
          <c:order val="0"/>
          <c:tx>
            <c:strRef>
              <c:f>Sheet5!$D$4</c:f>
              <c:strCache>
                <c:ptCount val="1"/>
                <c:pt idx="0">
                  <c:v>Sawgrass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70C0"/>
              </a:solidFill>
              <a:ln>
                <a:noFill/>
              </a:ln>
            </c:spPr>
          </c:marker>
          <c:xVal>
            <c:numRef>
              <c:f>Sheet5!$A$5:$A$27</c:f>
              <c:numCache>
                <c:formatCode>General</c:formatCode>
                <c:ptCount val="23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  <c:pt idx="6">
                  <c:v>35</c:v>
                </c:pt>
                <c:pt idx="7">
                  <c:v>42</c:v>
                </c:pt>
                <c:pt idx="8">
                  <c:v>49</c:v>
                </c:pt>
                <c:pt idx="9">
                  <c:v>56</c:v>
                </c:pt>
                <c:pt idx="10">
                  <c:v>63</c:v>
                </c:pt>
                <c:pt idx="11">
                  <c:v>70</c:v>
                </c:pt>
                <c:pt idx="12">
                  <c:v>100</c:v>
                </c:pt>
                <c:pt idx="13">
                  <c:v>109</c:v>
                </c:pt>
                <c:pt idx="14">
                  <c:v>123</c:v>
                </c:pt>
                <c:pt idx="15">
                  <c:v>137</c:v>
                </c:pt>
                <c:pt idx="16">
                  <c:v>151</c:v>
                </c:pt>
                <c:pt idx="17">
                  <c:v>167</c:v>
                </c:pt>
                <c:pt idx="18">
                  <c:v>200</c:v>
                </c:pt>
                <c:pt idx="19">
                  <c:v>228</c:v>
                </c:pt>
                <c:pt idx="20">
                  <c:v>260</c:v>
                </c:pt>
                <c:pt idx="21">
                  <c:v>320</c:v>
                </c:pt>
                <c:pt idx="22">
                  <c:v>380</c:v>
                </c:pt>
              </c:numCache>
            </c:numRef>
          </c:xVal>
          <c:yVal>
            <c:numRef>
              <c:f>Sheet5!$D$5:$D$27</c:f>
              <c:numCache>
                <c:formatCode>General</c:formatCode>
                <c:ptCount val="23"/>
                <c:pt idx="0">
                  <c:v>925.2</c:v>
                </c:pt>
                <c:pt idx="1">
                  <c:v>1365.6</c:v>
                </c:pt>
                <c:pt idx="2">
                  <c:v>1095</c:v>
                </c:pt>
                <c:pt idx="3">
                  <c:v>1408.6</c:v>
                </c:pt>
                <c:pt idx="4">
                  <c:v>1363.2</c:v>
                </c:pt>
                <c:pt idx="5">
                  <c:v>1282.3</c:v>
                </c:pt>
                <c:pt idx="6">
                  <c:v>788.7</c:v>
                </c:pt>
                <c:pt idx="7">
                  <c:v>625.20000000000005</c:v>
                </c:pt>
                <c:pt idx="8">
                  <c:v>561.70000000000005</c:v>
                </c:pt>
                <c:pt idx="9">
                  <c:v>849.4</c:v>
                </c:pt>
                <c:pt idx="10">
                  <c:v>533.29999999999995</c:v>
                </c:pt>
                <c:pt idx="11">
                  <c:v>446.9</c:v>
                </c:pt>
                <c:pt idx="12">
                  <c:v>357.7</c:v>
                </c:pt>
                <c:pt idx="13">
                  <c:v>268.2</c:v>
                </c:pt>
                <c:pt idx="14">
                  <c:v>359.5</c:v>
                </c:pt>
                <c:pt idx="15">
                  <c:v>232.3</c:v>
                </c:pt>
                <c:pt idx="16">
                  <c:v>208.6</c:v>
                </c:pt>
                <c:pt idx="17">
                  <c:v>385.9</c:v>
                </c:pt>
                <c:pt idx="18">
                  <c:v>203.7</c:v>
                </c:pt>
                <c:pt idx="19">
                  <c:v>308.89999999999969</c:v>
                </c:pt>
                <c:pt idx="20">
                  <c:v>310.7</c:v>
                </c:pt>
                <c:pt idx="21">
                  <c:v>186.4</c:v>
                </c:pt>
                <c:pt idx="22">
                  <c:v>281.3</c:v>
                </c:pt>
              </c:numCache>
            </c:numRef>
          </c:yVal>
        </c:ser>
        <c:ser>
          <c:idx val="2"/>
          <c:order val="1"/>
          <c:tx>
            <c:strRef>
              <c:f>Sheet5!$F$4</c:f>
              <c:strCache>
                <c:ptCount val="1"/>
                <c:pt idx="0">
                  <c:v>Bulrush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Sheet5!$A$5:$A$27</c:f>
              <c:numCache>
                <c:formatCode>General</c:formatCode>
                <c:ptCount val="23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  <c:pt idx="6">
                  <c:v>35</c:v>
                </c:pt>
                <c:pt idx="7">
                  <c:v>42</c:v>
                </c:pt>
                <c:pt idx="8">
                  <c:v>49</c:v>
                </c:pt>
                <c:pt idx="9">
                  <c:v>56</c:v>
                </c:pt>
                <c:pt idx="10">
                  <c:v>63</c:v>
                </c:pt>
                <c:pt idx="11">
                  <c:v>70</c:v>
                </c:pt>
                <c:pt idx="12">
                  <c:v>100</c:v>
                </c:pt>
                <c:pt idx="13">
                  <c:v>109</c:v>
                </c:pt>
                <c:pt idx="14">
                  <c:v>123</c:v>
                </c:pt>
                <c:pt idx="15">
                  <c:v>137</c:v>
                </c:pt>
                <c:pt idx="16">
                  <c:v>151</c:v>
                </c:pt>
                <c:pt idx="17">
                  <c:v>167</c:v>
                </c:pt>
                <c:pt idx="18">
                  <c:v>200</c:v>
                </c:pt>
                <c:pt idx="19">
                  <c:v>228</c:v>
                </c:pt>
                <c:pt idx="20">
                  <c:v>260</c:v>
                </c:pt>
                <c:pt idx="21">
                  <c:v>320</c:v>
                </c:pt>
                <c:pt idx="22">
                  <c:v>380</c:v>
                </c:pt>
              </c:numCache>
            </c:numRef>
          </c:xVal>
          <c:yVal>
            <c:numRef>
              <c:f>Sheet5!$F$5:$F$27</c:f>
              <c:numCache>
                <c:formatCode>General</c:formatCode>
                <c:ptCount val="23"/>
                <c:pt idx="0">
                  <c:v>835.7</c:v>
                </c:pt>
                <c:pt idx="1">
                  <c:v>1183.0999999999999</c:v>
                </c:pt>
                <c:pt idx="2">
                  <c:v>1086.9000000000001</c:v>
                </c:pt>
                <c:pt idx="3">
                  <c:v>1121</c:v>
                </c:pt>
                <c:pt idx="4">
                  <c:v>675.4</c:v>
                </c:pt>
                <c:pt idx="5">
                  <c:v>1139</c:v>
                </c:pt>
                <c:pt idx="6">
                  <c:v>685.4</c:v>
                </c:pt>
                <c:pt idx="7">
                  <c:v>489.8</c:v>
                </c:pt>
                <c:pt idx="8">
                  <c:v>530.79999999999995</c:v>
                </c:pt>
                <c:pt idx="9">
                  <c:v>402.2</c:v>
                </c:pt>
                <c:pt idx="10">
                  <c:v>493.1</c:v>
                </c:pt>
                <c:pt idx="11">
                  <c:v>393.1</c:v>
                </c:pt>
                <c:pt idx="12">
                  <c:v>386.4</c:v>
                </c:pt>
                <c:pt idx="13">
                  <c:v>318</c:v>
                </c:pt>
                <c:pt idx="14">
                  <c:v>344.7</c:v>
                </c:pt>
                <c:pt idx="15">
                  <c:v>264.3</c:v>
                </c:pt>
                <c:pt idx="16">
                  <c:v>206.8</c:v>
                </c:pt>
                <c:pt idx="17">
                  <c:v>371</c:v>
                </c:pt>
                <c:pt idx="18">
                  <c:v>209.6</c:v>
                </c:pt>
                <c:pt idx="19">
                  <c:v>150</c:v>
                </c:pt>
                <c:pt idx="20">
                  <c:v>257</c:v>
                </c:pt>
                <c:pt idx="21">
                  <c:v>96.2</c:v>
                </c:pt>
                <c:pt idx="22">
                  <c:v>127.9</c:v>
                </c:pt>
              </c:numCache>
            </c:numRef>
          </c:yVal>
        </c:ser>
        <c:axId val="60855040"/>
        <c:axId val="60856960"/>
      </c:scatterChart>
      <c:valAx>
        <c:axId val="60855040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r>
                  <a:rPr lang="en-US" sz="2000">
                    <a:solidFill>
                      <a:schemeClr val="bg1"/>
                    </a:solidFill>
                  </a:rPr>
                  <a:t>Time (day)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 rot="0" vert="horz"/>
          <a:lstStyle/>
          <a:p>
            <a:pPr>
              <a:defRPr sz="1600" b="1" i="0" u="none" strike="noStrike" baseline="0">
                <a:solidFill>
                  <a:schemeClr val="bg1"/>
                </a:solidFill>
                <a:latin typeface="Calibri"/>
                <a:ea typeface="Calibri"/>
                <a:cs typeface="Calibri"/>
              </a:defRPr>
            </a:pPr>
            <a:endParaRPr lang="en-US"/>
          </a:p>
        </c:txPr>
        <c:crossAx val="60856960"/>
        <c:crosses val="autoZero"/>
        <c:crossBetween val="midCat"/>
      </c:valAx>
      <c:valAx>
        <c:axId val="6085696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2000">
                    <a:solidFill>
                      <a:schemeClr val="bg1"/>
                    </a:solidFill>
                  </a:defRPr>
                </a:pPr>
                <a:r>
                  <a:rPr lang="en-US" sz="2000">
                    <a:solidFill>
                      <a:schemeClr val="bg1"/>
                    </a:solidFill>
                  </a:rPr>
                  <a:t>CO2-C (mg/kg)</a:t>
                </a:r>
              </a:p>
            </c:rich>
          </c:tx>
          <c:spPr>
            <a:noFill/>
            <a:ln w="25400">
              <a:noFill/>
            </a:ln>
          </c:spPr>
        </c:title>
        <c:numFmt formatCode="General" sourceLinked="1"/>
        <c:tickLblPos val="nextTo"/>
        <c:txPr>
          <a:bodyPr/>
          <a:lstStyle/>
          <a:p>
            <a:pPr>
              <a:defRPr sz="1400" b="1">
                <a:solidFill>
                  <a:schemeClr val="bg1"/>
                </a:solidFill>
              </a:defRPr>
            </a:pPr>
            <a:endParaRPr lang="en-US"/>
          </a:p>
        </c:txPr>
        <c:crossAx val="60855040"/>
        <c:crosses val="autoZero"/>
        <c:crossBetween val="midCat"/>
      </c:valAx>
    </c:plotArea>
    <c:legend>
      <c:legendPos val="r"/>
      <c:legendEntry>
        <c:idx val="-1"/>
        <c:txPr>
          <a:bodyPr/>
          <a:lstStyle/>
          <a:p>
            <a:pPr>
              <a:defRPr sz="2000">
                <a:solidFill>
                  <a:schemeClr val="bg1"/>
                </a:solidFill>
              </a:defRPr>
            </a:pPr>
            <a:endParaRPr lang="en-US"/>
          </a:p>
        </c:txPr>
      </c:legendEntry>
      <c:layout>
        <c:manualLayout>
          <c:xMode val="edge"/>
          <c:yMode val="edge"/>
          <c:x val="0.38627450980392264"/>
          <c:y val="2.9585798816568056E-2"/>
          <c:w val="0.57843137254902111"/>
          <c:h val="0.13609467455621321"/>
        </c:manualLayout>
      </c:layout>
      <c:txPr>
        <a:bodyPr/>
        <a:lstStyle/>
        <a:p>
          <a:pPr>
            <a:defRPr sz="2000">
              <a:solidFill>
                <a:schemeClr val="bg1"/>
              </a:solidFill>
            </a:defRPr>
          </a:pPr>
          <a:endParaRPr lang="en-US"/>
        </a:p>
      </c:txPr>
    </c:legend>
    <c:plotVisOnly val="1"/>
    <c:dispBlanksAs val="gap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4786964129483821"/>
          <c:y val="5.1400554097404488E-2"/>
          <c:w val="0.81345800524934386"/>
          <c:h val="0.73803988043161273"/>
        </c:manualLayout>
      </c:layout>
      <c:scatterChart>
        <c:scatterStyle val="lineMarker"/>
        <c:ser>
          <c:idx val="0"/>
          <c:order val="0"/>
          <c:tx>
            <c:strRef>
              <c:f>Sheet6!$AE$73</c:f>
              <c:strCache>
                <c:ptCount val="1"/>
                <c:pt idx="0">
                  <c:v>Sawgrass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Sheet6!$AD$74:$AD$93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Sheet6!$AE$74:$AE$93</c:f>
              <c:numCache>
                <c:formatCode>General</c:formatCode>
                <c:ptCount val="20"/>
                <c:pt idx="0">
                  <c:v>1.1000000000000009E-3</c:v>
                </c:pt>
                <c:pt idx="1">
                  <c:v>1.1000000000000009E-3</c:v>
                </c:pt>
                <c:pt idx="2">
                  <c:v>1.6299999999999999E-3</c:v>
                </c:pt>
                <c:pt idx="3">
                  <c:v>3.0300000000000001E-3</c:v>
                </c:pt>
                <c:pt idx="4">
                  <c:v>3.3800000000000015E-3</c:v>
                </c:pt>
                <c:pt idx="5">
                  <c:v>3.8600000000000015E-3</c:v>
                </c:pt>
                <c:pt idx="6">
                  <c:v>5.5600000000000024E-3</c:v>
                </c:pt>
                <c:pt idx="7">
                  <c:v>7.6600000000000001E-3</c:v>
                </c:pt>
                <c:pt idx="8">
                  <c:v>9.5600000000000077E-3</c:v>
                </c:pt>
                <c:pt idx="9">
                  <c:v>1.1860000000000011E-2</c:v>
                </c:pt>
                <c:pt idx="10">
                  <c:v>1.1860000000000011E-2</c:v>
                </c:pt>
                <c:pt idx="11">
                  <c:v>1.3960000000000012E-2</c:v>
                </c:pt>
                <c:pt idx="12">
                  <c:v>1.3960000000000012E-2</c:v>
                </c:pt>
                <c:pt idx="13">
                  <c:v>1.3960000000000012E-2</c:v>
                </c:pt>
                <c:pt idx="14">
                  <c:v>1.3960000000000012E-2</c:v>
                </c:pt>
                <c:pt idx="15">
                  <c:v>1.5660000000000014E-2</c:v>
                </c:pt>
                <c:pt idx="16">
                  <c:v>1.9460000000000019E-2</c:v>
                </c:pt>
                <c:pt idx="17">
                  <c:v>2.086E-2</c:v>
                </c:pt>
                <c:pt idx="18">
                  <c:v>0.32140000000000035</c:v>
                </c:pt>
                <c:pt idx="19">
                  <c:v>0.33444000000000035</c:v>
                </c:pt>
              </c:numCache>
            </c:numRef>
          </c:yVal>
        </c:ser>
        <c:ser>
          <c:idx val="1"/>
          <c:order val="1"/>
          <c:tx>
            <c:strRef>
              <c:f>Sheet6!$AF$73</c:f>
              <c:strCache>
                <c:ptCount val="1"/>
                <c:pt idx="0">
                  <c:v>Bulrush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FA3722"/>
              </a:solidFill>
              <a:ln>
                <a:noFill/>
              </a:ln>
            </c:spPr>
          </c:marker>
          <c:xVal>
            <c:numRef>
              <c:f>Sheet6!$AD$74:$AD$93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Sheet6!$AF$74:$AF$93</c:f>
              <c:numCache>
                <c:formatCode>General</c:formatCode>
                <c:ptCount val="20"/>
                <c:pt idx="0">
                  <c:v>1.2999999999999991E-3</c:v>
                </c:pt>
                <c:pt idx="1">
                  <c:v>1.5000000000000009E-3</c:v>
                </c:pt>
                <c:pt idx="2">
                  <c:v>3.900000000000002E-3</c:v>
                </c:pt>
                <c:pt idx="3">
                  <c:v>4.1999999999999997E-3</c:v>
                </c:pt>
                <c:pt idx="4">
                  <c:v>4.1999999999999997E-3</c:v>
                </c:pt>
                <c:pt idx="5">
                  <c:v>4.8000000000000004E-3</c:v>
                </c:pt>
                <c:pt idx="6">
                  <c:v>5.3999999999999994E-3</c:v>
                </c:pt>
                <c:pt idx="7">
                  <c:v>0.11890000000000002</c:v>
                </c:pt>
                <c:pt idx="8">
                  <c:v>0.12150000000000002</c:v>
                </c:pt>
                <c:pt idx="9">
                  <c:v>0.12290000000000002</c:v>
                </c:pt>
                <c:pt idx="10">
                  <c:v>0.12290000000000002</c:v>
                </c:pt>
                <c:pt idx="11">
                  <c:v>0.12290000000000002</c:v>
                </c:pt>
                <c:pt idx="12">
                  <c:v>0.12290000000000002</c:v>
                </c:pt>
                <c:pt idx="13">
                  <c:v>0.12290000000000002</c:v>
                </c:pt>
                <c:pt idx="14">
                  <c:v>0.12290000000000002</c:v>
                </c:pt>
                <c:pt idx="15">
                  <c:v>0.12315000000000002</c:v>
                </c:pt>
                <c:pt idx="16">
                  <c:v>0.12705</c:v>
                </c:pt>
                <c:pt idx="17">
                  <c:v>0.12845000000000001</c:v>
                </c:pt>
                <c:pt idx="18">
                  <c:v>0.12845000000000001</c:v>
                </c:pt>
                <c:pt idx="19">
                  <c:v>0.14195000000000013</c:v>
                </c:pt>
              </c:numCache>
            </c:numRef>
          </c:yVal>
        </c:ser>
        <c:axId val="61816192"/>
        <c:axId val="61853696"/>
      </c:scatterChart>
      <c:valAx>
        <c:axId val="6181619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(day)</a:t>
                </a:r>
              </a:p>
            </c:rich>
          </c:tx>
        </c:title>
        <c:numFmt formatCode="General" sourceLinked="1"/>
        <c:tickLblPos val="nextTo"/>
        <c:crossAx val="61853696"/>
        <c:crosses val="autoZero"/>
        <c:crossBetween val="midCat"/>
      </c:valAx>
      <c:valAx>
        <c:axId val="61853696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Accumulative P (mg/kg)</a:t>
                </a:r>
              </a:p>
            </c:rich>
          </c:tx>
          <c:layout>
            <c:manualLayout>
              <c:xMode val="edge"/>
              <c:yMode val="edge"/>
              <c:x val="5.9119519782249476E-3"/>
              <c:y val="7.6000621304239624E-2"/>
            </c:manualLayout>
          </c:layout>
        </c:title>
        <c:numFmt formatCode="General" sourceLinked="1"/>
        <c:tickLblPos val="nextTo"/>
        <c:crossAx val="61816192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20189020122484688"/>
          <c:y val="6.9060586176727903E-2"/>
          <c:w val="0.20489987362690779"/>
          <c:h val="0.23477920610486663"/>
        </c:manualLayout>
      </c:layout>
    </c:legend>
    <c:plotVisOnly val="1"/>
  </c:chart>
  <c:txPr>
    <a:bodyPr/>
    <a:lstStyle/>
    <a:p>
      <a:pPr>
        <a:defRPr sz="1800" b="1">
          <a:solidFill>
            <a:schemeClr val="bg1"/>
          </a:solidFill>
        </a:defRPr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69679155730533793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7769523374795554"/>
          <c:y val="7.4433143773694949E-2"/>
          <c:w val="0.79799954353531943"/>
          <c:h val="0.77519247594050833"/>
        </c:manualLayout>
      </c:layout>
      <c:bar3DChart>
        <c:barDir val="col"/>
        <c:grouping val="clustered"/>
        <c:ser>
          <c:idx val="0"/>
          <c:order val="0"/>
          <c:tx>
            <c:strRef>
              <c:f>Sheet6!$J$4</c:f>
              <c:strCache>
                <c:ptCount val="1"/>
                <c:pt idx="0">
                  <c:v>Sawgrass</c:v>
                </c:pt>
              </c:strCache>
            </c:strRef>
          </c:tx>
          <c:dLbls>
            <c:dLbl>
              <c:idx val="0"/>
              <c:layout>
                <c:manualLayout>
                  <c:x val="1.1111111111111125E-2"/>
                  <c:y val="-5.555555555555551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7777777777777863E-2"/>
                  <c:y val="-5.55555555555554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3888888888888919E-2"/>
                  <c:y val="-4.16666666666665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Sheet6!$I$5:$I$7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20</c:v>
                </c:pt>
              </c:numCache>
            </c:numRef>
          </c:cat>
          <c:val>
            <c:numRef>
              <c:f>Sheet6!$J$5:$J$7</c:f>
              <c:numCache>
                <c:formatCode>General</c:formatCode>
                <c:ptCount val="3"/>
                <c:pt idx="0">
                  <c:v>25.67</c:v>
                </c:pt>
                <c:pt idx="1">
                  <c:v>48.97</c:v>
                </c:pt>
                <c:pt idx="2">
                  <c:v>5.57</c:v>
                </c:pt>
              </c:numCache>
            </c:numRef>
          </c:val>
        </c:ser>
        <c:shape val="cylinder"/>
        <c:axId val="61973248"/>
        <c:axId val="61974784"/>
        <c:axId val="0"/>
      </c:bar3DChart>
      <c:catAx>
        <c:axId val="61973248"/>
        <c:scaling>
          <c:orientation val="minMax"/>
        </c:scaling>
        <c:axPos val="b"/>
        <c:numFmt formatCode="General" sourceLinked="1"/>
        <c:tickLblPos val="nextTo"/>
        <c:crossAx val="61974784"/>
        <c:crosses val="autoZero"/>
        <c:auto val="1"/>
        <c:lblAlgn val="ctr"/>
        <c:lblOffset val="100"/>
      </c:catAx>
      <c:valAx>
        <c:axId val="61974784"/>
        <c:scaling>
          <c:orientation val="minMax"/>
        </c:scaling>
        <c:axPos val="l"/>
        <c:numFmt formatCode="General" sourceLinked="1"/>
        <c:tickLblPos val="nextTo"/>
        <c:crossAx val="61973248"/>
        <c:crosses val="autoZero"/>
        <c:crossBetween val="between"/>
      </c:valAx>
    </c:plotArea>
    <c:plotVisOnly val="1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/>
  <c:userShapes r:id="rId2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layout>
        <c:manualLayout>
          <c:xMode val="edge"/>
          <c:yMode val="edge"/>
          <c:x val="0.38517543859649117"/>
          <c:y val="6.666666666666668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8.4488407699037621E-2"/>
          <c:y val="0.1299886993292505"/>
          <c:w val="0.88495603674540679"/>
          <c:h val="0.71963692038495153"/>
        </c:manualLayout>
      </c:layout>
      <c:bar3DChart>
        <c:barDir val="col"/>
        <c:grouping val="clustered"/>
        <c:ser>
          <c:idx val="0"/>
          <c:order val="0"/>
          <c:tx>
            <c:strRef>
              <c:f>Sheet6!$L$4</c:f>
              <c:strCache>
                <c:ptCount val="1"/>
                <c:pt idx="0">
                  <c:v>Bulrush</c:v>
                </c:pt>
              </c:strCache>
            </c:strRef>
          </c:tx>
          <c:dLbls>
            <c:dLbl>
              <c:idx val="0"/>
              <c:layout>
                <c:manualLayout>
                  <c:x val="2.2222222222222251E-2"/>
                  <c:y val="-4.62962962962963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0"/>
                  <c:y val="-3.70370370370370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1111111111111221E-2"/>
                  <c:y val="-3.70370370370370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Sheet6!$I$5:$I$7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20</c:v>
                </c:pt>
              </c:numCache>
            </c:numRef>
          </c:cat>
          <c:val>
            <c:numRef>
              <c:f>Sheet6!$L$5:$L$7</c:f>
              <c:numCache>
                <c:formatCode>General</c:formatCode>
                <c:ptCount val="3"/>
                <c:pt idx="0">
                  <c:v>8.2270000000000003</c:v>
                </c:pt>
                <c:pt idx="1">
                  <c:v>16.201000000000001</c:v>
                </c:pt>
                <c:pt idx="2">
                  <c:v>13.792</c:v>
                </c:pt>
              </c:numCache>
            </c:numRef>
          </c:val>
        </c:ser>
        <c:shape val="cylinder"/>
        <c:axId val="61757696"/>
        <c:axId val="61763584"/>
        <c:axId val="0"/>
      </c:bar3DChart>
      <c:catAx>
        <c:axId val="61757696"/>
        <c:scaling>
          <c:orientation val="minMax"/>
        </c:scaling>
        <c:axPos val="b"/>
        <c:numFmt formatCode="General" sourceLinked="1"/>
        <c:tickLblPos val="nextTo"/>
        <c:crossAx val="61763584"/>
        <c:crosses val="autoZero"/>
        <c:auto val="1"/>
        <c:lblAlgn val="ctr"/>
        <c:lblOffset val="100"/>
      </c:catAx>
      <c:valAx>
        <c:axId val="61763584"/>
        <c:scaling>
          <c:orientation val="minMax"/>
          <c:max val="50"/>
          <c:min val="0"/>
        </c:scaling>
        <c:axPos val="l"/>
        <c:numFmt formatCode="General" sourceLinked="1"/>
        <c:tickLblPos val="nextTo"/>
        <c:crossAx val="61757696"/>
        <c:crosses val="autoZero"/>
        <c:crossBetween val="between"/>
        <c:majorUnit val="10"/>
      </c:valAx>
    </c:plotArea>
    <c:plotVisOnly val="1"/>
  </c:chart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/>
    <c:view3D>
      <c:rAngAx val="1"/>
    </c:view3D>
    <c:plotArea>
      <c:layout>
        <c:manualLayout>
          <c:layoutTarget val="inner"/>
          <c:xMode val="edge"/>
          <c:yMode val="edge"/>
          <c:x val="0.21070517552493451"/>
          <c:y val="2.8252405949256338E-2"/>
          <c:w val="0.7857336778215227"/>
          <c:h val="0.83074803149606402"/>
        </c:manualLayout>
      </c:layout>
      <c:bar3DChart>
        <c:barDir val="col"/>
        <c:grouping val="clustered"/>
        <c:ser>
          <c:idx val="0"/>
          <c:order val="0"/>
          <c:tx>
            <c:strRef>
              <c:f>Sheet6!$J$11</c:f>
              <c:strCache>
                <c:ptCount val="1"/>
                <c:pt idx="0">
                  <c:v>Sawgrass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</c:spPr>
          <c:dLbls>
            <c:dLbl>
              <c:idx val="0"/>
              <c:layout>
                <c:manualLayout>
                  <c:x val="2.2222222222222251E-2"/>
                  <c:y val="-3.24074074074074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7777777777777863E-2"/>
                  <c:y val="-3.70370370370370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6666666666666694E-2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Sheet6!$I$12:$I$14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20</c:v>
                </c:pt>
              </c:numCache>
            </c:numRef>
          </c:cat>
          <c:val>
            <c:numRef>
              <c:f>Sheet6!$J$12:$J$14</c:f>
              <c:numCache>
                <c:formatCode>General</c:formatCode>
                <c:ptCount val="3"/>
                <c:pt idx="0">
                  <c:v>0.127</c:v>
                </c:pt>
                <c:pt idx="1">
                  <c:v>7.6999999999999999E-2</c:v>
                </c:pt>
                <c:pt idx="2">
                  <c:v>8.5000000000000006E-2</c:v>
                </c:pt>
              </c:numCache>
            </c:numRef>
          </c:val>
        </c:ser>
        <c:shape val="cylinder"/>
        <c:axId val="61999360"/>
        <c:axId val="62017536"/>
        <c:axId val="0"/>
      </c:bar3DChart>
      <c:catAx>
        <c:axId val="61999360"/>
        <c:scaling>
          <c:orientation val="minMax"/>
        </c:scaling>
        <c:axPos val="b"/>
        <c:numFmt formatCode="General" sourceLinked="1"/>
        <c:tickLblPos val="nextTo"/>
        <c:crossAx val="62017536"/>
        <c:crosses val="autoZero"/>
        <c:auto val="1"/>
        <c:lblAlgn val="ctr"/>
        <c:lblOffset val="100"/>
      </c:catAx>
      <c:valAx>
        <c:axId val="62017536"/>
        <c:scaling>
          <c:orientation val="minMax"/>
          <c:max val="0.33000000000000063"/>
          <c:min val="0.25"/>
        </c:scaling>
        <c:axPos val="l"/>
        <c:numFmt formatCode="General" sourceLinked="1"/>
        <c:tickLblPos val="nextTo"/>
        <c:crossAx val="61999360"/>
        <c:crosses val="autoZero"/>
        <c:crossBetween val="between"/>
      </c:valAx>
    </c:plotArea>
    <c:plotVisOnly val="1"/>
  </c:chart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/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6"/>
  <c:chart>
    <c:title/>
    <c:view3D>
      <c:rAngAx val="1"/>
    </c:view3D>
    <c:plotArea>
      <c:layout>
        <c:manualLayout>
          <c:layoutTarget val="inner"/>
          <c:xMode val="edge"/>
          <c:yMode val="edge"/>
          <c:x val="0.12780796150481188"/>
          <c:y val="4.6481846019247576E-2"/>
          <c:w val="0.86385870516185481"/>
          <c:h val="0.83074803149606402"/>
        </c:manualLayout>
      </c:layout>
      <c:bar3DChart>
        <c:barDir val="col"/>
        <c:grouping val="clustered"/>
        <c:ser>
          <c:idx val="0"/>
          <c:order val="0"/>
          <c:tx>
            <c:strRef>
              <c:f>Sheet6!$L$11</c:f>
              <c:strCache>
                <c:ptCount val="1"/>
                <c:pt idx="0">
                  <c:v>Bulrush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Lbls>
            <c:dLbl>
              <c:idx val="0"/>
              <c:layout>
                <c:manualLayout>
                  <c:x val="2.2222222222222251E-2"/>
                  <c:y val="-3.24074074074074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2.5000000000000001E-2"/>
                  <c:y val="-6.0185185185185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3888888888888919E-2"/>
                  <c:y val="-4.62962962962963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Sheet6!$I$12:$I$14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20</c:v>
                </c:pt>
              </c:numCache>
            </c:numRef>
          </c:cat>
          <c:val>
            <c:numRef>
              <c:f>Sheet6!$L$12:$L$14</c:f>
              <c:numCache>
                <c:formatCode>General</c:formatCode>
                <c:ptCount val="3"/>
                <c:pt idx="0">
                  <c:v>0.32600000000000023</c:v>
                </c:pt>
                <c:pt idx="1">
                  <c:v>0.27800000000000002</c:v>
                </c:pt>
                <c:pt idx="2">
                  <c:v>0.31400000000000022</c:v>
                </c:pt>
              </c:numCache>
            </c:numRef>
          </c:val>
        </c:ser>
        <c:shape val="cylinder"/>
        <c:axId val="61865984"/>
        <c:axId val="61867520"/>
        <c:axId val="0"/>
      </c:bar3DChart>
      <c:catAx>
        <c:axId val="61865984"/>
        <c:scaling>
          <c:orientation val="minMax"/>
        </c:scaling>
        <c:axPos val="b"/>
        <c:numFmt formatCode="General" sourceLinked="1"/>
        <c:tickLblPos val="nextTo"/>
        <c:crossAx val="61867520"/>
        <c:crosses val="autoZero"/>
        <c:auto val="1"/>
        <c:lblAlgn val="ctr"/>
        <c:lblOffset val="100"/>
      </c:catAx>
      <c:valAx>
        <c:axId val="61867520"/>
        <c:scaling>
          <c:orientation val="minMax"/>
        </c:scaling>
        <c:axPos val="l"/>
        <c:numFmt formatCode="General" sourceLinked="1"/>
        <c:tickLblPos val="nextTo"/>
        <c:crossAx val="61865984"/>
        <c:crosses val="autoZero"/>
        <c:crossBetween val="between"/>
      </c:valAx>
    </c:plotArea>
    <c:plotVisOnly val="1"/>
  </c:chart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7"/>
  <c:chart>
    <c:title>
      <c:layout>
        <c:manualLayout>
          <c:xMode val="edge"/>
          <c:yMode val="edge"/>
          <c:x val="0.37550595238095252"/>
          <c:y val="7.407407407407407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2851511529808774"/>
          <c:y val="5.1284995625546823E-2"/>
          <c:w val="0.71484884701912343"/>
          <c:h val="0.79834062408865569"/>
        </c:manualLayout>
      </c:layout>
      <c:bar3DChart>
        <c:barDir val="col"/>
        <c:grouping val="clustered"/>
        <c:ser>
          <c:idx val="0"/>
          <c:order val="0"/>
          <c:tx>
            <c:strRef>
              <c:f>Sheet6!$J$17</c:f>
              <c:strCache>
                <c:ptCount val="1"/>
                <c:pt idx="0">
                  <c:v>Sawgrass</c:v>
                </c:pt>
              </c:strCache>
            </c:strRef>
          </c:tx>
          <c:dLbls>
            <c:dLbl>
              <c:idx val="0"/>
              <c:layout>
                <c:manualLayout>
                  <c:x val="1.1111111111111125E-2"/>
                  <c:y val="-5.55555555555554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6666666666666694E-2"/>
                  <c:y val="-3.70370370370370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2222222222222251E-2"/>
                  <c:y val="-2.777777777777786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Sheet6!$I$18:$I$20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20</c:v>
                </c:pt>
              </c:numCache>
            </c:numRef>
          </c:cat>
          <c:val>
            <c:numRef>
              <c:f>Sheet6!$J$18:$J$20</c:f>
              <c:numCache>
                <c:formatCode>General</c:formatCode>
                <c:ptCount val="3"/>
                <c:pt idx="0">
                  <c:v>3.2000000000000019E-3</c:v>
                </c:pt>
                <c:pt idx="1">
                  <c:v>4.7000000000000037E-3</c:v>
                </c:pt>
                <c:pt idx="2">
                  <c:v>0</c:v>
                </c:pt>
              </c:numCache>
            </c:numRef>
          </c:val>
        </c:ser>
        <c:shape val="cylinder"/>
        <c:axId val="61888000"/>
        <c:axId val="61889536"/>
        <c:axId val="0"/>
      </c:bar3DChart>
      <c:catAx>
        <c:axId val="61888000"/>
        <c:scaling>
          <c:orientation val="minMax"/>
        </c:scaling>
        <c:axPos val="b"/>
        <c:numFmt formatCode="General" sourceLinked="1"/>
        <c:tickLblPos val="nextTo"/>
        <c:crossAx val="61889536"/>
        <c:crosses val="autoZero"/>
        <c:auto val="1"/>
        <c:lblAlgn val="ctr"/>
        <c:lblOffset val="100"/>
      </c:catAx>
      <c:valAx>
        <c:axId val="61889536"/>
        <c:scaling>
          <c:orientation val="minMax"/>
          <c:max val="1.8000000000000023E-2"/>
          <c:min val="2.0000000000000039E-3"/>
        </c:scaling>
        <c:axPos val="l"/>
        <c:numFmt formatCode="General" sourceLinked="1"/>
        <c:tickLblPos val="nextTo"/>
        <c:crossAx val="61888000"/>
        <c:crosses val="autoZero"/>
        <c:crossBetween val="between"/>
      </c:valAx>
    </c:plotArea>
    <c:plotVisOnly val="1"/>
  </c:chart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/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8"/>
  <c:chart>
    <c:title>
      <c:layout>
        <c:manualLayout>
          <c:xMode val="edge"/>
          <c:yMode val="edge"/>
          <c:x val="0.55855932203389891"/>
          <c:y val="4.0000000000000022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1966885389326334"/>
          <c:y val="2.8252405949256338E-2"/>
          <c:w val="0.84977559055118312"/>
          <c:h val="0.83074803149606402"/>
        </c:manualLayout>
      </c:layout>
      <c:bar3DChart>
        <c:barDir val="col"/>
        <c:grouping val="clustered"/>
        <c:ser>
          <c:idx val="0"/>
          <c:order val="0"/>
          <c:tx>
            <c:strRef>
              <c:f>Sheet6!$L$17</c:f>
              <c:strCache>
                <c:ptCount val="1"/>
                <c:pt idx="0">
                  <c:v>Bulrush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</c:spPr>
          <c:dLbls>
            <c:dLbl>
              <c:idx val="0"/>
              <c:layout>
                <c:manualLayout>
                  <c:x val="2.5000000000000001E-2"/>
                  <c:y val="-4.6296296296296391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6666666666666694E-2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222200349956259E-2"/>
                  <c:y val="-3.24074074074074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Sheet6!$I$18:$I$20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20</c:v>
                </c:pt>
              </c:numCache>
            </c:numRef>
          </c:cat>
          <c:val>
            <c:numRef>
              <c:f>Sheet6!$L$18:$L$20</c:f>
              <c:numCache>
                <c:formatCode>General</c:formatCode>
                <c:ptCount val="3"/>
                <c:pt idx="0">
                  <c:v>1.7399999999999999E-2</c:v>
                </c:pt>
                <c:pt idx="1">
                  <c:v>4.0000000000000034E-4</c:v>
                </c:pt>
                <c:pt idx="2">
                  <c:v>8.0000000000000074E-5</c:v>
                </c:pt>
              </c:numCache>
            </c:numRef>
          </c:val>
        </c:ser>
        <c:shape val="cylinder"/>
        <c:axId val="61930112"/>
        <c:axId val="62231296"/>
        <c:axId val="0"/>
      </c:bar3DChart>
      <c:catAx>
        <c:axId val="61930112"/>
        <c:scaling>
          <c:orientation val="minMax"/>
        </c:scaling>
        <c:axPos val="b"/>
        <c:numFmt formatCode="General" sourceLinked="1"/>
        <c:tickLblPos val="nextTo"/>
        <c:crossAx val="62231296"/>
        <c:crosses val="autoZero"/>
        <c:auto val="1"/>
        <c:lblAlgn val="ctr"/>
        <c:lblOffset val="100"/>
      </c:catAx>
      <c:valAx>
        <c:axId val="62231296"/>
        <c:scaling>
          <c:orientation val="minMax"/>
        </c:scaling>
        <c:axPos val="l"/>
        <c:numFmt formatCode="General" sourceLinked="1"/>
        <c:tickLblPos val="nextTo"/>
        <c:crossAx val="61930112"/>
        <c:crosses val="autoZero"/>
        <c:crossBetween val="between"/>
      </c:valAx>
    </c:plotArea>
    <c:plotVisOnly val="1"/>
  </c:chart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5760255662486633"/>
          <c:y val="5.1400554097404488E-2"/>
          <c:w val="0.80094731214153836"/>
          <c:h val="0.79359539041994753"/>
        </c:manualLayout>
      </c:layout>
      <c:scatterChart>
        <c:scatterStyle val="lineMarker"/>
        <c:ser>
          <c:idx val="2"/>
          <c:order val="2"/>
          <c:tx>
            <c:strRef>
              <c:f>Sheet5!$Q$4</c:f>
            </c:strRef>
          </c:tx>
          <c:spPr>
            <a:ln w="28575">
              <a:noFill/>
            </a:ln>
          </c:spPr>
          <c:xVal>
            <c:numRef>
              <c:f>Sheet5!$P$5:$P$27</c:f>
            </c:numRef>
          </c:xVal>
          <c:yVal>
            <c:numRef>
              <c:f>Sheet5!$Q$5:$Q$27</c:f>
            </c:numRef>
          </c:yVal>
        </c:ser>
        <c:ser>
          <c:idx val="3"/>
          <c:order val="3"/>
          <c:tx>
            <c:strRef>
              <c:f>Sheet5!$R$4</c:f>
            </c:strRef>
          </c:tx>
          <c:spPr>
            <a:ln w="28575">
              <a:noFill/>
            </a:ln>
          </c:spPr>
          <c:xVal>
            <c:numRef>
              <c:f>Sheet5!$P$5:$P$27</c:f>
            </c:numRef>
          </c:xVal>
          <c:yVal>
            <c:numRef>
              <c:f>Sheet5!$R$5:$R$27</c:f>
            </c:numRef>
          </c:yVal>
        </c:ser>
        <c:ser>
          <c:idx val="0"/>
          <c:order val="0"/>
          <c:tx>
            <c:strRef>
              <c:f>'[Sediment respiration expt.xlsx]Sheet5'!$Q$4</c:f>
              <c:strCache>
                <c:ptCount val="1"/>
                <c:pt idx="0">
                  <c:v>Sawgrass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bg1"/>
              </a:solidFill>
            </c:spPr>
          </c:marker>
          <c:trendline>
            <c:spPr>
              <a:ln w="25400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-0.28028494702051132"/>
                  <c:y val="-2.2754675196850392E-2"/>
                </c:manualLayout>
              </c:layout>
              <c:numFmt formatCode="General" sourceLinked="0"/>
              <c:spPr>
                <a:noFill/>
              </c:spPr>
            </c:trendlineLbl>
          </c:trendline>
          <c:xVal>
            <c:numRef>
              <c:f>'[Sediment respiration expt.xlsx]Sheet5'!$P$5:$P$27</c:f>
              <c:numCache>
                <c:formatCode>General</c:formatCode>
                <c:ptCount val="23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  <c:pt idx="6">
                  <c:v>35</c:v>
                </c:pt>
                <c:pt idx="7">
                  <c:v>42</c:v>
                </c:pt>
                <c:pt idx="8">
                  <c:v>49</c:v>
                </c:pt>
                <c:pt idx="9">
                  <c:v>56</c:v>
                </c:pt>
                <c:pt idx="10">
                  <c:v>63</c:v>
                </c:pt>
                <c:pt idx="11">
                  <c:v>70</c:v>
                </c:pt>
                <c:pt idx="12">
                  <c:v>100</c:v>
                </c:pt>
                <c:pt idx="13">
                  <c:v>109</c:v>
                </c:pt>
                <c:pt idx="14">
                  <c:v>123</c:v>
                </c:pt>
                <c:pt idx="15">
                  <c:v>137</c:v>
                </c:pt>
                <c:pt idx="16">
                  <c:v>151</c:v>
                </c:pt>
                <c:pt idx="17">
                  <c:v>167</c:v>
                </c:pt>
                <c:pt idx="18">
                  <c:v>200</c:v>
                </c:pt>
                <c:pt idx="19">
                  <c:v>228</c:v>
                </c:pt>
                <c:pt idx="20">
                  <c:v>260</c:v>
                </c:pt>
                <c:pt idx="21">
                  <c:v>320</c:v>
                </c:pt>
                <c:pt idx="22">
                  <c:v>380</c:v>
                </c:pt>
              </c:numCache>
            </c:numRef>
          </c:xVal>
          <c:yVal>
            <c:numRef>
              <c:f>'[Sediment respiration expt.xlsx]Sheet5'!$Q$5:$Q$27</c:f>
              <c:numCache>
                <c:formatCode>General</c:formatCode>
                <c:ptCount val="23"/>
                <c:pt idx="0">
                  <c:v>925.2</c:v>
                </c:pt>
                <c:pt idx="1">
                  <c:v>2290.8000000000002</c:v>
                </c:pt>
                <c:pt idx="2">
                  <c:v>3385.8</c:v>
                </c:pt>
                <c:pt idx="3">
                  <c:v>4794.4000000000005</c:v>
                </c:pt>
                <c:pt idx="4">
                  <c:v>6157.6000000000013</c:v>
                </c:pt>
                <c:pt idx="5">
                  <c:v>7439.9</c:v>
                </c:pt>
                <c:pt idx="6">
                  <c:v>8228.6</c:v>
                </c:pt>
                <c:pt idx="7">
                  <c:v>8853.8000000000011</c:v>
                </c:pt>
                <c:pt idx="8">
                  <c:v>9415.5000000000018</c:v>
                </c:pt>
                <c:pt idx="9">
                  <c:v>10264.900000000001</c:v>
                </c:pt>
                <c:pt idx="10">
                  <c:v>10798.2</c:v>
                </c:pt>
                <c:pt idx="11">
                  <c:v>11245.1</c:v>
                </c:pt>
                <c:pt idx="12">
                  <c:v>11602.800000000001</c:v>
                </c:pt>
                <c:pt idx="13">
                  <c:v>11871.000000000002</c:v>
                </c:pt>
                <c:pt idx="14">
                  <c:v>12230.500000000002</c:v>
                </c:pt>
                <c:pt idx="15">
                  <c:v>12462.800000000001</c:v>
                </c:pt>
                <c:pt idx="16">
                  <c:v>12671.400000000001</c:v>
                </c:pt>
                <c:pt idx="17">
                  <c:v>13057.300000000001</c:v>
                </c:pt>
                <c:pt idx="18">
                  <c:v>13261.000000000002</c:v>
                </c:pt>
                <c:pt idx="19">
                  <c:v>13569.900000000001</c:v>
                </c:pt>
                <c:pt idx="20">
                  <c:v>13880.600000000002</c:v>
                </c:pt>
                <c:pt idx="21">
                  <c:v>14067.000000000002</c:v>
                </c:pt>
                <c:pt idx="22">
                  <c:v>14348.300000000001</c:v>
                </c:pt>
              </c:numCache>
            </c:numRef>
          </c:yVal>
        </c:ser>
        <c:ser>
          <c:idx val="1"/>
          <c:order val="1"/>
          <c:tx>
            <c:strRef>
              <c:f>'[Sediment respiration expt.xlsx]Sheet5'!$R$4</c:f>
              <c:strCache>
                <c:ptCount val="1"/>
                <c:pt idx="0">
                  <c:v>Bulrush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FF00"/>
              </a:solidFill>
            </c:spPr>
          </c:marker>
          <c:trendline>
            <c:spPr>
              <a:ln w="28575" cap="flat" cmpd="sng" algn="ctr">
                <a:solidFill>
                  <a:srgbClr val="00FF00"/>
                </a:solidFill>
                <a:prstDash val="solid"/>
              </a:ln>
              <a:effectLst/>
            </c:spPr>
            <c:trendlineType val="log"/>
            <c:dispRSqr val="1"/>
            <c:dispEq val="1"/>
            <c:trendlineLbl>
              <c:layout>
                <c:manualLayout>
                  <c:x val="-8.8556430446194462E-2"/>
                  <c:y val="0.1787295858850980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rgbClr val="00FF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'[Sediment respiration expt.xlsx]Sheet5'!$P$5:$P$27</c:f>
              <c:numCache>
                <c:formatCode>General</c:formatCode>
                <c:ptCount val="23"/>
                <c:pt idx="0">
                  <c:v>1</c:v>
                </c:pt>
                <c:pt idx="1">
                  <c:v>3</c:v>
                </c:pt>
                <c:pt idx="2">
                  <c:v>7</c:v>
                </c:pt>
                <c:pt idx="3">
                  <c:v>14</c:v>
                </c:pt>
                <c:pt idx="4">
                  <c:v>21</c:v>
                </c:pt>
                <c:pt idx="5">
                  <c:v>28</c:v>
                </c:pt>
                <c:pt idx="6">
                  <c:v>35</c:v>
                </c:pt>
                <c:pt idx="7">
                  <c:v>42</c:v>
                </c:pt>
                <c:pt idx="8">
                  <c:v>49</c:v>
                </c:pt>
                <c:pt idx="9">
                  <c:v>56</c:v>
                </c:pt>
                <c:pt idx="10">
                  <c:v>63</c:v>
                </c:pt>
                <c:pt idx="11">
                  <c:v>70</c:v>
                </c:pt>
                <c:pt idx="12">
                  <c:v>100</c:v>
                </c:pt>
                <c:pt idx="13">
                  <c:v>109</c:v>
                </c:pt>
                <c:pt idx="14">
                  <c:v>123</c:v>
                </c:pt>
                <c:pt idx="15">
                  <c:v>137</c:v>
                </c:pt>
                <c:pt idx="16">
                  <c:v>151</c:v>
                </c:pt>
                <c:pt idx="17">
                  <c:v>167</c:v>
                </c:pt>
                <c:pt idx="18">
                  <c:v>200</c:v>
                </c:pt>
                <c:pt idx="19">
                  <c:v>228</c:v>
                </c:pt>
                <c:pt idx="20">
                  <c:v>260</c:v>
                </c:pt>
                <c:pt idx="21">
                  <c:v>320</c:v>
                </c:pt>
                <c:pt idx="22">
                  <c:v>380</c:v>
                </c:pt>
              </c:numCache>
            </c:numRef>
          </c:xVal>
          <c:yVal>
            <c:numRef>
              <c:f>'[Sediment respiration expt.xlsx]Sheet5'!$R$5:$R$27</c:f>
              <c:numCache>
                <c:formatCode>General</c:formatCode>
                <c:ptCount val="23"/>
                <c:pt idx="0">
                  <c:v>835.7</c:v>
                </c:pt>
                <c:pt idx="1">
                  <c:v>2018.8</c:v>
                </c:pt>
                <c:pt idx="2">
                  <c:v>3105.7</c:v>
                </c:pt>
                <c:pt idx="3">
                  <c:v>4226.7</c:v>
                </c:pt>
                <c:pt idx="4">
                  <c:v>4902.1000000000013</c:v>
                </c:pt>
                <c:pt idx="5">
                  <c:v>6041.1000000000013</c:v>
                </c:pt>
                <c:pt idx="6">
                  <c:v>6726.5</c:v>
                </c:pt>
                <c:pt idx="7">
                  <c:v>7216.2999999999993</c:v>
                </c:pt>
                <c:pt idx="8">
                  <c:v>7747.1000000000013</c:v>
                </c:pt>
                <c:pt idx="9">
                  <c:v>8149.2999999999993</c:v>
                </c:pt>
                <c:pt idx="10">
                  <c:v>8642.4</c:v>
                </c:pt>
                <c:pt idx="11">
                  <c:v>9035.5</c:v>
                </c:pt>
                <c:pt idx="12">
                  <c:v>9421.9</c:v>
                </c:pt>
                <c:pt idx="13">
                  <c:v>9739.9</c:v>
                </c:pt>
                <c:pt idx="14">
                  <c:v>10084.6</c:v>
                </c:pt>
                <c:pt idx="15">
                  <c:v>10348.9</c:v>
                </c:pt>
                <c:pt idx="16">
                  <c:v>10555.69999999999</c:v>
                </c:pt>
                <c:pt idx="17">
                  <c:v>10926.69999999999</c:v>
                </c:pt>
                <c:pt idx="18">
                  <c:v>11136.3</c:v>
                </c:pt>
                <c:pt idx="19">
                  <c:v>11286.3</c:v>
                </c:pt>
                <c:pt idx="20">
                  <c:v>11543.3</c:v>
                </c:pt>
                <c:pt idx="21">
                  <c:v>11639.5</c:v>
                </c:pt>
                <c:pt idx="22">
                  <c:v>11767.4</c:v>
                </c:pt>
              </c:numCache>
            </c:numRef>
          </c:yVal>
        </c:ser>
        <c:axId val="61303808"/>
        <c:axId val="61322368"/>
      </c:scatterChart>
      <c:valAx>
        <c:axId val="613038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(day)</a:t>
                </a:r>
              </a:p>
            </c:rich>
          </c:tx>
          <c:layout>
            <c:manualLayout>
              <c:xMode val="edge"/>
              <c:yMode val="edge"/>
              <c:x val="0.48139411393020354"/>
              <c:y val="0.93712947014435743"/>
            </c:manualLayout>
          </c:layout>
        </c:title>
        <c:numFmt formatCode="General" sourceLinked="1"/>
        <c:tickLblPos val="nextTo"/>
        <c:crossAx val="61322368"/>
        <c:crosses val="autoZero"/>
        <c:crossBetween val="midCat"/>
      </c:valAx>
      <c:valAx>
        <c:axId val="61322368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Accumulated CO2-C (mg/kg)</a:t>
                </a:r>
              </a:p>
            </c:rich>
          </c:tx>
          <c:layout>
            <c:manualLayout>
              <c:xMode val="edge"/>
              <c:yMode val="edge"/>
              <c:x val="1.8874890638670198E-2"/>
              <c:y val="0.17338327500729098"/>
            </c:manualLayout>
          </c:layout>
        </c:title>
        <c:numFmt formatCode="General" sourceLinked="1"/>
        <c:tickLblPos val="nextTo"/>
        <c:crossAx val="61303808"/>
        <c:crosses val="autoZero"/>
        <c:crossBetween val="midCat"/>
      </c:valAx>
      <c:spPr>
        <a:noFill/>
      </c:spPr>
    </c:plotArea>
    <c:legend>
      <c:legendPos val="r"/>
      <c:legendEntry>
        <c:idx val="0"/>
        <c:delete val="1"/>
      </c:legendEntry>
      <c:legendEntry>
        <c:idx val="1"/>
        <c:delete val="1"/>
      </c:legendEntry>
      <c:layout>
        <c:manualLayout>
          <c:xMode val="edge"/>
          <c:yMode val="edge"/>
          <c:x val="0.41485321279284565"/>
          <c:y val="0.52999815452755905"/>
          <c:w val="0.53236900942937693"/>
          <c:h val="0.17871903707349093"/>
        </c:manualLayout>
      </c:layout>
    </c:legend>
    <c:plotVisOnly val="1"/>
  </c:chart>
  <c:spPr>
    <a:noFill/>
  </c:spPr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layout>
        <c:manualLayout>
          <c:xMode val="edge"/>
          <c:yMode val="edge"/>
          <c:x val="0.45512489063867062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6563520469032292"/>
          <c:y val="2.8252405949256338E-2"/>
          <c:w val="0.8038091829430416"/>
          <c:h val="0.77982210557013765"/>
        </c:manualLayout>
      </c:layout>
      <c:bar3DChart>
        <c:barDir val="col"/>
        <c:grouping val="clustered"/>
        <c:ser>
          <c:idx val="0"/>
          <c:order val="0"/>
          <c:tx>
            <c:strRef>
              <c:f>Sheet5!$B$30</c:f>
              <c:strCache>
                <c:ptCount val="1"/>
                <c:pt idx="0">
                  <c:v>Sawgrass</c:v>
                </c:pt>
              </c:strCache>
            </c:strRef>
          </c:tx>
          <c:dLbls>
            <c:dLbl>
              <c:idx val="0"/>
              <c:layout>
                <c:manualLayout>
                  <c:x val="8.3333333333333367E-3"/>
                  <c:y val="-2.314814814814814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6666666666666694E-2"/>
                  <c:y val="-3.2407407407407468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2.5000000000000001E-2"/>
                  <c:y val="-4.16666666666666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Sheet5!$A$31:$A$33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20</c:v>
                </c:pt>
              </c:numCache>
            </c:numRef>
          </c:cat>
          <c:val>
            <c:numRef>
              <c:f>Sheet5!$B$31:$B$33</c:f>
              <c:numCache>
                <c:formatCode>General</c:formatCode>
                <c:ptCount val="3"/>
                <c:pt idx="0">
                  <c:v>730.44999999999959</c:v>
                </c:pt>
                <c:pt idx="1">
                  <c:v>640.70000000000005</c:v>
                </c:pt>
                <c:pt idx="2">
                  <c:v>448.1</c:v>
                </c:pt>
              </c:numCache>
            </c:numRef>
          </c:val>
        </c:ser>
        <c:shape val="cylinder"/>
        <c:axId val="60896768"/>
        <c:axId val="60898304"/>
        <c:axId val="0"/>
      </c:bar3DChart>
      <c:catAx>
        <c:axId val="60896768"/>
        <c:scaling>
          <c:orientation val="minMax"/>
        </c:scaling>
        <c:axPos val="b"/>
        <c:numFmt formatCode="General" sourceLinked="1"/>
        <c:tickLblPos val="nextTo"/>
        <c:crossAx val="60898304"/>
        <c:crosses val="autoZero"/>
        <c:auto val="1"/>
        <c:lblAlgn val="ctr"/>
        <c:lblOffset val="100"/>
      </c:catAx>
      <c:valAx>
        <c:axId val="608983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CO2-C (mg/kg)</a:t>
                </a:r>
              </a:p>
            </c:rich>
          </c:tx>
          <c:layout>
            <c:manualLayout>
              <c:xMode val="edge"/>
              <c:yMode val="edge"/>
              <c:x val="5.532263012577982E-4"/>
              <c:y val="0.23340034623331668"/>
            </c:manualLayout>
          </c:layout>
        </c:title>
        <c:numFmt formatCode="General" sourceLinked="1"/>
        <c:tickLblPos val="nextTo"/>
        <c:crossAx val="60896768"/>
        <c:crosses val="autoZero"/>
        <c:crossBetween val="between"/>
      </c:valAx>
    </c:plotArea>
    <c:plotVisOnly val="1"/>
  </c:chart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/>
    <c:view3D>
      <c:rAngAx val="1"/>
    </c:view3D>
    <c:plotArea>
      <c:layout>
        <c:manualLayout>
          <c:layoutTarget val="inner"/>
          <c:xMode val="edge"/>
          <c:yMode val="edge"/>
          <c:x val="9.8571741032371027E-2"/>
          <c:y val="2.8252405949256338E-2"/>
          <c:w val="0.87087270341207446"/>
          <c:h val="0.82611840186643337"/>
        </c:manualLayout>
      </c:layout>
      <c:bar3DChart>
        <c:barDir val="col"/>
        <c:grouping val="clustered"/>
        <c:ser>
          <c:idx val="0"/>
          <c:order val="0"/>
          <c:tx>
            <c:strRef>
              <c:f>Sheet5!$D$30</c:f>
              <c:strCache>
                <c:ptCount val="1"/>
                <c:pt idx="0">
                  <c:v>Bulrush</c:v>
                </c:pt>
              </c:strCache>
            </c:strRef>
          </c:tx>
          <c:dLbls>
            <c:dLbl>
              <c:idx val="0"/>
              <c:layout>
                <c:manualLayout>
                  <c:x val="8.3333333333333367E-3"/>
                  <c:y val="-4.166666666666666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a</a:t>
                    </a:r>
                  </a:p>
                </c:rich>
              </c:tx>
              <c:showVal val="1"/>
            </c:dLbl>
            <c:dLbl>
              <c:idx val="1"/>
              <c:layout>
                <c:manualLayout>
                  <c:x val="1.9444444444444445E-2"/>
                  <c:y val="-5.092592592592592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b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1.3888888888889023E-2"/>
                  <c:y val="-3.7037037037037056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c</a:t>
                    </a:r>
                  </a:p>
                </c:rich>
              </c:tx>
              <c:showVal val="1"/>
            </c:dLbl>
            <c:showVal val="1"/>
          </c:dLbls>
          <c:cat>
            <c:numRef>
              <c:f>Sheet5!$A$31:$A$33</c:f>
              <c:numCache>
                <c:formatCode>General</c:formatCode>
                <c:ptCount val="3"/>
                <c:pt idx="0">
                  <c:v>30</c:v>
                </c:pt>
                <c:pt idx="1">
                  <c:v>25</c:v>
                </c:pt>
                <c:pt idx="2">
                  <c:v>20</c:v>
                </c:pt>
              </c:numCache>
            </c:numRef>
          </c:cat>
          <c:val>
            <c:numRef>
              <c:f>Sheet5!$D$31:$D$33</c:f>
              <c:numCache>
                <c:formatCode>General</c:formatCode>
                <c:ptCount val="3"/>
                <c:pt idx="0">
                  <c:v>604.05999999999949</c:v>
                </c:pt>
                <c:pt idx="1">
                  <c:v>519.6</c:v>
                </c:pt>
                <c:pt idx="2">
                  <c:v>411.24</c:v>
                </c:pt>
              </c:numCache>
            </c:numRef>
          </c:val>
        </c:ser>
        <c:shape val="cylinder"/>
        <c:axId val="60923264"/>
        <c:axId val="61473920"/>
        <c:axId val="0"/>
      </c:bar3DChart>
      <c:catAx>
        <c:axId val="60923264"/>
        <c:scaling>
          <c:orientation val="minMax"/>
        </c:scaling>
        <c:axPos val="b"/>
        <c:numFmt formatCode="General" sourceLinked="1"/>
        <c:tickLblPos val="nextTo"/>
        <c:crossAx val="61473920"/>
        <c:crosses val="autoZero"/>
        <c:auto val="1"/>
        <c:lblAlgn val="ctr"/>
        <c:lblOffset val="100"/>
      </c:catAx>
      <c:valAx>
        <c:axId val="61473920"/>
        <c:scaling>
          <c:orientation val="minMax"/>
          <c:max val="800"/>
        </c:scaling>
        <c:axPos val="l"/>
        <c:numFmt formatCode="General" sourceLinked="1"/>
        <c:tickLblPos val="nextTo"/>
        <c:crossAx val="60923264"/>
        <c:crosses val="autoZero"/>
        <c:crossBetween val="between"/>
      </c:valAx>
    </c:plotArea>
    <c:plotVisOnly val="1"/>
  </c:chart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Nitrate N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0.18350109361329844"/>
          <c:y val="5.1400554097404488E-2"/>
          <c:w val="0.76275590551181183"/>
          <c:h val="0.77970654709828024"/>
        </c:manualLayout>
      </c:layout>
      <c:scatterChart>
        <c:scatterStyle val="lineMarker"/>
        <c:ser>
          <c:idx val="0"/>
          <c:order val="0"/>
          <c:tx>
            <c:strRef>
              <c:f>Sheet6!$B$4</c:f>
              <c:strCache>
                <c:ptCount val="1"/>
                <c:pt idx="0">
                  <c:v>Sawgrass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Sheet6!$A$5:$A$24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Sheet6!$B$5:$B$24</c:f>
              <c:numCache>
                <c:formatCode>General</c:formatCode>
                <c:ptCount val="20"/>
                <c:pt idx="0">
                  <c:v>0.22</c:v>
                </c:pt>
                <c:pt idx="1">
                  <c:v>0.47000000000000008</c:v>
                </c:pt>
                <c:pt idx="2">
                  <c:v>3.0000000000000002E-2</c:v>
                </c:pt>
                <c:pt idx="3">
                  <c:v>2.0000000000000011E-2</c:v>
                </c:pt>
                <c:pt idx="4">
                  <c:v>3.0000000000000002E-2</c:v>
                </c:pt>
                <c:pt idx="5">
                  <c:v>0.1</c:v>
                </c:pt>
                <c:pt idx="6">
                  <c:v>0.31000000000000022</c:v>
                </c:pt>
                <c:pt idx="7">
                  <c:v>0.34</c:v>
                </c:pt>
                <c:pt idx="8">
                  <c:v>2.9499999999999997</c:v>
                </c:pt>
                <c:pt idx="9">
                  <c:v>2.9499999999999997</c:v>
                </c:pt>
                <c:pt idx="10">
                  <c:v>9.19</c:v>
                </c:pt>
                <c:pt idx="11">
                  <c:v>17.64</c:v>
                </c:pt>
                <c:pt idx="12">
                  <c:v>22.25</c:v>
                </c:pt>
                <c:pt idx="13">
                  <c:v>28.34</c:v>
                </c:pt>
                <c:pt idx="14">
                  <c:v>41.52</c:v>
                </c:pt>
                <c:pt idx="15">
                  <c:v>57.07</c:v>
                </c:pt>
                <c:pt idx="16">
                  <c:v>74.669999999999987</c:v>
                </c:pt>
                <c:pt idx="17">
                  <c:v>79.900000000000006</c:v>
                </c:pt>
                <c:pt idx="18">
                  <c:v>103.2</c:v>
                </c:pt>
                <c:pt idx="19">
                  <c:v>112.5</c:v>
                </c:pt>
              </c:numCache>
            </c:numRef>
          </c:yVal>
        </c:ser>
        <c:ser>
          <c:idx val="1"/>
          <c:order val="1"/>
          <c:tx>
            <c:strRef>
              <c:f>Sheet6!$C$4</c:f>
              <c:strCache>
                <c:ptCount val="1"/>
              </c:strCache>
            </c:strRef>
          </c:tx>
          <c:spPr>
            <a:ln w="28575">
              <a:noFill/>
            </a:ln>
          </c:spPr>
          <c:xVal>
            <c:numRef>
              <c:f>Sheet6!$A$5:$A$24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Sheet6!$C$5:$C$24</c:f>
              <c:numCache>
                <c:formatCode>General</c:formatCode>
                <c:ptCount val="20"/>
              </c:numCache>
            </c:numRef>
          </c:yVal>
        </c:ser>
        <c:ser>
          <c:idx val="2"/>
          <c:order val="2"/>
          <c:tx>
            <c:strRef>
              <c:f>Sheet6!$D$4</c:f>
              <c:strCache>
                <c:ptCount val="1"/>
                <c:pt idx="0">
                  <c:v>Bulrush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Sheet6!$A$5:$A$24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Sheet6!$D$5:$D$24</c:f>
              <c:numCache>
                <c:formatCode>General</c:formatCode>
                <c:ptCount val="20"/>
                <c:pt idx="0">
                  <c:v>1.2999999999999998E-2</c:v>
                </c:pt>
                <c:pt idx="1">
                  <c:v>4.2000000000000023E-2</c:v>
                </c:pt>
                <c:pt idx="2">
                  <c:v>7.3999999999999996E-2</c:v>
                </c:pt>
                <c:pt idx="3">
                  <c:v>8.1000000000000003E-2</c:v>
                </c:pt>
                <c:pt idx="4">
                  <c:v>8.0000000000000043E-2</c:v>
                </c:pt>
                <c:pt idx="5">
                  <c:v>0.11899999999999998</c:v>
                </c:pt>
                <c:pt idx="6">
                  <c:v>0.21900000000000011</c:v>
                </c:pt>
                <c:pt idx="7">
                  <c:v>0.37800000000000022</c:v>
                </c:pt>
                <c:pt idx="8">
                  <c:v>1.0640000000000001</c:v>
                </c:pt>
                <c:pt idx="9">
                  <c:v>0.54800000000000004</c:v>
                </c:pt>
                <c:pt idx="10">
                  <c:v>3.3349999999999982</c:v>
                </c:pt>
                <c:pt idx="11">
                  <c:v>6.101</c:v>
                </c:pt>
                <c:pt idx="12">
                  <c:v>8.5950000000000006</c:v>
                </c:pt>
                <c:pt idx="13">
                  <c:v>11.416</c:v>
                </c:pt>
                <c:pt idx="14">
                  <c:v>18.513000000000005</c:v>
                </c:pt>
                <c:pt idx="15">
                  <c:v>27.048999999999989</c:v>
                </c:pt>
                <c:pt idx="16">
                  <c:v>34.327000000000005</c:v>
                </c:pt>
                <c:pt idx="17">
                  <c:v>40.797000000000011</c:v>
                </c:pt>
                <c:pt idx="18">
                  <c:v>44.676000000000002</c:v>
                </c:pt>
                <c:pt idx="19">
                  <c:v>57.375</c:v>
                </c:pt>
              </c:numCache>
            </c:numRef>
          </c:yVal>
        </c:ser>
        <c:axId val="61516032"/>
        <c:axId val="61521920"/>
      </c:scatterChart>
      <c:valAx>
        <c:axId val="61516032"/>
        <c:scaling>
          <c:orientation val="minMax"/>
        </c:scaling>
        <c:axPos val="b"/>
        <c:numFmt formatCode="General" sourceLinked="1"/>
        <c:tickLblPos val="nextTo"/>
        <c:crossAx val="61521920"/>
        <c:crosses val="autoZero"/>
        <c:crossBetween val="midCat"/>
      </c:valAx>
      <c:valAx>
        <c:axId val="6152192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NO3-N (mg/kg)</a:t>
                </a:r>
              </a:p>
            </c:rich>
          </c:tx>
        </c:title>
        <c:numFmt formatCode="General" sourceLinked="1"/>
        <c:tickLblPos val="nextTo"/>
        <c:crossAx val="61516032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3244575678040282"/>
          <c:y val="0.17091243802857994"/>
          <c:w val="0.4314431321084865"/>
          <c:h val="0.16743438320210013"/>
        </c:manualLayout>
      </c:layout>
    </c:legend>
    <c:plotVisOnly val="1"/>
  </c:chart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Ammonium</a:t>
            </a:r>
            <a:r>
              <a:rPr lang="en-US" baseline="0" dirty="0" smtClean="0"/>
              <a:t> N</a:t>
            </a:r>
            <a:endParaRPr lang="en-US" dirty="0"/>
          </a:p>
        </c:rich>
      </c:tx>
    </c:title>
    <c:plotArea>
      <c:layout>
        <c:manualLayout>
          <c:layoutTarget val="inner"/>
          <c:xMode val="edge"/>
          <c:yMode val="edge"/>
          <c:x val="0.16532042869641295"/>
          <c:y val="5.1400554097404488E-2"/>
          <c:w val="0.78093657042869669"/>
          <c:h val="0.74035460411198595"/>
        </c:manualLayout>
      </c:layout>
      <c:scatterChart>
        <c:scatterStyle val="lineMarker"/>
        <c:ser>
          <c:idx val="0"/>
          <c:order val="0"/>
          <c:tx>
            <c:strRef>
              <c:f>Sheet6!$B$27</c:f>
              <c:strCache>
                <c:ptCount val="1"/>
                <c:pt idx="0">
                  <c:v>Sawgrass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Sheet6!$A$28:$A$47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Sheet6!$B$28:$B$47</c:f>
              <c:numCache>
                <c:formatCode>General</c:formatCode>
                <c:ptCount val="20"/>
                <c:pt idx="0">
                  <c:v>0.21070000000000011</c:v>
                </c:pt>
                <c:pt idx="1">
                  <c:v>0.13009999999999999</c:v>
                </c:pt>
                <c:pt idx="2">
                  <c:v>0.17169999999999999</c:v>
                </c:pt>
                <c:pt idx="3">
                  <c:v>0.16830000000000001</c:v>
                </c:pt>
                <c:pt idx="4">
                  <c:v>0.14140000000000011</c:v>
                </c:pt>
                <c:pt idx="5">
                  <c:v>0.12239999999999998</c:v>
                </c:pt>
                <c:pt idx="6">
                  <c:v>0.1129</c:v>
                </c:pt>
                <c:pt idx="7">
                  <c:v>8.2300000000000012E-2</c:v>
                </c:pt>
                <c:pt idx="8">
                  <c:v>7.4800000000000033E-2</c:v>
                </c:pt>
                <c:pt idx="9">
                  <c:v>4.9900000000000014E-2</c:v>
                </c:pt>
                <c:pt idx="10">
                  <c:v>2.53E-2</c:v>
                </c:pt>
                <c:pt idx="11">
                  <c:v>4.3400000000000001E-2</c:v>
                </c:pt>
                <c:pt idx="12">
                  <c:v>0.1109</c:v>
                </c:pt>
                <c:pt idx="13">
                  <c:v>3.670000000000001E-2</c:v>
                </c:pt>
                <c:pt idx="14">
                  <c:v>5.4100000000000023E-2</c:v>
                </c:pt>
                <c:pt idx="15">
                  <c:v>3.3000000000000002E-2</c:v>
                </c:pt>
                <c:pt idx="16">
                  <c:v>0.1543000000000001</c:v>
                </c:pt>
                <c:pt idx="17">
                  <c:v>3.4300000000000004E-2</c:v>
                </c:pt>
                <c:pt idx="18">
                  <c:v>2.3900000000000001E-2</c:v>
                </c:pt>
                <c:pt idx="19">
                  <c:v>0.14190000000000011</c:v>
                </c:pt>
              </c:numCache>
            </c:numRef>
          </c:yVal>
        </c:ser>
        <c:ser>
          <c:idx val="1"/>
          <c:order val="1"/>
          <c:tx>
            <c:strRef>
              <c:f>Sheet6!$C$27</c:f>
              <c:strCache>
                <c:ptCount val="1"/>
              </c:strCache>
            </c:strRef>
          </c:tx>
          <c:spPr>
            <a:ln w="28575">
              <a:noFill/>
            </a:ln>
          </c:spPr>
          <c:xVal>
            <c:numRef>
              <c:f>Sheet6!$A$28:$A$47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Sheet6!$C$28:$C$47</c:f>
              <c:numCache>
                <c:formatCode>General</c:formatCode>
                <c:ptCount val="20"/>
              </c:numCache>
            </c:numRef>
          </c:yVal>
        </c:ser>
        <c:ser>
          <c:idx val="2"/>
          <c:order val="2"/>
          <c:tx>
            <c:strRef>
              <c:f>Sheet6!$D$27</c:f>
              <c:strCache>
                <c:ptCount val="1"/>
                <c:pt idx="0">
                  <c:v>Bulrush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Sheet6!$A$28:$A$47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Sheet6!$D$28:$D$47</c:f>
              <c:numCache>
                <c:formatCode>General</c:formatCode>
                <c:ptCount val="20"/>
                <c:pt idx="0">
                  <c:v>0.55700000000000005</c:v>
                </c:pt>
                <c:pt idx="1">
                  <c:v>0.505</c:v>
                </c:pt>
                <c:pt idx="2">
                  <c:v>0.45500000000000002</c:v>
                </c:pt>
                <c:pt idx="3">
                  <c:v>0.4120000000000002</c:v>
                </c:pt>
                <c:pt idx="4">
                  <c:v>0.38800000000000023</c:v>
                </c:pt>
                <c:pt idx="5">
                  <c:v>0.36100000000000027</c:v>
                </c:pt>
                <c:pt idx="6">
                  <c:v>0.33200000000000035</c:v>
                </c:pt>
                <c:pt idx="7">
                  <c:v>1.052999999999999</c:v>
                </c:pt>
                <c:pt idx="8">
                  <c:v>0.2930000000000002</c:v>
                </c:pt>
                <c:pt idx="9">
                  <c:v>0.25700000000000001</c:v>
                </c:pt>
                <c:pt idx="10">
                  <c:v>0.17100000000000001</c:v>
                </c:pt>
                <c:pt idx="11">
                  <c:v>0.20100000000000001</c:v>
                </c:pt>
                <c:pt idx="12">
                  <c:v>0.15600000000000011</c:v>
                </c:pt>
                <c:pt idx="13">
                  <c:v>9.3000000000000083E-2</c:v>
                </c:pt>
                <c:pt idx="14">
                  <c:v>0.1</c:v>
                </c:pt>
                <c:pt idx="15">
                  <c:v>6.7000000000000004E-2</c:v>
                </c:pt>
                <c:pt idx="16">
                  <c:v>0.15900000000000011</c:v>
                </c:pt>
                <c:pt idx="17">
                  <c:v>3.500000000000001E-2</c:v>
                </c:pt>
                <c:pt idx="18">
                  <c:v>2.5999999999999999E-2</c:v>
                </c:pt>
                <c:pt idx="19">
                  <c:v>0.49300000000000027</c:v>
                </c:pt>
              </c:numCache>
            </c:numRef>
          </c:yVal>
        </c:ser>
        <c:axId val="61617664"/>
        <c:axId val="61619200"/>
      </c:scatterChart>
      <c:valAx>
        <c:axId val="61617664"/>
        <c:scaling>
          <c:orientation val="minMax"/>
        </c:scaling>
        <c:axPos val="b"/>
        <c:numFmt formatCode="General" sourceLinked="1"/>
        <c:tickLblPos val="nextTo"/>
        <c:crossAx val="61619200"/>
        <c:crosses val="autoZero"/>
        <c:crossBetween val="midCat"/>
      </c:valAx>
      <c:valAx>
        <c:axId val="616192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NH4-N (mg/kg)</a:t>
                </a:r>
              </a:p>
            </c:rich>
          </c:tx>
        </c:title>
        <c:numFmt formatCode="General" sourceLinked="1"/>
        <c:tickLblPos val="nextTo"/>
        <c:crossAx val="616176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36577909011373572"/>
          <c:y val="0.16859771434820647"/>
          <c:w val="0.36477646544182002"/>
          <c:h val="0.16743438320210013"/>
        </c:manualLayout>
      </c:layout>
    </c:legend>
    <c:plotVisOnly val="1"/>
  </c:chart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/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9297921429176193"/>
          <c:y val="2.8252405949256338E-2"/>
          <c:w val="0.75501143002286053"/>
          <c:h val="0.83063247302420562"/>
        </c:manualLayout>
      </c:layout>
      <c:scatterChart>
        <c:scatterStyle val="lineMarker"/>
        <c:ser>
          <c:idx val="0"/>
          <c:order val="0"/>
          <c:tx>
            <c:strRef>
              <c:f>Sheet6!$AE$4</c:f>
              <c:strCache>
                <c:ptCount val="1"/>
                <c:pt idx="0">
                  <c:v>Sawgrass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Sheet6!$AD$5:$AD$24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Sheet6!$AE$5:$AE$24</c:f>
              <c:numCache>
                <c:formatCode>General</c:formatCode>
                <c:ptCount val="20"/>
                <c:pt idx="0">
                  <c:v>0.22</c:v>
                </c:pt>
                <c:pt idx="1">
                  <c:v>0.69000000000000039</c:v>
                </c:pt>
                <c:pt idx="2">
                  <c:v>0.72000000000000042</c:v>
                </c:pt>
                <c:pt idx="3">
                  <c:v>0.74000000000000044</c:v>
                </c:pt>
                <c:pt idx="4">
                  <c:v>0.77000000000000046</c:v>
                </c:pt>
                <c:pt idx="5">
                  <c:v>0.87000000000000044</c:v>
                </c:pt>
                <c:pt idx="6">
                  <c:v>1.1800000000000008</c:v>
                </c:pt>
                <c:pt idx="7">
                  <c:v>1.52</c:v>
                </c:pt>
                <c:pt idx="8">
                  <c:v>4.4700000000000024</c:v>
                </c:pt>
                <c:pt idx="9">
                  <c:v>7.4200000000000008</c:v>
                </c:pt>
                <c:pt idx="10">
                  <c:v>16.610000000000014</c:v>
                </c:pt>
                <c:pt idx="11">
                  <c:v>34.25</c:v>
                </c:pt>
                <c:pt idx="12">
                  <c:v>56.5</c:v>
                </c:pt>
                <c:pt idx="13">
                  <c:v>84.84</c:v>
                </c:pt>
                <c:pt idx="14">
                  <c:v>126.36000000000001</c:v>
                </c:pt>
                <c:pt idx="15">
                  <c:v>183.43</c:v>
                </c:pt>
                <c:pt idx="16">
                  <c:v>258.10000000000002</c:v>
                </c:pt>
                <c:pt idx="17">
                  <c:v>338</c:v>
                </c:pt>
                <c:pt idx="18">
                  <c:v>441.2</c:v>
                </c:pt>
                <c:pt idx="19">
                  <c:v>553.70000000000005</c:v>
                </c:pt>
              </c:numCache>
            </c:numRef>
          </c:yVal>
        </c:ser>
        <c:ser>
          <c:idx val="1"/>
          <c:order val="1"/>
          <c:tx>
            <c:strRef>
              <c:f>Sheet6!$AF$4</c:f>
              <c:strCache>
                <c:ptCount val="1"/>
                <c:pt idx="0">
                  <c:v>Bulrush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bg1">
                  <a:lumMod val="95000"/>
                </a:schemeClr>
              </a:solidFill>
              <a:ln>
                <a:noFill/>
              </a:ln>
            </c:spPr>
          </c:marker>
          <c:xVal>
            <c:numRef>
              <c:f>Sheet6!$AD$5:$AD$24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Sheet6!$AF$5:$AF$24</c:f>
              <c:numCache>
                <c:formatCode>General</c:formatCode>
                <c:ptCount val="20"/>
                <c:pt idx="0">
                  <c:v>1.2999999999999998E-2</c:v>
                </c:pt>
                <c:pt idx="1">
                  <c:v>5.5000000000000014E-2</c:v>
                </c:pt>
                <c:pt idx="2">
                  <c:v>0.129</c:v>
                </c:pt>
                <c:pt idx="3">
                  <c:v>0.21000000000000013</c:v>
                </c:pt>
                <c:pt idx="4">
                  <c:v>0.29000000000000026</c:v>
                </c:pt>
                <c:pt idx="5">
                  <c:v>0.40900000000000025</c:v>
                </c:pt>
                <c:pt idx="6">
                  <c:v>0.62800000000000045</c:v>
                </c:pt>
                <c:pt idx="7">
                  <c:v>1.006</c:v>
                </c:pt>
                <c:pt idx="8">
                  <c:v>2.0700000000000003</c:v>
                </c:pt>
                <c:pt idx="9">
                  <c:v>2.6180000000000003</c:v>
                </c:pt>
                <c:pt idx="10">
                  <c:v>5.9530000000000003</c:v>
                </c:pt>
                <c:pt idx="11">
                  <c:v>12.054</c:v>
                </c:pt>
                <c:pt idx="12">
                  <c:v>20.649000000000001</c:v>
                </c:pt>
                <c:pt idx="13">
                  <c:v>32.065000000000012</c:v>
                </c:pt>
                <c:pt idx="14">
                  <c:v>50.578000000000003</c:v>
                </c:pt>
                <c:pt idx="15">
                  <c:v>77.62700000000001</c:v>
                </c:pt>
                <c:pt idx="16">
                  <c:v>111.95400000000002</c:v>
                </c:pt>
                <c:pt idx="17">
                  <c:v>152.751</c:v>
                </c:pt>
                <c:pt idx="18">
                  <c:v>197.42700000000013</c:v>
                </c:pt>
                <c:pt idx="19">
                  <c:v>254.80200000000013</c:v>
                </c:pt>
              </c:numCache>
            </c:numRef>
          </c:yVal>
        </c:ser>
        <c:axId val="61559168"/>
        <c:axId val="61561088"/>
      </c:scatterChart>
      <c:valAx>
        <c:axId val="61559168"/>
        <c:scaling>
          <c:orientation val="minMax"/>
        </c:scaling>
        <c:axPos val="b"/>
        <c:numFmt formatCode="General" sourceLinked="1"/>
        <c:tickLblPos val="nextTo"/>
        <c:crossAx val="61561088"/>
        <c:crosses val="autoZero"/>
        <c:crossBetween val="midCat"/>
      </c:valAx>
      <c:valAx>
        <c:axId val="61561088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Accumulative NO3-N (mg/kg)</a:t>
                </a:r>
              </a:p>
            </c:rich>
          </c:tx>
          <c:layout>
            <c:manualLayout>
              <c:xMode val="edge"/>
              <c:yMode val="edge"/>
              <c:x val="2.2082239720035038E-3"/>
              <c:y val="0.16603382910469522"/>
            </c:manualLayout>
          </c:layout>
        </c:title>
        <c:numFmt formatCode="General" sourceLinked="1"/>
        <c:tickLblPos val="nextTo"/>
        <c:crossAx val="61559168"/>
        <c:crosses val="autoZero"/>
        <c:crossBetween val="midCat"/>
      </c:valAx>
      <c:spPr>
        <a:noFill/>
      </c:spPr>
    </c:plotArea>
    <c:legend>
      <c:legendPos val="r"/>
      <c:layout>
        <c:manualLayout>
          <c:xMode val="edge"/>
          <c:yMode val="edge"/>
          <c:x val="0.20744575678040281"/>
          <c:y val="0.12924577136191309"/>
          <c:w val="0.31371828521434869"/>
          <c:h val="0.28317512394284117"/>
        </c:manualLayout>
      </c:layout>
    </c:legend>
    <c:plotVisOnly val="1"/>
  </c:chart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21568733595800524"/>
          <c:y val="4.9125268432355047E-2"/>
          <c:w val="0.72673087739032682"/>
          <c:h val="0.83522075365579385"/>
        </c:manualLayout>
      </c:layout>
      <c:scatterChart>
        <c:scatterStyle val="lineMarker"/>
        <c:ser>
          <c:idx val="0"/>
          <c:order val="0"/>
          <c:tx>
            <c:strRef>
              <c:f>Sheet6!$AE$27</c:f>
              <c:strCache>
                <c:ptCount val="1"/>
                <c:pt idx="0">
                  <c:v>Sawgrass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chemeClr val="bg1">
                  <a:lumMod val="95000"/>
                </a:schemeClr>
              </a:solidFill>
            </c:spPr>
          </c:marker>
          <c:trendline>
            <c:spPr>
              <a:ln>
                <a:solidFill>
                  <a:schemeClr val="bg1">
                    <a:lumMod val="95000"/>
                  </a:schemeClr>
                </a:solidFill>
              </a:ln>
            </c:spPr>
            <c:trendlineType val="log"/>
            <c:dispRSqr val="1"/>
            <c:dispEq val="1"/>
            <c:trendlineLbl>
              <c:layout>
                <c:manualLayout>
                  <c:x val="3.1328974503187099E-2"/>
                  <c:y val="0.14354951085659759"/>
                </c:manualLayout>
              </c:layout>
              <c:numFmt formatCode="General" sourceLinked="0"/>
            </c:trendlineLbl>
          </c:trendline>
          <c:xVal>
            <c:numRef>
              <c:f>Sheet6!$AD$28:$AD$47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Sheet6!$AE$28:$AE$47</c:f>
              <c:numCache>
                <c:formatCode>General</c:formatCode>
                <c:ptCount val="20"/>
                <c:pt idx="0">
                  <c:v>0.21070000000000011</c:v>
                </c:pt>
                <c:pt idx="1">
                  <c:v>0.34080000000000021</c:v>
                </c:pt>
                <c:pt idx="2">
                  <c:v>0.51249999999999996</c:v>
                </c:pt>
                <c:pt idx="3">
                  <c:v>0.6808000000000004</c:v>
                </c:pt>
                <c:pt idx="4">
                  <c:v>0.82219999999999993</c:v>
                </c:pt>
                <c:pt idx="5">
                  <c:v>0.94459999999999988</c:v>
                </c:pt>
                <c:pt idx="6">
                  <c:v>1.057499999999999</c:v>
                </c:pt>
                <c:pt idx="7">
                  <c:v>1.139799999999999</c:v>
                </c:pt>
                <c:pt idx="8">
                  <c:v>1.214599999999999</c:v>
                </c:pt>
                <c:pt idx="9">
                  <c:v>1.2645</c:v>
                </c:pt>
                <c:pt idx="10">
                  <c:v>1.2897999999999992</c:v>
                </c:pt>
                <c:pt idx="11">
                  <c:v>1.3332000000000002</c:v>
                </c:pt>
                <c:pt idx="12">
                  <c:v>1.4441000000000002</c:v>
                </c:pt>
                <c:pt idx="13">
                  <c:v>1.4807999999999992</c:v>
                </c:pt>
                <c:pt idx="14">
                  <c:v>1.5349000000000002</c:v>
                </c:pt>
                <c:pt idx="15">
                  <c:v>1.5678999999999992</c:v>
                </c:pt>
                <c:pt idx="16">
                  <c:v>1.7222</c:v>
                </c:pt>
                <c:pt idx="17">
                  <c:v>1.7565</c:v>
                </c:pt>
                <c:pt idx="18">
                  <c:v>1.7804</c:v>
                </c:pt>
                <c:pt idx="19">
                  <c:v>1.9222999999999999</c:v>
                </c:pt>
              </c:numCache>
            </c:numRef>
          </c:yVal>
        </c:ser>
        <c:ser>
          <c:idx val="1"/>
          <c:order val="1"/>
          <c:tx>
            <c:strRef>
              <c:f>Sheet6!$AF$27</c:f>
              <c:strCache>
                <c:ptCount val="1"/>
                <c:pt idx="0">
                  <c:v>Bulrush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B050"/>
              </a:solidFill>
              <a:ln>
                <a:noFill/>
              </a:ln>
            </c:spPr>
          </c:marker>
          <c:trendline>
            <c:spPr>
              <a:ln>
                <a:solidFill>
                  <a:srgbClr val="00FF00"/>
                </a:solidFill>
              </a:ln>
            </c:spPr>
            <c:trendlineType val="log"/>
            <c:dispRSqr val="1"/>
            <c:dispEq val="1"/>
            <c:trendlineLbl>
              <c:layout>
                <c:manualLayout>
                  <c:x val="2.8620641169853786E-2"/>
                  <c:y val="0.25270913863039807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>
                      <a:solidFill>
                        <a:srgbClr val="00FF00"/>
                      </a:solidFill>
                    </a:defRPr>
                  </a:pPr>
                  <a:endParaRPr lang="en-US"/>
                </a:p>
              </c:txPr>
            </c:trendlineLbl>
          </c:trendline>
          <c:xVal>
            <c:numRef>
              <c:f>Sheet6!$AD$28:$AD$47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Sheet6!$AF$28:$AF$47</c:f>
              <c:numCache>
                <c:formatCode>General</c:formatCode>
                <c:ptCount val="20"/>
                <c:pt idx="0">
                  <c:v>0.55700000000000005</c:v>
                </c:pt>
                <c:pt idx="1">
                  <c:v>1.0620000000000001</c:v>
                </c:pt>
                <c:pt idx="2">
                  <c:v>1.5169999999999992</c:v>
                </c:pt>
                <c:pt idx="3">
                  <c:v>1.929</c:v>
                </c:pt>
                <c:pt idx="4">
                  <c:v>2.3169999999999984</c:v>
                </c:pt>
                <c:pt idx="5">
                  <c:v>2.6779999999999999</c:v>
                </c:pt>
                <c:pt idx="6">
                  <c:v>3.01</c:v>
                </c:pt>
                <c:pt idx="7">
                  <c:v>4.0629999999999962</c:v>
                </c:pt>
                <c:pt idx="8">
                  <c:v>4.3559999999999963</c:v>
                </c:pt>
                <c:pt idx="9">
                  <c:v>4.612999999999996</c:v>
                </c:pt>
                <c:pt idx="10">
                  <c:v>4.7839999999999998</c:v>
                </c:pt>
                <c:pt idx="11">
                  <c:v>4.9849999999999985</c:v>
                </c:pt>
                <c:pt idx="12">
                  <c:v>5.1409999999999965</c:v>
                </c:pt>
                <c:pt idx="13">
                  <c:v>5.2339999999999991</c:v>
                </c:pt>
                <c:pt idx="14">
                  <c:v>5.3339999999999987</c:v>
                </c:pt>
                <c:pt idx="15">
                  <c:v>5.4009999999999989</c:v>
                </c:pt>
                <c:pt idx="16">
                  <c:v>5.5599999999999987</c:v>
                </c:pt>
                <c:pt idx="17">
                  <c:v>5.5949999999999953</c:v>
                </c:pt>
                <c:pt idx="18">
                  <c:v>5.6209999999999951</c:v>
                </c:pt>
                <c:pt idx="19">
                  <c:v>6.1139999999999954</c:v>
                </c:pt>
              </c:numCache>
            </c:numRef>
          </c:yVal>
        </c:ser>
        <c:axId val="61583360"/>
        <c:axId val="61584896"/>
      </c:scatterChart>
      <c:valAx>
        <c:axId val="61583360"/>
        <c:scaling>
          <c:orientation val="minMax"/>
        </c:scaling>
        <c:axPos val="b"/>
        <c:numFmt formatCode="General" sourceLinked="1"/>
        <c:tickLblPos val="nextTo"/>
        <c:crossAx val="61584896"/>
        <c:crosses val="autoZero"/>
        <c:crossBetween val="midCat"/>
      </c:valAx>
      <c:valAx>
        <c:axId val="61584896"/>
        <c:scaling>
          <c:orientation val="minMax"/>
          <c:min val="0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Accumulative NH4-N (mg/kg)</a:t>
                </a:r>
              </a:p>
            </c:rich>
          </c:tx>
          <c:layout>
            <c:manualLayout>
              <c:xMode val="edge"/>
              <c:yMode val="edge"/>
              <c:x val="3.6919994375703064E-2"/>
              <c:y val="0.14307635409210229"/>
            </c:manualLayout>
          </c:layout>
        </c:title>
        <c:numFmt formatCode="General" sourceLinked="1"/>
        <c:tickLblPos val="nextTo"/>
        <c:crossAx val="61583360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4653308961379838"/>
          <c:y val="2.0239083750894792E-2"/>
          <c:w val="0.30121250468691418"/>
          <c:h val="0.31298329754235305"/>
        </c:manualLayout>
      </c:layout>
    </c:legend>
    <c:plotVisOnly val="1"/>
  </c:chart>
  <c:txPr>
    <a:bodyPr/>
    <a:lstStyle/>
    <a:p>
      <a:pPr>
        <a:defRPr sz="1600">
          <a:solidFill>
            <a:schemeClr val="bg1"/>
          </a:solidFill>
        </a:defRPr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>
        <c:manualLayout>
          <c:layoutTarget val="inner"/>
          <c:xMode val="edge"/>
          <c:yMode val="edge"/>
          <c:x val="0.14879556722076406"/>
          <c:y val="5.1400554097404488E-2"/>
          <c:w val="0.81341960727131335"/>
          <c:h val="0.77507691746865048"/>
        </c:manualLayout>
      </c:layout>
      <c:scatterChart>
        <c:scatterStyle val="lineMarker"/>
        <c:ser>
          <c:idx val="0"/>
          <c:order val="0"/>
          <c:tx>
            <c:strRef>
              <c:f>Sheet6!$B$50</c:f>
              <c:strCache>
                <c:ptCount val="1"/>
                <c:pt idx="0">
                  <c:v>Sawgrass</c:v>
                </c:pt>
              </c:strCache>
            </c:strRef>
          </c:tx>
          <c:spPr>
            <a:ln w="28575">
              <a:noFill/>
            </a:ln>
          </c:spPr>
          <c:marker>
            <c:spPr>
              <a:solidFill>
                <a:srgbClr val="00FF00"/>
              </a:solidFill>
            </c:spPr>
          </c:marker>
          <c:xVal>
            <c:numRef>
              <c:f>Sheet6!$A$51:$A$70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Sheet6!$B$51:$B$70</c:f>
              <c:numCache>
                <c:formatCode>General</c:formatCode>
                <c:ptCount val="20"/>
                <c:pt idx="0">
                  <c:v>1.1000000000000009E-3</c:v>
                </c:pt>
                <c:pt idx="1">
                  <c:v>0</c:v>
                </c:pt>
                <c:pt idx="2">
                  <c:v>5.3000000000000041E-4</c:v>
                </c:pt>
                <c:pt idx="3">
                  <c:v>1.4000000000000009E-3</c:v>
                </c:pt>
                <c:pt idx="4">
                  <c:v>3.5000000000000021E-4</c:v>
                </c:pt>
                <c:pt idx="5">
                  <c:v>4.8000000000000034E-4</c:v>
                </c:pt>
                <c:pt idx="6">
                  <c:v>1.700000000000001E-3</c:v>
                </c:pt>
                <c:pt idx="7">
                  <c:v>2.0999999999999999E-3</c:v>
                </c:pt>
                <c:pt idx="8">
                  <c:v>1.9000000000000017E-3</c:v>
                </c:pt>
                <c:pt idx="9">
                  <c:v>2.3000000000000017E-3</c:v>
                </c:pt>
                <c:pt idx="10">
                  <c:v>0</c:v>
                </c:pt>
                <c:pt idx="11">
                  <c:v>2.0999999999999999E-3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1.700000000000001E-3</c:v>
                </c:pt>
                <c:pt idx="16">
                  <c:v>3.8000000000000017E-3</c:v>
                </c:pt>
                <c:pt idx="17">
                  <c:v>1.4000000000000009E-3</c:v>
                </c:pt>
                <c:pt idx="18">
                  <c:v>0.30054000000000008</c:v>
                </c:pt>
                <c:pt idx="19">
                  <c:v>1.3040000000000001E-2</c:v>
                </c:pt>
              </c:numCache>
            </c:numRef>
          </c:yVal>
        </c:ser>
        <c:ser>
          <c:idx val="1"/>
          <c:order val="1"/>
          <c:tx>
            <c:strRef>
              <c:f>Sheet6!$C$50</c:f>
              <c:strCache>
                <c:ptCount val="1"/>
              </c:strCache>
            </c:strRef>
          </c:tx>
          <c:spPr>
            <a:ln w="28575">
              <a:noFill/>
            </a:ln>
          </c:spPr>
          <c:xVal>
            <c:numRef>
              <c:f>Sheet6!$A$51:$A$70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Sheet6!$C$51:$C$70</c:f>
              <c:numCache>
                <c:formatCode>General</c:formatCode>
                <c:ptCount val="20"/>
              </c:numCache>
            </c:numRef>
          </c:yVal>
        </c:ser>
        <c:ser>
          <c:idx val="2"/>
          <c:order val="2"/>
          <c:tx>
            <c:strRef>
              <c:f>Sheet6!$D$50</c:f>
              <c:strCache>
                <c:ptCount val="1"/>
                <c:pt idx="0">
                  <c:v>Bulrush</c:v>
                </c:pt>
              </c:strCache>
            </c:strRef>
          </c:tx>
          <c:spPr>
            <a:ln w="28575">
              <a:noFill/>
            </a:ln>
          </c:spPr>
          <c:xVal>
            <c:numRef>
              <c:f>Sheet6!$A$51:$A$70</c:f>
              <c:numCache>
                <c:formatCode>General</c:formatCode>
                <c:ptCount val="20"/>
                <c:pt idx="0">
                  <c:v>3</c:v>
                </c:pt>
                <c:pt idx="1">
                  <c:v>14</c:v>
                </c:pt>
                <c:pt idx="2">
                  <c:v>21</c:v>
                </c:pt>
                <c:pt idx="3">
                  <c:v>28</c:v>
                </c:pt>
                <c:pt idx="4">
                  <c:v>35</c:v>
                </c:pt>
                <c:pt idx="5">
                  <c:v>42</c:v>
                </c:pt>
                <c:pt idx="6">
                  <c:v>49</c:v>
                </c:pt>
                <c:pt idx="7">
                  <c:v>56</c:v>
                </c:pt>
                <c:pt idx="8">
                  <c:v>63</c:v>
                </c:pt>
                <c:pt idx="9">
                  <c:v>70</c:v>
                </c:pt>
                <c:pt idx="10">
                  <c:v>100</c:v>
                </c:pt>
                <c:pt idx="11">
                  <c:v>109</c:v>
                </c:pt>
                <c:pt idx="12">
                  <c:v>123</c:v>
                </c:pt>
                <c:pt idx="13">
                  <c:v>137</c:v>
                </c:pt>
                <c:pt idx="14">
                  <c:v>167</c:v>
                </c:pt>
                <c:pt idx="15">
                  <c:v>200</c:v>
                </c:pt>
                <c:pt idx="16">
                  <c:v>228</c:v>
                </c:pt>
                <c:pt idx="17">
                  <c:v>260</c:v>
                </c:pt>
                <c:pt idx="18">
                  <c:v>320</c:v>
                </c:pt>
                <c:pt idx="19">
                  <c:v>380</c:v>
                </c:pt>
              </c:numCache>
            </c:numRef>
          </c:xVal>
          <c:yVal>
            <c:numRef>
              <c:f>Sheet6!$D$51:$D$70</c:f>
              <c:numCache>
                <c:formatCode>General</c:formatCode>
                <c:ptCount val="20"/>
                <c:pt idx="0">
                  <c:v>1.2999999999999991E-3</c:v>
                </c:pt>
                <c:pt idx="1">
                  <c:v>2.0000000000000017E-4</c:v>
                </c:pt>
                <c:pt idx="2">
                  <c:v>2.3999999999999998E-3</c:v>
                </c:pt>
                <c:pt idx="3">
                  <c:v>3.0000000000000024E-4</c:v>
                </c:pt>
                <c:pt idx="4">
                  <c:v>0</c:v>
                </c:pt>
                <c:pt idx="5">
                  <c:v>6.0000000000000049E-4</c:v>
                </c:pt>
                <c:pt idx="6">
                  <c:v>6.0000000000000049E-4</c:v>
                </c:pt>
                <c:pt idx="7">
                  <c:v>0.1135</c:v>
                </c:pt>
                <c:pt idx="8">
                  <c:v>2.5999999999999999E-3</c:v>
                </c:pt>
                <c:pt idx="9">
                  <c:v>1.4000000000000009E-3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2.5000000000000022E-4</c:v>
                </c:pt>
                <c:pt idx="16">
                  <c:v>3.900000000000002E-3</c:v>
                </c:pt>
                <c:pt idx="17">
                  <c:v>1.4000000000000009E-3</c:v>
                </c:pt>
                <c:pt idx="18">
                  <c:v>0</c:v>
                </c:pt>
                <c:pt idx="19">
                  <c:v>1.3500000000000009E-2</c:v>
                </c:pt>
              </c:numCache>
            </c:numRef>
          </c:yVal>
        </c:ser>
        <c:axId val="61725696"/>
        <c:axId val="61801600"/>
      </c:scatterChart>
      <c:valAx>
        <c:axId val="6172569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Time (day)</a:t>
                </a:r>
              </a:p>
            </c:rich>
          </c:tx>
          <c:layout>
            <c:manualLayout>
              <c:xMode val="edge"/>
              <c:yMode val="edge"/>
              <c:x val="0.47820603674540685"/>
              <c:y val="0.91571741032371035"/>
            </c:manualLayout>
          </c:layout>
        </c:title>
        <c:numFmt formatCode="General" sourceLinked="1"/>
        <c:tickLblPos val="nextTo"/>
        <c:crossAx val="61801600"/>
        <c:crosses val="autoZero"/>
        <c:crossBetween val="midCat"/>
      </c:valAx>
      <c:valAx>
        <c:axId val="61801600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Ortho-P (mg/kg)</a:t>
                </a:r>
              </a:p>
            </c:rich>
          </c:tx>
          <c:layout>
            <c:manualLayout>
              <c:xMode val="edge"/>
              <c:yMode val="edge"/>
              <c:x val="2.6402376786235086E-2"/>
              <c:y val="0.25726922646075523"/>
            </c:manualLayout>
          </c:layout>
        </c:title>
        <c:numFmt formatCode="General" sourceLinked="1"/>
        <c:tickLblPos val="nextTo"/>
        <c:crossAx val="6172569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2102605229901812"/>
          <c:y val="0.16558288258211581"/>
          <c:w val="0.15088757655293111"/>
          <c:h val="0.16743438320210013"/>
        </c:manualLayout>
      </c:layout>
    </c:legend>
    <c:plotVisOnly val="1"/>
  </c:chart>
  <c:txPr>
    <a:bodyPr/>
    <a:lstStyle/>
    <a:p>
      <a:pPr>
        <a:defRPr sz="1600" b="1">
          <a:solidFill>
            <a:schemeClr val="bg1"/>
          </a:solidFill>
        </a:defRPr>
      </a:pPr>
      <a:endParaRPr lang="en-US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0.88333</cdr:x>
      <cdr:y>0.44444</cdr:y>
    </cdr:from>
    <cdr:to>
      <cdr:x>0.95</cdr:x>
      <cdr:y>0.51852</cdr:y>
    </cdr:to>
    <cdr:sp macro="" textlink="">
      <cdr:nvSpPr>
        <cdr:cNvPr id="2" name="Oval 1"/>
        <cdr:cNvSpPr/>
      </cdr:nvSpPr>
      <cdr:spPr>
        <a:xfrm xmlns:a="http://schemas.openxmlformats.org/drawingml/2006/main">
          <a:off x="4038600" y="1828800"/>
          <a:ext cx="304815" cy="304824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0FF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sz="1000"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sz="1000"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sz="1000"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sz="1000"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0.83333</cdr:x>
      <cdr:y>0.53704</cdr:y>
    </cdr:from>
    <cdr:to>
      <cdr:x>1</cdr:x>
      <cdr:y>0.61111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810000" y="2209800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00FF00"/>
              </a:solidFill>
            </a:rPr>
            <a:t>Outlier</a:t>
          </a:r>
          <a:endParaRPr lang="en-US" sz="1200" b="1" dirty="0">
            <a:solidFill>
              <a:srgbClr val="00FF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0.25</cdr:x>
      <cdr:y>0.55559</cdr:y>
    </cdr:from>
    <cdr:to>
      <cdr:x>0.27778</cdr:x>
      <cdr:y>0.6061</cdr:y>
    </cdr:to>
    <cdr:sp macro="" textlink="">
      <cdr:nvSpPr>
        <cdr:cNvPr id="2" name="Oval 1"/>
        <cdr:cNvSpPr/>
      </cdr:nvSpPr>
      <cdr:spPr>
        <a:xfrm xmlns:a="http://schemas.openxmlformats.org/drawingml/2006/main">
          <a:off x="2057400" y="2514600"/>
          <a:ext cx="228600" cy="228600"/>
        </a:xfrm>
        <a:prstGeom xmlns:a="http://schemas.openxmlformats.org/drawingml/2006/main" prst="ellipse">
          <a:avLst/>
        </a:prstGeom>
        <a:noFill xmlns:a="http://schemas.openxmlformats.org/drawingml/2006/main"/>
        <a:ln xmlns:a="http://schemas.openxmlformats.org/drawingml/2006/main" w="25400" cap="flat" cmpd="sng" algn="ctr">
          <a:solidFill>
            <a:srgbClr val="00FF00"/>
          </a:solidFill>
          <a:prstDash val="solid"/>
        </a:ln>
        <a:effectLst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rgbClr val="FFFFFF"/>
              </a:solidFill>
              <a:latin typeface="Arial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rgbClr val="FFFFFF"/>
              </a:solidFill>
              <a:latin typeface="Arial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rgbClr val="FFFFFF"/>
              </a:solidFill>
              <a:latin typeface="Arial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rgbClr val="FFFFFF"/>
              </a:solidFill>
              <a:latin typeface="Arial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1000" kern="1200">
              <a:solidFill>
                <a:srgbClr val="FFFFFF"/>
              </a:solidFill>
              <a:latin typeface="Arial"/>
            </a:defRPr>
          </a:lvl5pPr>
          <a:lvl6pPr marL="2286000" algn="l" defTabSz="914400" rtl="0" eaLnBrk="1" latinLnBrk="0" hangingPunct="1">
            <a:defRPr sz="1000" kern="1200">
              <a:solidFill>
                <a:srgbClr val="FFFFFF"/>
              </a:solidFill>
              <a:latin typeface="Arial"/>
            </a:defRPr>
          </a:lvl6pPr>
          <a:lvl7pPr marL="2743200" algn="l" defTabSz="914400" rtl="0" eaLnBrk="1" latinLnBrk="0" hangingPunct="1">
            <a:defRPr sz="1000" kern="1200">
              <a:solidFill>
                <a:srgbClr val="FFFFFF"/>
              </a:solidFill>
              <a:latin typeface="Arial"/>
            </a:defRPr>
          </a:lvl7pPr>
          <a:lvl8pPr marL="3200400" algn="l" defTabSz="914400" rtl="0" eaLnBrk="1" latinLnBrk="0" hangingPunct="1">
            <a:defRPr sz="1000" kern="1200">
              <a:solidFill>
                <a:srgbClr val="FFFFFF"/>
              </a:solidFill>
              <a:latin typeface="Arial"/>
            </a:defRPr>
          </a:lvl8pPr>
          <a:lvl9pPr marL="3657600" algn="l" defTabSz="914400" rtl="0" eaLnBrk="1" latinLnBrk="0" hangingPunct="1">
            <a:defRPr sz="1000" kern="1200">
              <a:solidFill>
                <a:srgbClr val="FFFFFF"/>
              </a:solidFill>
              <a:latin typeface="Arial"/>
            </a:defRPr>
          </a:lvl9pPr>
        </a:lstStyle>
        <a:p xmlns:a="http://schemas.openxmlformats.org/drawingml/2006/main">
          <a:pPr algn="ctr"/>
          <a:endParaRPr lang="en-US"/>
        </a:p>
      </cdr:txBody>
    </cdr:sp>
  </cdr:relSizeAnchor>
  <cdr:relSizeAnchor xmlns:cdr="http://schemas.openxmlformats.org/drawingml/2006/chartDrawing">
    <cdr:from>
      <cdr:x>0.75926</cdr:x>
      <cdr:y>0.21887</cdr:y>
    </cdr:from>
    <cdr:to>
      <cdr:x>0.85185</cdr:x>
      <cdr:y>0.28622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6248400" y="990600"/>
          <a:ext cx="762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200" b="1" dirty="0" smtClean="0">
              <a:solidFill>
                <a:srgbClr val="00FF00"/>
              </a:solidFill>
            </a:rPr>
            <a:t>Outlier</a:t>
          </a:r>
          <a:endParaRPr lang="en-US" sz="1200" b="1" dirty="0">
            <a:solidFill>
              <a:srgbClr val="00FF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</cdr:x>
      <cdr:y>0.13043</cdr:y>
    </cdr:from>
    <cdr:to>
      <cdr:x>0.07143</cdr:x>
      <cdr:y>0.65217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57200"/>
          <a:ext cx="375558" cy="1828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NO3-N (mg/kg)</a:t>
          </a:r>
          <a:endParaRPr lang="en-US" sz="1600" b="1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</cdr:x>
      <cdr:y>0.13043</cdr:y>
    </cdr:from>
    <cdr:to>
      <cdr:x>0.07143</cdr:x>
      <cdr:y>0.65217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0" y="457200"/>
          <a:ext cx="375558" cy="1828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/>
        <a:p xmlns:a="http://schemas.openxmlformats.org/drawingml/2006/main">
          <a:r>
            <a:rPr lang="en-US" sz="1600" b="1" dirty="0" smtClean="0">
              <a:solidFill>
                <a:schemeClr val="bg1"/>
              </a:solidFill>
            </a:rPr>
            <a:t>NH4-N (mg/kg)</a:t>
          </a:r>
          <a:endParaRPr lang="en-US" sz="1600" b="1" dirty="0">
            <a:solidFill>
              <a:schemeClr val="bg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0.01786</cdr:x>
      <cdr:y>0.2037</cdr:y>
    </cdr:from>
    <cdr:to>
      <cdr:x>0.09949</cdr:x>
      <cdr:y>0.64815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6200" y="838200"/>
          <a:ext cx="348344" cy="1828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="vert270" wrap="square" rtlCol="0"/>
        <a:lstStyle xmlns:a="http://schemas.openxmlformats.org/drawingml/2006/main">
          <a:lvl1pPr marL="0" indent="0">
            <a:defRPr sz="1100">
              <a:latin typeface="Arial"/>
            </a:defRPr>
          </a:lvl1pPr>
          <a:lvl2pPr marL="457200" indent="0">
            <a:defRPr sz="1100">
              <a:latin typeface="Arial"/>
            </a:defRPr>
          </a:lvl2pPr>
          <a:lvl3pPr marL="914400" indent="0">
            <a:defRPr sz="1100">
              <a:latin typeface="Arial"/>
            </a:defRPr>
          </a:lvl3pPr>
          <a:lvl4pPr marL="1371600" indent="0">
            <a:defRPr sz="1100">
              <a:latin typeface="Arial"/>
            </a:defRPr>
          </a:lvl4pPr>
          <a:lvl5pPr marL="1828800" indent="0">
            <a:defRPr sz="1100">
              <a:latin typeface="Arial"/>
            </a:defRPr>
          </a:lvl5pPr>
          <a:lvl6pPr marL="2286000" indent="0">
            <a:defRPr sz="1100">
              <a:latin typeface="Arial"/>
            </a:defRPr>
          </a:lvl6pPr>
          <a:lvl7pPr marL="2743200" indent="0">
            <a:defRPr sz="1100">
              <a:latin typeface="Arial"/>
            </a:defRPr>
          </a:lvl7pPr>
          <a:lvl8pPr marL="3200400" indent="0">
            <a:defRPr sz="1100">
              <a:latin typeface="Arial"/>
            </a:defRPr>
          </a:lvl8pPr>
          <a:lvl9pPr marL="3657600" indent="0">
            <a:defRPr sz="1100">
              <a:latin typeface="Arial"/>
            </a:defRPr>
          </a:lvl9pPr>
        </a:lstStyle>
        <a:p xmlns:a="http://schemas.openxmlformats.org/drawingml/2006/main">
          <a:r>
            <a:rPr lang="en-US" sz="1600" b="1" dirty="0" smtClean="0">
              <a:solidFill>
                <a:srgbClr val="FFFFFF"/>
              </a:solidFill>
            </a:rPr>
            <a:t>Ortho-P (mg/kg)</a:t>
          </a:r>
          <a:endParaRPr lang="en-US" sz="1600" b="1" dirty="0">
            <a:solidFill>
              <a:srgbClr val="FFFFFF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AAB57E6-CDA4-442A-904A-5A70AE2E6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034AA9-FBEB-43F9-B390-C3ECEE357B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3772E-F592-41B5-BA9F-657B47C39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DD731-4125-4744-B907-5EF7F0638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A1E75-F2F5-4252-9A1F-7D61B69D4B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CED2F-056E-4CC5-BFB2-CC66A0ED1C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8B11-DEBD-44F2-84F7-B92B508E1F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0B0F3-D842-4ACD-BF41-5AB4F15D2F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47726-B810-4198-B0E1-D6C9C191E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AE414-8542-49C2-96C0-01868ADED8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FD32B-F1DD-4119-BF9E-6BE2AB0EB7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848BD-1194-4834-A395-B0C5C4780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A61BEE19-5857-405C-AE66-1D23D524DE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bellsouthpwp.net/g/a/garyajacobi/everglades/Everglades1.JPG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38200" y="0"/>
            <a:ext cx="7696200" cy="2438400"/>
          </a:xfrm>
        </p:spPr>
        <p:txBody>
          <a:bodyPr/>
          <a:lstStyle/>
          <a:p>
            <a:pPr eaLnBrk="1" hangingPunct="1"/>
            <a:r>
              <a:rPr lang="en-US" sz="4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Turnover of wetland sediments on mineralization of carbon, nitrogen and phosphorus</a:t>
            </a:r>
            <a:r>
              <a:rPr lang="en-US" sz="4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2819400"/>
            <a:ext cx="6781800" cy="31242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b="1" dirty="0" err="1" smtClean="0">
                <a:solidFill>
                  <a:srgbClr val="00FF00"/>
                </a:solidFill>
              </a:rPr>
              <a:t>Qingren</a:t>
            </a:r>
            <a:r>
              <a:rPr lang="en-US" sz="2800" b="1" dirty="0" smtClean="0">
                <a:solidFill>
                  <a:srgbClr val="00FF00"/>
                </a:solidFill>
              </a:rPr>
              <a:t> Wang* and </a:t>
            </a:r>
            <a:r>
              <a:rPr lang="en-US" sz="2800" b="1" dirty="0" err="1" smtClean="0">
                <a:solidFill>
                  <a:srgbClr val="00FF00"/>
                </a:solidFill>
              </a:rPr>
              <a:t>Yuncong</a:t>
            </a:r>
            <a:r>
              <a:rPr lang="en-US" sz="2800" b="1" dirty="0" smtClean="0">
                <a:solidFill>
                  <a:srgbClr val="00FF00"/>
                </a:solidFill>
              </a:rPr>
              <a:t> Li</a:t>
            </a:r>
          </a:p>
          <a:p>
            <a:pPr eaLnBrk="1" hangingPunct="1">
              <a:lnSpc>
                <a:spcPct val="90000"/>
              </a:lnSpc>
            </a:pPr>
            <a:endParaRPr lang="en-US" sz="2800" b="1" dirty="0" smtClean="0">
              <a:solidFill>
                <a:srgbClr val="00FF00"/>
              </a:solidFill>
            </a:endParaRP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ea typeface="SimSun" pitchFamily="2" charset="-122"/>
              </a:rPr>
              <a:t>Tropical Research and Education Center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ea typeface="SimSun" pitchFamily="2" charset="-122"/>
              </a:rPr>
              <a:t>Department of Soil and Water Science </a:t>
            </a:r>
          </a:p>
          <a:p>
            <a:pPr eaLnBrk="1" hangingPunct="1">
              <a:lnSpc>
                <a:spcPct val="120000"/>
              </a:lnSpc>
              <a:spcBef>
                <a:spcPct val="5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altLang="zh-CN" sz="2400" b="1" dirty="0" smtClean="0">
                <a:solidFill>
                  <a:schemeClr val="bg1"/>
                </a:solidFill>
                <a:ea typeface="SimSun" pitchFamily="2" charset="-122"/>
              </a:rPr>
              <a:t>IFAS, University of Florida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solidFill>
                <a:srgbClr val="00FF00"/>
              </a:solidFill>
            </a:endParaRP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4572000" y="6248400"/>
            <a:ext cx="4343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i="1" dirty="0" smtClean="0">
                <a:solidFill>
                  <a:srgbClr val="00FF00"/>
                </a:solidFill>
              </a:rPr>
              <a:t>ASA-CSSA-SSSA </a:t>
            </a:r>
            <a:r>
              <a:rPr lang="en-US" sz="1800" b="1" i="1" dirty="0">
                <a:solidFill>
                  <a:srgbClr val="00FF00"/>
                </a:solidFill>
              </a:rPr>
              <a:t>2009, Pittsburgh, </a:t>
            </a:r>
            <a:r>
              <a:rPr lang="en-US" sz="1800" b="1" i="1" dirty="0" smtClean="0">
                <a:solidFill>
                  <a:srgbClr val="00FF00"/>
                </a:solidFill>
              </a:rPr>
              <a:t>PA</a:t>
            </a:r>
            <a:endParaRPr lang="en-US" sz="1800" b="1" i="1" dirty="0">
              <a:solidFill>
                <a:srgbClr val="00FF00"/>
              </a:solidFill>
            </a:endParaRPr>
          </a:p>
        </p:txBody>
      </p:sp>
      <p:pic>
        <p:nvPicPr>
          <p:cNvPr id="6149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" y="52578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FF00"/>
                </a:solidFill>
                <a:latin typeface="+mn-lt"/>
              </a:rPr>
              <a:t>Experiment</a:t>
            </a:r>
            <a:endParaRPr lang="en-US" sz="4000" dirty="0" smtClean="0">
              <a:latin typeface="+mn-lt"/>
            </a:endParaRP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4864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Intact sediment columns were collected from wetland sites with two different main vegetations: Bulrush and </a:t>
            </a:r>
            <a:r>
              <a:rPr lang="en-US" dirty="0" err="1" smtClean="0">
                <a:solidFill>
                  <a:schemeClr val="bg1"/>
                </a:solidFill>
              </a:rPr>
              <a:t>Sawgrass</a:t>
            </a:r>
            <a:r>
              <a:rPr lang="en-US" dirty="0" smtClean="0">
                <a:solidFill>
                  <a:schemeClr val="bg1"/>
                </a:solidFill>
              </a:rPr>
              <a:t> (both are native plants).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Kept these columns in three growth chambers with temperature at: 30, 25, and 20 </a:t>
            </a:r>
            <a:r>
              <a:rPr lang="en-US" baseline="30000" dirty="0" err="1" smtClean="0">
                <a:solidFill>
                  <a:schemeClr val="bg1"/>
                </a:solidFill>
              </a:rPr>
              <a:t>o</a:t>
            </a:r>
            <a:r>
              <a:rPr lang="en-US" dirty="0" err="1" smtClean="0">
                <a:solidFill>
                  <a:schemeClr val="bg1"/>
                </a:solidFill>
              </a:rPr>
              <a:t>C</a:t>
            </a:r>
            <a:r>
              <a:rPr lang="en-US" dirty="0" smtClean="0">
                <a:solidFill>
                  <a:schemeClr val="bg1"/>
                </a:solidFill>
              </a:rPr>
              <a:t>, respectively.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Carbon emission and nutrient mineralization were monitored through sampling without disturbing the sediments for 380 days.    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17" descr="IMG_246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668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 descr="IMG_346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67400" y="914400"/>
            <a:ext cx="3251200" cy="2438400"/>
          </a:xfrm>
        </p:spPr>
      </p:pic>
      <p:pic>
        <p:nvPicPr>
          <p:cNvPr id="9" name="Picture 8" descr="IMG_1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6105525" y="3819525"/>
            <a:ext cx="3505200" cy="2571750"/>
          </a:xfrm>
          <a:prstGeom prst="rect">
            <a:avLst/>
          </a:prstGeom>
        </p:spPr>
      </p:pic>
      <p:pic>
        <p:nvPicPr>
          <p:cNvPr id="10" name="Picture 9" descr="IMG_117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14900" y="3352800"/>
            <a:ext cx="2628900" cy="3505200"/>
          </a:xfrm>
          <a:prstGeom prst="rect">
            <a:avLst/>
          </a:prstGeom>
        </p:spPr>
      </p:pic>
      <p:pic>
        <p:nvPicPr>
          <p:cNvPr id="11" name="Picture 10" descr="IMG_335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886200"/>
            <a:ext cx="3733800" cy="2971800"/>
          </a:xfrm>
          <a:prstGeom prst="rect">
            <a:avLst/>
          </a:prstGeom>
        </p:spPr>
      </p:pic>
      <p:sp>
        <p:nvSpPr>
          <p:cNvPr id="1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Sediment collection &amp; experiment setup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Sample analyses</a:t>
            </a:r>
            <a:endParaRPr lang="en-US" sz="4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5562600" cy="50292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Carbon analysis: </a:t>
            </a:r>
            <a:r>
              <a:rPr lang="en-US" dirty="0" err="1" smtClean="0">
                <a:solidFill>
                  <a:schemeClr val="bg1"/>
                </a:solidFill>
              </a:rPr>
              <a:t>LiquiTOC</a:t>
            </a:r>
            <a:endParaRPr lang="en-US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Nitrate and ammonium: Seal AQ2+</a:t>
            </a:r>
          </a:p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Ortho phosphorus: Auto-analyzer (AA-3)  </a:t>
            </a:r>
          </a:p>
        </p:txBody>
      </p:sp>
      <p:pic>
        <p:nvPicPr>
          <p:cNvPr id="18436" name="Picture 6" descr="Picture 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4225" y="4572000"/>
            <a:ext cx="58197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Picture 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7400" y="1981200"/>
            <a:ext cx="3352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icture 02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72000"/>
            <a:ext cx="3276600" cy="2286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Turnover of sediments for C, N, and P with time.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Sediment mineralization vs. vegetation type.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bg1"/>
                </a:solidFill>
              </a:rPr>
              <a:t>Effect of temperature on sediment turnover.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Major results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29600" cy="808038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Carbon mineralization rate 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609600" y="1524000"/>
          <a:ext cx="7086600" cy="5105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Accumulative CO</a:t>
            </a:r>
            <a:r>
              <a:rPr lang="en-US" sz="4000" b="1" baseline="-25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-C with time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229600" cy="11430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Expressed by exponential </a:t>
            </a:r>
            <a:b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</a:br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growth model </a:t>
            </a:r>
            <a:endParaRPr lang="en-US" sz="40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4328160"/>
          <a:ext cx="75438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Sawgrass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Bulrush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13285.65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11023.78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b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0.0273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0.0261</a:t>
                      </a:r>
                    </a:p>
                  </a:txBody>
                  <a:tcPr marL="0" marR="0" marT="0" marB="0" anchor="b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i="1" dirty="0" smtClean="0"/>
                        <a:t>R</a:t>
                      </a:r>
                      <a:r>
                        <a:rPr lang="en-US" sz="3200" i="1" baseline="30000" dirty="0" smtClean="0"/>
                        <a:t>2</a:t>
                      </a:r>
                      <a:endParaRPr lang="en-US" sz="32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0.977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3200" b="1" i="0" u="sng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0.969</a:t>
                      </a: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09600" y="1600200"/>
            <a:ext cx="6858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y = a * Exp(-</a:t>
            </a:r>
            <a:r>
              <a:rPr lang="en-US" sz="3600" dirty="0" err="1" smtClean="0">
                <a:solidFill>
                  <a:schemeClr val="bg1"/>
                </a:solidFill>
              </a:rPr>
              <a:t>bx</a:t>
            </a:r>
            <a:r>
              <a:rPr lang="en-US" sz="3600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sz="3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en-US" sz="3200" dirty="0" smtClean="0">
                <a:solidFill>
                  <a:schemeClr val="bg1"/>
                </a:solidFill>
              </a:rPr>
              <a:t>x-time (days), and y-accumulative amount of CO</a:t>
            </a:r>
            <a:r>
              <a:rPr lang="en-US" sz="3200" baseline="-25000" dirty="0" smtClean="0">
                <a:solidFill>
                  <a:schemeClr val="bg1"/>
                </a:solidFill>
              </a:rPr>
              <a:t>2</a:t>
            </a:r>
            <a:r>
              <a:rPr lang="en-US" sz="3200" dirty="0" smtClean="0">
                <a:solidFill>
                  <a:schemeClr val="bg1"/>
                </a:solidFill>
              </a:rPr>
              <a:t>-C released from sediments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914400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Impacted by temperature (CO</a:t>
            </a:r>
            <a:r>
              <a:rPr lang="en-US" sz="4000" b="1" baseline="-25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–C)</a:t>
            </a:r>
            <a:endParaRPr lang="en-US" sz="40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447800"/>
          <a:ext cx="4876800" cy="358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00" y="4953000"/>
            <a:ext cx="3352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Temperature (</a:t>
            </a:r>
            <a:r>
              <a:rPr lang="en-US" sz="2000" b="1" baseline="30000" dirty="0" err="1" smtClean="0">
                <a:solidFill>
                  <a:schemeClr val="bg1"/>
                </a:solidFill>
              </a:rPr>
              <a:t>o</a:t>
            </a:r>
            <a:r>
              <a:rPr lang="en-US" sz="2000" b="1" dirty="0" err="1" smtClean="0">
                <a:solidFill>
                  <a:schemeClr val="bg1"/>
                </a:solidFill>
              </a:rPr>
              <a:t>C</a:t>
            </a:r>
            <a:r>
              <a:rPr lang="en-US" sz="2000" b="1" dirty="0" smtClean="0">
                <a:solidFill>
                  <a:schemeClr val="bg1"/>
                </a:solidFill>
              </a:rPr>
              <a:t>)</a:t>
            </a:r>
            <a:endParaRPr lang="en-US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Chart 6"/>
          <p:cNvGraphicFramePr/>
          <p:nvPr/>
        </p:nvGraphicFramePr>
        <p:xfrm>
          <a:off x="4572000" y="1676400"/>
          <a:ext cx="4572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Nitrogen mineralization</a:t>
            </a:r>
            <a:endParaRPr lang="en-US" sz="40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4572000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572000" y="1600200"/>
          <a:ext cx="45720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Oval 5"/>
          <p:cNvSpPr/>
          <p:nvPr/>
        </p:nvSpPr>
        <p:spPr>
          <a:xfrm>
            <a:off x="5715000" y="2057400"/>
            <a:ext cx="304800" cy="3048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14800" y="55626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Time (day)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Accumulative N</a:t>
            </a:r>
            <a:endParaRPr lang="en-US" sz="40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47244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876800" y="1752600"/>
          <a:ext cx="4267200" cy="41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95800" y="6096000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</a:rPr>
              <a:t>Time (day)</a:t>
            </a:r>
            <a:endParaRPr lang="en-US" sz="1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FF00"/>
                </a:solidFill>
              </a:rPr>
              <a:t>Outline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276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1"/>
                </a:solidFill>
              </a:rPr>
              <a:t>Brief introduction about the Everglades wetland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1"/>
                </a:solidFill>
              </a:rPr>
              <a:t>Recycling of carbon in wetland system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1"/>
                </a:solidFill>
              </a:rPr>
              <a:t>Experiment setup, sampling and analysis</a:t>
            </a:r>
          </a:p>
          <a:p>
            <a:pPr eaLnBrk="1" hangingPunct="1">
              <a:spcBef>
                <a:spcPct val="50000"/>
              </a:spcBef>
            </a:pPr>
            <a:r>
              <a:rPr lang="en-US" smtClean="0">
                <a:solidFill>
                  <a:schemeClr val="bg1"/>
                </a:solidFill>
              </a:rPr>
              <a:t>Results, conclusion and discussion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Phosphorus mineralization </a:t>
            </a:r>
            <a:endParaRPr lang="en-US" sz="40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5240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Oval 4"/>
          <p:cNvSpPr/>
          <p:nvPr/>
        </p:nvSpPr>
        <p:spPr>
          <a:xfrm>
            <a:off x="6858000" y="2133600"/>
            <a:ext cx="228600" cy="228600"/>
          </a:xfrm>
          <a:prstGeom prst="ellipse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Accumulative phosphorus</a:t>
            </a:r>
            <a:endParaRPr lang="en-US" sz="40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686800" cy="715962"/>
          </a:xfrm>
        </p:spPr>
        <p:txBody>
          <a:bodyPr/>
          <a:lstStyle/>
          <a:p>
            <a:pPr algn="l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Impacted by temperature (NO</a:t>
            </a:r>
            <a:r>
              <a:rPr lang="en-US" sz="4000" b="1" baseline="-25000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–N)</a:t>
            </a:r>
            <a:endParaRPr lang="en-US" sz="4000" b="1" dirty="0">
              <a:solidFill>
                <a:srgbClr val="00FF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0" y="1752600"/>
          <a:ext cx="4876800" cy="35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/>
        </p:nvGraphicFramePr>
        <p:xfrm>
          <a:off x="4800600" y="1524000"/>
          <a:ext cx="43434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429000" y="5715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Temperature (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o </a:t>
            </a:r>
            <a:r>
              <a:rPr lang="en-US" sz="1800" b="1" dirty="0" smtClean="0">
                <a:solidFill>
                  <a:schemeClr val="bg1"/>
                </a:solidFill>
              </a:rPr>
              <a:t>C)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381000" y="152400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Impacted by temperature (NH</a:t>
            </a:r>
            <a:r>
              <a:rPr kumimoji="0" lang="en-US" sz="40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4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FF0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-N)</a:t>
            </a:r>
            <a:endParaRPr kumimoji="0" lang="en-US" sz="4000" b="1" i="0" u="none" strike="noStrike" kern="0" cap="none" spc="0" normalizeH="0" baseline="0" noProof="0" dirty="0">
              <a:ln>
                <a:noFill/>
              </a:ln>
              <a:solidFill>
                <a:srgbClr val="00FF0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graphicFrame>
        <p:nvGraphicFramePr>
          <p:cNvPr id="5" name="Content Placeholder 8"/>
          <p:cNvGraphicFramePr>
            <a:graphicFrameLocks/>
          </p:cNvGraphicFramePr>
          <p:nvPr/>
        </p:nvGraphicFramePr>
        <p:xfrm>
          <a:off x="0" y="1752600"/>
          <a:ext cx="4876800" cy="3505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429000" y="5715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Temperature (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o </a:t>
            </a:r>
            <a:r>
              <a:rPr lang="en-US" sz="1800" b="1" dirty="0" smtClean="0">
                <a:solidFill>
                  <a:schemeClr val="bg1"/>
                </a:solidFill>
              </a:rPr>
              <a:t>C)</a:t>
            </a:r>
            <a:endParaRPr lang="en-US" sz="1800" b="1" dirty="0">
              <a:solidFill>
                <a:schemeClr val="bg1"/>
              </a:solidFill>
            </a:endParaRPr>
          </a:p>
        </p:txBody>
      </p:sp>
      <p:graphicFrame>
        <p:nvGraphicFramePr>
          <p:cNvPr id="8" name="Chart 7"/>
          <p:cNvGraphicFramePr/>
          <p:nvPr/>
        </p:nvGraphicFramePr>
        <p:xfrm>
          <a:off x="4800600" y="1752600"/>
          <a:ext cx="4572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dirty="0" smtClean="0">
                <a:solidFill>
                  <a:srgbClr val="00FF00"/>
                </a:solidFill>
              </a:rPr>
              <a:t>Impacted by temperature (P)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676400"/>
          <a:ext cx="4495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4419600" y="1905000"/>
          <a:ext cx="44958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429000" y="57150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Temperature (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o </a:t>
            </a:r>
            <a:r>
              <a:rPr lang="en-US" sz="1800" b="1" dirty="0" smtClean="0">
                <a:solidFill>
                  <a:schemeClr val="bg1"/>
                </a:solidFill>
              </a:rPr>
              <a:t>C)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Conclusions (1)</a:t>
            </a:r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The turnover of organic C was rapid in the first 100 days.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The accumulative amount of C mineralized can be well described by an exponential growth model. 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Nitrogen turnover was low at first 100 days and sharply increased afterwards.</a:t>
            </a:r>
          </a:p>
          <a:p>
            <a:pPr eaLnBrk="1" hangingPunct="1">
              <a:lnSpc>
                <a:spcPct val="150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Phosphorus mineralization was low throughout the whole experimental period.</a:t>
            </a: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endParaRPr lang="en-US" sz="2400" dirty="0" smtClean="0">
              <a:solidFill>
                <a:schemeClr val="bg1"/>
              </a:solidFill>
            </a:endParaRPr>
          </a:p>
          <a:p>
            <a:pPr eaLnBrk="1" hangingPunct="1"/>
            <a:r>
              <a:rPr lang="en-US" sz="2400" dirty="0" smtClean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9" descr="uf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5791200"/>
            <a:ext cx="191209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229600" cy="1143000"/>
          </a:xfrm>
          <a:noFill/>
        </p:spPr>
        <p:txBody>
          <a:bodyPr/>
          <a:lstStyle/>
          <a:p>
            <a:pPr algn="l" eaLnBrk="1" hangingPunct="1"/>
            <a:r>
              <a:rPr lang="en-US" sz="4000" b="1" dirty="0" smtClean="0">
                <a:solidFill>
                  <a:srgbClr val="00FF00"/>
                </a:solidFill>
                <a:latin typeface="Arial" pitchFamily="34" charset="0"/>
                <a:cs typeface="Arial" pitchFamily="34" charset="0"/>
              </a:rPr>
              <a:t>Conclusions (2) 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57200" y="11430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Sawgrass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had a greater turnover on C and N but lower on P than did bulrush.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High temperature improves the turnover of organic C and NH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-N for both species but that of P only for bulrush.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turnover of NO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-N was the greatest at 25 </a:t>
            </a:r>
            <a:r>
              <a:rPr kumimoji="0" lang="en-US" sz="2400" b="0" i="0" u="none" strike="noStrike" kern="0" cap="none" spc="0" normalizeH="0" baseline="3000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especially for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sawgrass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400" kern="0" dirty="0" smtClean="0">
                <a:solidFill>
                  <a:schemeClr val="bg1"/>
                </a:solidFill>
                <a:latin typeface="+mn-lt"/>
              </a:rPr>
              <a:t>Factors in controlling the turnovers are rather complicated, C:N ratio (18.9 in </a:t>
            </a:r>
            <a:r>
              <a:rPr lang="en-US" sz="2400" kern="0" dirty="0" err="1" smtClean="0">
                <a:solidFill>
                  <a:schemeClr val="bg1"/>
                </a:solidFill>
                <a:latin typeface="+mn-lt"/>
              </a:rPr>
              <a:t>sawgrass</a:t>
            </a:r>
            <a:r>
              <a:rPr lang="en-US" sz="2400" kern="0" dirty="0" smtClean="0">
                <a:solidFill>
                  <a:schemeClr val="bg1"/>
                </a:solidFill>
                <a:latin typeface="+mn-lt"/>
              </a:rPr>
              <a:t> vs. 13.8 in bulrush) might be one of them. 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750x750_florida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88"/>
            <a:ext cx="5791200" cy="4346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5" descr="se_ir_anim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3771900"/>
            <a:ext cx="41148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val 3"/>
          <p:cNvSpPr/>
          <p:nvPr/>
        </p:nvSpPr>
        <p:spPr>
          <a:xfrm>
            <a:off x="4876800" y="3429000"/>
            <a:ext cx="76200" cy="762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76800" y="33528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TREC-Homestead</a:t>
            </a:r>
            <a:endParaRPr lang="en-US" b="1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lorid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5486400"/>
            <a:ext cx="3124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11" descr="Everglades1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125663"/>
            <a:ext cx="3124200" cy="160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457200" y="64008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Florida Bay</a:t>
            </a:r>
          </a:p>
        </p:txBody>
      </p:sp>
      <p:sp>
        <p:nvSpPr>
          <p:cNvPr id="9221" name="Text Box 13"/>
          <p:cNvSpPr txBox="1">
            <a:spLocks noChangeArrowheads="1"/>
          </p:cNvSpPr>
          <p:nvPr/>
        </p:nvSpPr>
        <p:spPr bwMode="auto">
          <a:xfrm>
            <a:off x="381000" y="32004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Natural ecosystem</a:t>
            </a:r>
          </a:p>
        </p:txBody>
      </p:sp>
      <p:pic>
        <p:nvPicPr>
          <p:cNvPr id="9222" name="Picture 14" descr="map of bird population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94238" y="609600"/>
            <a:ext cx="4373562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5" descr="Everglades 00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3676650"/>
            <a:ext cx="31242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4" name="Text Box 16"/>
          <p:cNvSpPr txBox="1">
            <a:spLocks noChangeArrowheads="1"/>
          </p:cNvSpPr>
          <p:nvPr/>
        </p:nvSpPr>
        <p:spPr bwMode="auto">
          <a:xfrm>
            <a:off x="457200" y="50292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National Park</a:t>
            </a:r>
          </a:p>
        </p:txBody>
      </p:sp>
      <p:sp>
        <p:nvSpPr>
          <p:cNvPr id="9225" name="Text Box 17"/>
          <p:cNvSpPr txBox="1">
            <a:spLocks noChangeArrowheads="1"/>
          </p:cNvSpPr>
          <p:nvPr/>
        </p:nvSpPr>
        <p:spPr bwMode="auto">
          <a:xfrm>
            <a:off x="152400" y="0"/>
            <a:ext cx="88392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FF00"/>
                </a:solidFill>
              </a:rPr>
              <a:t>Eco-Environment in south Florida</a:t>
            </a:r>
          </a:p>
        </p:txBody>
      </p:sp>
      <p:pic>
        <p:nvPicPr>
          <p:cNvPr id="9226" name="Picture 18" descr="Sugarcane field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609600"/>
            <a:ext cx="31242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7" name="Text Box 19"/>
          <p:cNvSpPr txBox="1">
            <a:spLocks noChangeArrowheads="1"/>
          </p:cNvSpPr>
          <p:nvPr/>
        </p:nvSpPr>
        <p:spPr bwMode="auto">
          <a:xfrm>
            <a:off x="457200" y="1905000"/>
            <a:ext cx="243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Agriculture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ECPmap"/>
          <p:cNvPicPr>
            <a:picLocks noChangeAspect="1" noChangeArrowheads="1"/>
          </p:cNvPicPr>
          <p:nvPr/>
        </p:nvPicPr>
        <p:blipFill>
          <a:blip r:embed="rId2"/>
          <a:srcRect t="2222" r="690"/>
          <a:stretch>
            <a:fillRect/>
          </a:stretch>
        </p:blipFill>
        <p:spPr bwMode="auto">
          <a:xfrm>
            <a:off x="0" y="838200"/>
            <a:ext cx="5251450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323439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FF00"/>
                </a:solidFill>
              </a:rPr>
              <a:t>Natural Eco-environment in the Everglades wetland 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838200"/>
            <a:ext cx="388620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19800" y="4514850"/>
            <a:ext cx="312420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57800" y="3352800"/>
            <a:ext cx="2844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7086600" y="4724400"/>
            <a:ext cx="1219200" cy="738188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Bulrush: </a:t>
            </a:r>
          </a:p>
          <a:p>
            <a:r>
              <a:rPr lang="en-US" sz="1400" b="1" i="1">
                <a:solidFill>
                  <a:schemeClr val="bg1"/>
                </a:solidFill>
              </a:rPr>
              <a:t>Scirpus rubiginosus</a:t>
            </a:r>
          </a:p>
        </p:txBody>
      </p:sp>
      <p:sp>
        <p:nvSpPr>
          <p:cNvPr id="10248" name="TextBox 8"/>
          <p:cNvSpPr txBox="1">
            <a:spLocks noChangeArrowheads="1"/>
          </p:cNvSpPr>
          <p:nvPr/>
        </p:nvSpPr>
        <p:spPr bwMode="auto">
          <a:xfrm>
            <a:off x="8077200" y="6119813"/>
            <a:ext cx="1219200" cy="738187"/>
          </a:xfrm>
          <a:prstGeom prst="rect">
            <a:avLst/>
          </a:prstGeom>
          <a:solidFill>
            <a:srgbClr val="0070C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bg1"/>
                </a:solidFill>
              </a:rPr>
              <a:t>Sawgrass:</a:t>
            </a:r>
          </a:p>
          <a:p>
            <a:r>
              <a:rPr lang="en-US" sz="1400" b="1" i="1">
                <a:solidFill>
                  <a:schemeClr val="bg1"/>
                </a:solidFill>
              </a:rPr>
              <a:t>Cladium jamaicense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ChangeArrowheads="1"/>
          </p:cNvSpPr>
          <p:nvPr/>
        </p:nvSpPr>
        <p:spPr bwMode="auto">
          <a:xfrm>
            <a:off x="457200" y="1447800"/>
            <a:ext cx="79248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2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 Wetlands are an important part of the global carbon inventory: up to 1/3 of total global soil carbon is stored in wetlands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 Carbon in wetlands is relatively stable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 Carbon accumulation is based on vegetation types and soil fertility </a:t>
            </a:r>
          </a:p>
          <a:p>
            <a:pPr>
              <a:spcBef>
                <a:spcPts val="1200"/>
              </a:spcBef>
              <a:buFontTx/>
              <a:buChar char="•"/>
            </a:pPr>
            <a:r>
              <a:rPr lang="en-US" sz="3200">
                <a:solidFill>
                  <a:schemeClr val="bg1"/>
                </a:solidFill>
                <a:latin typeface="Times New Roman" pitchFamily="18" charset="0"/>
              </a:rPr>
              <a:t>Decomposition rate depends on water content and temperature  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762000" y="228600"/>
            <a:ext cx="7467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>
                <a:solidFill>
                  <a:srgbClr val="00FF00"/>
                </a:solidFill>
              </a:rPr>
              <a:t>Why carbon in wetlands?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pPr algn="l" eaLnBrk="1" hangingPunct="1">
              <a:spcBef>
                <a:spcPct val="50000"/>
              </a:spcBef>
            </a:pPr>
            <a:r>
              <a:rPr lang="en-US" sz="4000" b="1" kern="1200" dirty="0" smtClean="0">
                <a:solidFill>
                  <a:srgbClr val="00FF00"/>
                </a:solidFill>
                <a:latin typeface="Arial" charset="0"/>
                <a:ea typeface="+mn-ea"/>
                <a:cs typeface="+mn-cs"/>
              </a:rPr>
              <a:t>Importance of wetlands</a:t>
            </a:r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" y="1295400"/>
            <a:ext cx="8729663" cy="5276850"/>
          </a:xfrm>
          <a:noFill/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6705600" y="6611938"/>
            <a:ext cx="17033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solidFill>
                  <a:schemeClr val="bg1"/>
                </a:solidFill>
              </a:rPr>
              <a:t>Mitra et al, 2005, Curr. Sci.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9400" y="1676400"/>
            <a:ext cx="762000" cy="4343400"/>
          </a:xfrm>
          <a:prstGeom prst="rect">
            <a:avLst/>
          </a:prstGeom>
          <a:noFill/>
          <a:ln w="3492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371600"/>
            <a:ext cx="4445000" cy="3333750"/>
          </a:xfrm>
          <a:noFill/>
        </p:spPr>
      </p:pic>
      <p:sp>
        <p:nvSpPr>
          <p:cNvPr id="13315" name="Rectangle 4"/>
          <p:cNvSpPr>
            <a:spLocks noChangeArrowheads="1"/>
          </p:cNvSpPr>
          <p:nvPr/>
        </p:nvSpPr>
        <p:spPr bwMode="auto">
          <a:xfrm>
            <a:off x="4572000" y="6457950"/>
            <a:ext cx="4572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FF00"/>
                </a:solidFill>
              </a:rPr>
              <a:t>Chauhan, 2007: </a:t>
            </a:r>
            <a:r>
              <a:rPr lang="en-US">
                <a:solidFill>
                  <a:schemeClr val="bg1"/>
                </a:solidFill>
              </a:rPr>
              <a:t>http://sites.google.com/site/ashvinichauhan/syntrophic-methanogenic-associations-in-florida-wetlands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105150"/>
            <a:ext cx="4484688" cy="336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6"/>
          <p:cNvSpPr txBox="1">
            <a:spLocks noChangeArrowheads="1"/>
          </p:cNvSpPr>
          <p:nvPr/>
        </p:nvSpPr>
        <p:spPr bwMode="auto">
          <a:xfrm>
            <a:off x="457200" y="304800"/>
            <a:ext cx="7239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dirty="0">
                <a:solidFill>
                  <a:srgbClr val="00FF00"/>
                </a:solidFill>
              </a:rPr>
              <a:t>Carbon cycling in wetlands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4000" b="1" kern="1200" dirty="0" smtClean="0">
                <a:solidFill>
                  <a:srgbClr val="00FF00"/>
                </a:solidFill>
                <a:latin typeface="Arial" charset="0"/>
                <a:ea typeface="+mn-ea"/>
                <a:cs typeface="+mn-cs"/>
              </a:rPr>
              <a:t>Hypothesis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438400"/>
            <a:ext cx="8534400" cy="22098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smtClean="0">
                <a:solidFill>
                  <a:schemeClr val="bg1"/>
                </a:solidFill>
              </a:rPr>
              <a:t>	</a:t>
            </a:r>
            <a:r>
              <a:rPr lang="en-US" b="1" smtClean="0">
                <a:solidFill>
                  <a:schemeClr val="bg1"/>
                </a:solidFill>
              </a:rPr>
              <a:t>Sediment mineralization was dependant on vegetation type and temperature at the same moisture and other conditions</a:t>
            </a:r>
            <a:endParaRPr lang="en-US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2118</TotalTime>
  <Words>643</Words>
  <Application>Microsoft Office PowerPoint</Application>
  <PresentationFormat>On-screen Show (4:3)</PresentationFormat>
  <Paragraphs>144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Default Design</vt:lpstr>
      <vt:lpstr>Turnover of wetland sediments on mineralization of carbon, nitrogen and phosphorus </vt:lpstr>
      <vt:lpstr>Outline</vt:lpstr>
      <vt:lpstr>Slide 3</vt:lpstr>
      <vt:lpstr>Slide 4</vt:lpstr>
      <vt:lpstr>Slide 5</vt:lpstr>
      <vt:lpstr>Slide 6</vt:lpstr>
      <vt:lpstr>Importance of wetlands</vt:lpstr>
      <vt:lpstr>Slide 8</vt:lpstr>
      <vt:lpstr>Hypothesis</vt:lpstr>
      <vt:lpstr>Experiment</vt:lpstr>
      <vt:lpstr>Sediment collection &amp; experiment setup</vt:lpstr>
      <vt:lpstr>Sample analyses</vt:lpstr>
      <vt:lpstr>Major results </vt:lpstr>
      <vt:lpstr>Carbon mineralization rate </vt:lpstr>
      <vt:lpstr>Accumulative CO2-C with time</vt:lpstr>
      <vt:lpstr>Expressed by exponential  growth model </vt:lpstr>
      <vt:lpstr>Impacted by temperature (CO2–C)</vt:lpstr>
      <vt:lpstr>Nitrogen mineralization</vt:lpstr>
      <vt:lpstr>Accumulative N</vt:lpstr>
      <vt:lpstr>Phosphorus mineralization </vt:lpstr>
      <vt:lpstr>Accumulative phosphorus</vt:lpstr>
      <vt:lpstr>Impacted by temperature (NO3–N)</vt:lpstr>
      <vt:lpstr>Slide 23</vt:lpstr>
      <vt:lpstr>Impacted by temperature (P)</vt:lpstr>
      <vt:lpstr>Conclusions (1)</vt:lpstr>
      <vt:lpstr>Conclusions (2) </vt:lpstr>
    </vt:vector>
  </TitlesOfParts>
  <Company>UF IFAS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Phosphorus and Sulfur in the Everglades of Florida </dc:title>
  <dc:creator>QR Wang</dc:creator>
  <cp:lastModifiedBy>Wang,Qingren</cp:lastModifiedBy>
  <cp:revision>109</cp:revision>
  <dcterms:created xsi:type="dcterms:W3CDTF">2006-11-05T17:31:24Z</dcterms:created>
  <dcterms:modified xsi:type="dcterms:W3CDTF">2009-10-30T20:29:44Z</dcterms:modified>
</cp:coreProperties>
</file>