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Override5.xml" ContentType="application/vnd.openxmlformats-officedocument.themeOverrid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27432000" cy="16459200"/>
  <p:notesSz cx="14782800" cy="9296400"/>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autoAdjust="0"/>
    <p:restoredTop sz="90882" autoAdjust="0"/>
  </p:normalViewPr>
  <p:slideViewPr>
    <p:cSldViewPr>
      <p:cViewPr>
        <p:scale>
          <a:sx n="60" d="100"/>
          <a:sy n="60" d="100"/>
        </p:scale>
        <p:origin x="966" y="2328"/>
      </p:cViewPr>
      <p:guideLst>
        <p:guide orient="horz" pos="5184"/>
        <p:guide pos="864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mbaddocka\My%20Documents\Work\Data\WT%20data\Working%20data\Data%20analysis\SSSA09_poster_analysis.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mbaddocka\My%20Documents\Work\Presentations\SSSA%202009\sssa_analysis_dg.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Documents%20and%20Settings\mbaddocka\My%20Documents\Work\Presentations\SSSA%202009\sssa_analysis_dg.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Documents%20and%20Settings\mbaddocka\My%20Documents\Work\Data\WT%20data\Working%20data\Data%20analysis\SSSA09_poster_analysis.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C:\Documents%20and%20Settings\mbaddocka\My%20Documents\Work\Data\WT%20data\Working%20data\Data%20analysis\SSSA09_poster_analysis.xls" TargetMode="External"/><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manualLayout>
          <c:layoutTarget val="inner"/>
          <c:xMode val="edge"/>
          <c:yMode val="edge"/>
          <c:x val="0.11681452318460223"/>
          <c:y val="6.1595116144462496E-2"/>
          <c:w val="0.80398950131233549"/>
          <c:h val="0.74597267574562887"/>
        </c:manualLayout>
      </c:layout>
      <c:scatterChart>
        <c:scatterStyle val="lineMarker"/>
        <c:ser>
          <c:idx val="0"/>
          <c:order val="0"/>
          <c:spPr>
            <a:ln w="28575">
              <a:noFill/>
            </a:ln>
          </c:spPr>
          <c:marker>
            <c:symbol val="circle"/>
            <c:size val="7"/>
            <c:spPr>
              <a:noFill/>
              <a:ln>
                <a:solidFill>
                  <a:srgbClr val="FF0000"/>
                </a:solidFill>
              </a:ln>
            </c:spPr>
          </c:marker>
          <c:trendline>
            <c:trendlineType val="linear"/>
            <c:dispRSqr val="1"/>
            <c:trendlineLbl>
              <c:layout>
                <c:manualLayout>
                  <c:x val="0.20125918635170678"/>
                  <c:y val="-8.3376827896513045E-2"/>
                </c:manualLayout>
              </c:layout>
              <c:numFmt formatCode="#,##0.00" sourceLinked="0"/>
              <c:spPr>
                <a:noFill/>
              </c:spPr>
              <c:txPr>
                <a:bodyPr/>
                <a:lstStyle/>
                <a:p>
                  <a:pPr>
                    <a:defRPr sz="1200">
                      <a:latin typeface="Arial" pitchFamily="34" charset="0"/>
                      <a:cs typeface="Arial" pitchFamily="34" charset="0"/>
                    </a:defRPr>
                  </a:pPr>
                  <a:endParaRPr lang="en-US"/>
                </a:p>
              </c:txPr>
            </c:trendlineLbl>
          </c:trendline>
          <c:xVal>
            <c:numRef>
              <c:f>('Initial blow'!$B$4:$B$7,'Initial blow'!$B$9,'Initial blow'!$B$11:$B$12)</c:f>
              <c:numCache>
                <c:formatCode>0.0</c:formatCode>
                <c:ptCount val="7"/>
                <c:pt idx="0">
                  <c:v>28.974999999999987</c:v>
                </c:pt>
                <c:pt idx="1">
                  <c:v>31.732199999999889</c:v>
                </c:pt>
                <c:pt idx="2">
                  <c:v>60.110100000000003</c:v>
                </c:pt>
                <c:pt idx="3">
                  <c:v>59.414999999999999</c:v>
                </c:pt>
                <c:pt idx="4">
                  <c:v>55.218400000000003</c:v>
                </c:pt>
                <c:pt idx="5">
                  <c:v>38.024000000000001</c:v>
                </c:pt>
                <c:pt idx="6">
                  <c:v>19.995099999999855</c:v>
                </c:pt>
              </c:numCache>
            </c:numRef>
          </c:xVal>
          <c:yVal>
            <c:numRef>
              <c:f>('Initial blow'!$F$4:$F$7,'Initial blow'!$F$9,'Initial blow'!$F$11:$F$12)</c:f>
              <c:numCache>
                <c:formatCode>0.00</c:formatCode>
                <c:ptCount val="7"/>
                <c:pt idx="0">
                  <c:v>1.4885169216763829</c:v>
                </c:pt>
                <c:pt idx="1">
                  <c:v>0.51620149128628234</c:v>
                </c:pt>
                <c:pt idx="2">
                  <c:v>0.68080705297188182</c:v>
                </c:pt>
                <c:pt idx="3">
                  <c:v>1.4912776489522304</c:v>
                </c:pt>
                <c:pt idx="4">
                  <c:v>1.1808401123080081</c:v>
                </c:pt>
                <c:pt idx="5">
                  <c:v>0.33212072401628512</c:v>
                </c:pt>
                <c:pt idx="6">
                  <c:v>0.35588870067598088</c:v>
                </c:pt>
              </c:numCache>
            </c:numRef>
          </c:yVal>
        </c:ser>
        <c:axId val="61335808"/>
        <c:axId val="73163136"/>
      </c:scatterChart>
      <c:valAx>
        <c:axId val="61335808"/>
        <c:scaling>
          <c:orientation val="minMax"/>
        </c:scaling>
        <c:axPos val="b"/>
        <c:title>
          <c:tx>
            <c:rich>
              <a:bodyPr/>
              <a:lstStyle/>
              <a:p>
                <a:pPr>
                  <a:defRPr sz="1200" b="0">
                    <a:latin typeface="Arial" pitchFamily="34" charset="0"/>
                    <a:cs typeface="Arial" pitchFamily="34" charset="0"/>
                  </a:defRPr>
                </a:pPr>
                <a:r>
                  <a:rPr lang="en-US" sz="1200" b="0">
                    <a:latin typeface="Arial" pitchFamily="34" charset="0"/>
                    <a:cs typeface="Arial" pitchFamily="34" charset="0"/>
                  </a:rPr>
                  <a:t>Erodible fraction %</a:t>
                </a:r>
              </a:p>
            </c:rich>
          </c:tx>
          <c:layout/>
        </c:title>
        <c:numFmt formatCode="0" sourceLinked="0"/>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73163136"/>
        <c:crosses val="autoZero"/>
        <c:crossBetween val="midCat"/>
      </c:valAx>
      <c:valAx>
        <c:axId val="73163136"/>
        <c:scaling>
          <c:orientation val="minMax"/>
        </c:scaling>
        <c:axPos val="l"/>
        <c:majorGridlines>
          <c:spPr>
            <a:ln>
              <a:solidFill>
                <a:srgbClr val="FFFFFF">
                  <a:lumMod val="75000"/>
                </a:srgbClr>
              </a:solidFill>
            </a:ln>
          </c:spPr>
        </c:majorGridlines>
        <c:title>
          <c:tx>
            <c:rich>
              <a:bodyPr rot="-5400000" vert="horz"/>
              <a:lstStyle/>
              <a:p>
                <a:pPr>
                  <a:defRPr sz="1200" b="0">
                    <a:latin typeface="Arial" pitchFamily="34" charset="0"/>
                    <a:cs typeface="Arial" pitchFamily="34" charset="0"/>
                  </a:defRPr>
                </a:pPr>
                <a:r>
                  <a:rPr lang="en-US" sz="1200" b="0" dirty="0" smtClean="0">
                    <a:latin typeface="Arial" pitchFamily="34" charset="0"/>
                    <a:cs typeface="Arial" pitchFamily="34" charset="0"/>
                  </a:rPr>
                  <a:t>Filter</a:t>
                </a:r>
                <a:r>
                  <a:rPr lang="en-US" sz="1200" b="0" baseline="0" dirty="0" smtClean="0">
                    <a:latin typeface="Arial" pitchFamily="34" charset="0"/>
                    <a:cs typeface="Arial" pitchFamily="34" charset="0"/>
                  </a:rPr>
                  <a:t> </a:t>
                </a:r>
                <a:r>
                  <a:rPr lang="en-US" sz="1200" b="0" dirty="0" smtClean="0">
                    <a:latin typeface="Arial" pitchFamily="34" charset="0"/>
                    <a:cs typeface="Arial" pitchFamily="34" charset="0"/>
                  </a:rPr>
                  <a:t>PM</a:t>
                </a:r>
                <a:r>
                  <a:rPr lang="en-US" sz="1200" b="0" baseline="-25000" dirty="0" smtClean="0">
                    <a:latin typeface="Arial" pitchFamily="34" charset="0"/>
                    <a:cs typeface="Arial" pitchFamily="34" charset="0"/>
                  </a:rPr>
                  <a:t>10</a:t>
                </a:r>
                <a:r>
                  <a:rPr lang="en-US" sz="1200" b="0" baseline="0" dirty="0" smtClean="0">
                    <a:latin typeface="Arial" pitchFamily="34" charset="0"/>
                    <a:cs typeface="Arial" pitchFamily="34" charset="0"/>
                  </a:rPr>
                  <a:t> (mg/m</a:t>
                </a:r>
                <a:r>
                  <a:rPr lang="en-US" sz="1200" b="0" baseline="30000" dirty="0" smtClean="0">
                    <a:latin typeface="Arial" pitchFamily="34" charset="0"/>
                    <a:cs typeface="Arial" pitchFamily="34" charset="0"/>
                  </a:rPr>
                  <a:t>3</a:t>
                </a:r>
                <a:r>
                  <a:rPr lang="en-US" sz="1200" b="0" baseline="0" dirty="0" smtClean="0">
                    <a:latin typeface="Arial" pitchFamily="34" charset="0"/>
                    <a:cs typeface="Arial" pitchFamily="34" charset="0"/>
                  </a:rPr>
                  <a:t>)</a:t>
                </a:r>
                <a:endParaRPr lang="en-US" sz="1200" b="0" baseline="-25000" dirty="0">
                  <a:latin typeface="Arial" pitchFamily="34" charset="0"/>
                  <a:cs typeface="Arial" pitchFamily="34" charset="0"/>
                </a:endParaRPr>
              </a:p>
            </c:rich>
          </c:tx>
          <c:layout/>
        </c:title>
        <c:numFmt formatCode="0.0" sourceLinked="0"/>
        <c:tickLblPos val="nextTo"/>
        <c:txPr>
          <a:bodyPr/>
          <a:lstStyle/>
          <a:p>
            <a:pPr>
              <a:defRPr>
                <a:latin typeface="Arial" pitchFamily="34" charset="0"/>
                <a:cs typeface="Arial" pitchFamily="34" charset="0"/>
              </a:defRPr>
            </a:pPr>
            <a:endParaRPr lang="en-US"/>
          </a:p>
        </c:txPr>
        <c:crossAx val="61335808"/>
        <c:crosses val="autoZero"/>
        <c:crossBetween val="midCat"/>
      </c:valAx>
    </c:plotArea>
    <c:plotVisOnly val="1"/>
    <c:dispBlanksAs val="gap"/>
  </c:chart>
  <c:spPr>
    <a:solidFill>
      <a:schemeClr val="bg1"/>
    </a:solidFill>
    <a:ln>
      <a:noFill/>
    </a:ln>
  </c:sp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title>
      <c:tx>
        <c:rich>
          <a:bodyPr/>
          <a:lstStyle/>
          <a:p>
            <a:pPr>
              <a:defRPr sz="1200"/>
            </a:pPr>
            <a:r>
              <a:rPr lang="en-US" sz="1200"/>
              <a:t>DG GRIMM</a:t>
            </a:r>
          </a:p>
        </c:rich>
      </c:tx>
      <c:layout>
        <c:manualLayout>
          <c:xMode val="edge"/>
          <c:yMode val="edge"/>
          <c:x val="0.82538163558074962"/>
          <c:y val="0"/>
        </c:manualLayout>
      </c:layout>
      <c:overlay val="1"/>
      <c:spPr>
        <a:solidFill>
          <a:sysClr val="window" lastClr="FFFFFF"/>
        </a:solidFill>
      </c:spPr>
    </c:title>
    <c:plotArea>
      <c:layout>
        <c:manualLayout>
          <c:layoutTarget val="inner"/>
          <c:xMode val="edge"/>
          <c:yMode val="edge"/>
          <c:x val="0.18927915260592518"/>
          <c:y val="5.1489936964064897E-2"/>
          <c:w val="0.75933195850519175"/>
          <c:h val="0.76065125954876611"/>
        </c:manualLayout>
      </c:layout>
      <c:scatterChart>
        <c:scatterStyle val="lineMarker"/>
        <c:ser>
          <c:idx val="3"/>
          <c:order val="0"/>
          <c:tx>
            <c:v>ARS</c:v>
          </c:tx>
          <c:spPr>
            <a:ln w="28575">
              <a:noFill/>
            </a:ln>
          </c:spPr>
          <c:marker>
            <c:symbol val="triangle"/>
            <c:size val="7"/>
            <c:spPr>
              <a:solidFill>
                <a:srgbClr val="92D050"/>
              </a:solidFill>
              <a:ln>
                <a:solidFill>
                  <a:srgbClr val="92D050"/>
                </a:solidFill>
              </a:ln>
            </c:spPr>
          </c:marker>
          <c:xVal>
            <c:numRef>
              <c:f>('DG vs GRIMM PM10'!$E$9,'DG vs GRIMM PM10'!$E$15,'DG vs GRIMM PM10'!$E$21)</c:f>
              <c:numCache>
                <c:formatCode>0.00</c:formatCode>
                <c:ptCount val="3"/>
                <c:pt idx="0">
                  <c:v>0.4526</c:v>
                </c:pt>
                <c:pt idx="1">
                  <c:v>0.5196666666666665</c:v>
                </c:pt>
                <c:pt idx="2">
                  <c:v>0.6701333333333368</c:v>
                </c:pt>
              </c:numCache>
            </c:numRef>
          </c:xVal>
          <c:yVal>
            <c:numRef>
              <c:f>('DG vs GRIMM PM10'!$T$6,'DG vs GRIMM PM10'!$T$8,'DG vs GRIMM PM10'!$T$10)</c:f>
              <c:numCache>
                <c:formatCode>General</c:formatCode>
                <c:ptCount val="3"/>
                <c:pt idx="0">
                  <c:v>259.79799999999869</c:v>
                </c:pt>
                <c:pt idx="1">
                  <c:v>263.77199999999863</c:v>
                </c:pt>
                <c:pt idx="2">
                  <c:v>191.25150000000002</c:v>
                </c:pt>
              </c:numCache>
            </c:numRef>
          </c:yVal>
        </c:ser>
        <c:ser>
          <c:idx val="4"/>
          <c:order val="1"/>
          <c:tx>
            <c:v>BS</c:v>
          </c:tx>
          <c:spPr>
            <a:ln w="28575">
              <a:noFill/>
            </a:ln>
          </c:spPr>
          <c:marker>
            <c:symbol val="diamond"/>
            <c:size val="7"/>
            <c:spPr>
              <a:solidFill>
                <a:srgbClr val="0070C0"/>
              </a:solidFill>
              <a:ln>
                <a:solidFill>
                  <a:srgbClr val="0070C0"/>
                </a:solidFill>
              </a:ln>
            </c:spPr>
          </c:marker>
          <c:xVal>
            <c:numRef>
              <c:f>('DG vs GRIMM PM10'!$F$9,'DG vs GRIMM PM10'!$F$15,'DG vs GRIMM PM10'!$F$21)</c:f>
              <c:numCache>
                <c:formatCode>0.00</c:formatCode>
                <c:ptCount val="3"/>
                <c:pt idx="0">
                  <c:v>0.41640000000000038</c:v>
                </c:pt>
                <c:pt idx="1">
                  <c:v>0.15620000000000081</c:v>
                </c:pt>
                <c:pt idx="2">
                  <c:v>0.35956666666666864</c:v>
                </c:pt>
              </c:numCache>
            </c:numRef>
          </c:xVal>
          <c:yVal>
            <c:numRef>
              <c:f>('DG vs GRIMM PM10'!$V$6,'DG vs GRIMM PM10'!$V$8,'DG vs GRIMM PM10'!$V$10)</c:f>
              <c:numCache>
                <c:formatCode>General</c:formatCode>
                <c:ptCount val="3"/>
                <c:pt idx="0">
                  <c:v>55.992500000000113</c:v>
                </c:pt>
                <c:pt idx="1">
                  <c:v>65.165999999999983</c:v>
                </c:pt>
                <c:pt idx="2">
                  <c:v>48.236500000000063</c:v>
                </c:pt>
              </c:numCache>
            </c:numRef>
          </c:yVal>
        </c:ser>
        <c:ser>
          <c:idx val="5"/>
          <c:order val="2"/>
          <c:tx>
            <c:v>ND</c:v>
          </c:tx>
          <c:spPr>
            <a:ln w="28575">
              <a:noFill/>
            </a:ln>
          </c:spPr>
          <c:marker>
            <c:symbol val="square"/>
            <c:size val="7"/>
            <c:spPr>
              <a:solidFill>
                <a:srgbClr val="C00000"/>
              </a:solidFill>
              <a:ln>
                <a:solidFill>
                  <a:srgbClr val="C00000"/>
                </a:solidFill>
              </a:ln>
            </c:spPr>
          </c:marker>
          <c:xVal>
            <c:numRef>
              <c:f>('DG vs GRIMM PM10'!$G$9,'DG vs GRIMM PM10'!$G$15,'DG vs GRIMM PM10'!$G$21)</c:f>
              <c:numCache>
                <c:formatCode>0.00</c:formatCode>
                <c:ptCount val="3"/>
                <c:pt idx="0">
                  <c:v>0.6276000000000036</c:v>
                </c:pt>
                <c:pt idx="1">
                  <c:v>0.78656666666666353</c:v>
                </c:pt>
                <c:pt idx="2">
                  <c:v>0.64316666666666666</c:v>
                </c:pt>
              </c:numCache>
            </c:numRef>
          </c:xVal>
          <c:yVal>
            <c:numRef>
              <c:f>('DG vs GRIMM PM10'!$X$6,'DG vs GRIMM PM10'!$X$8,'DG vs GRIMM PM10'!$X$10)</c:f>
              <c:numCache>
                <c:formatCode>General</c:formatCode>
                <c:ptCount val="3"/>
                <c:pt idx="0">
                  <c:v>75.400000000000006</c:v>
                </c:pt>
                <c:pt idx="1">
                  <c:v>114.196</c:v>
                </c:pt>
                <c:pt idx="2">
                  <c:v>89.57650000000001</c:v>
                </c:pt>
              </c:numCache>
            </c:numRef>
          </c:yVal>
        </c:ser>
        <c:ser>
          <c:idx val="0"/>
          <c:order val="3"/>
          <c:spPr>
            <a:ln w="28575">
              <a:noFill/>
            </a:ln>
          </c:spPr>
          <c:marker>
            <c:symbol val="star"/>
            <c:size val="7"/>
            <c:spPr>
              <a:ln>
                <a:solidFill>
                  <a:srgbClr val="92D050"/>
                </a:solidFill>
              </a:ln>
            </c:spPr>
          </c:marker>
          <c:xVal>
            <c:numRef>
              <c:f>'DG vs GRIMM PM10'!$E$23</c:f>
              <c:numCache>
                <c:formatCode>0.00</c:formatCode>
                <c:ptCount val="1"/>
                <c:pt idx="0">
                  <c:v>0.54746666666666399</c:v>
                </c:pt>
              </c:numCache>
            </c:numRef>
          </c:xVal>
          <c:yVal>
            <c:numRef>
              <c:f>'DG vs GRIMM PM10'!$S$13</c:f>
              <c:numCache>
                <c:formatCode>0.0</c:formatCode>
                <c:ptCount val="1"/>
                <c:pt idx="0">
                  <c:v>238.27383333333333</c:v>
                </c:pt>
              </c:numCache>
            </c:numRef>
          </c:yVal>
        </c:ser>
        <c:ser>
          <c:idx val="1"/>
          <c:order val="4"/>
          <c:spPr>
            <a:ln w="28575">
              <a:noFill/>
            </a:ln>
          </c:spPr>
          <c:marker>
            <c:symbol val="star"/>
            <c:size val="7"/>
            <c:spPr>
              <a:ln>
                <a:solidFill>
                  <a:srgbClr val="0070C0"/>
                </a:solidFill>
              </a:ln>
            </c:spPr>
          </c:marker>
          <c:xVal>
            <c:numRef>
              <c:f>'DG vs GRIMM PM10'!$F$23</c:f>
              <c:numCache>
                <c:formatCode>0.00</c:formatCode>
                <c:ptCount val="1"/>
                <c:pt idx="0">
                  <c:v>0.31072222222222368</c:v>
                </c:pt>
              </c:numCache>
            </c:numRef>
          </c:xVal>
          <c:yVal>
            <c:numRef>
              <c:f>'DG vs GRIMM PM10'!$U$13</c:f>
              <c:numCache>
                <c:formatCode>0.0</c:formatCode>
                <c:ptCount val="1"/>
                <c:pt idx="0">
                  <c:v>56.465000000000003</c:v>
                </c:pt>
              </c:numCache>
            </c:numRef>
          </c:yVal>
        </c:ser>
        <c:ser>
          <c:idx val="2"/>
          <c:order val="5"/>
          <c:spPr>
            <a:ln w="28575">
              <a:solidFill>
                <a:schemeClr val="accent2"/>
              </a:solidFill>
            </a:ln>
          </c:spPr>
          <c:marker>
            <c:symbol val="star"/>
            <c:size val="7"/>
            <c:spPr>
              <a:ln>
                <a:solidFill>
                  <a:srgbClr val="C00000"/>
                </a:solidFill>
              </a:ln>
            </c:spPr>
          </c:marker>
          <c:xVal>
            <c:numRef>
              <c:f>'DG vs GRIMM PM10'!$G$23</c:f>
              <c:numCache>
                <c:formatCode>0.00</c:formatCode>
                <c:ptCount val="1"/>
                <c:pt idx="0">
                  <c:v>0.68577777777777771</c:v>
                </c:pt>
              </c:numCache>
            </c:numRef>
          </c:xVal>
          <c:yVal>
            <c:numRef>
              <c:f>'DG vs GRIMM PM10'!$W$13</c:f>
              <c:numCache>
                <c:formatCode>0.0</c:formatCode>
                <c:ptCount val="1"/>
                <c:pt idx="0">
                  <c:v>93.057500000000005</c:v>
                </c:pt>
              </c:numCache>
            </c:numRef>
          </c:yVal>
        </c:ser>
        <c:axId val="73830784"/>
        <c:axId val="73833088"/>
      </c:scatterChart>
      <c:valAx>
        <c:axId val="73830784"/>
        <c:scaling>
          <c:orientation val="minMax"/>
          <c:max val="0.8"/>
        </c:scaling>
        <c:axPos val="b"/>
        <c:title>
          <c:tx>
            <c:rich>
              <a:bodyPr/>
              <a:lstStyle/>
              <a:p>
                <a:pPr>
                  <a:defRPr sz="1200" b="0"/>
                </a:pPr>
                <a:r>
                  <a:rPr lang="en-US" sz="1200" b="0" dirty="0"/>
                  <a:t>Wind tunnel  GRIMM PM</a:t>
                </a:r>
                <a:r>
                  <a:rPr lang="en-US" sz="1200" b="0" baseline="-25000" dirty="0"/>
                  <a:t>10</a:t>
                </a:r>
                <a:r>
                  <a:rPr lang="en-US" sz="1200" b="0" dirty="0"/>
                  <a:t> (mg/m</a:t>
                </a:r>
                <a:r>
                  <a:rPr lang="en-US" sz="1200" b="0" baseline="30000" dirty="0"/>
                  <a:t>3</a:t>
                </a:r>
                <a:r>
                  <a:rPr lang="en-US" sz="1200" b="0" dirty="0"/>
                  <a:t>)</a:t>
                </a:r>
              </a:p>
            </c:rich>
          </c:tx>
          <c:layout/>
        </c:title>
        <c:numFmt formatCode="0.0" sourceLinked="0"/>
        <c:tickLblPos val="nextTo"/>
        <c:txPr>
          <a:bodyPr/>
          <a:lstStyle/>
          <a:p>
            <a:pPr>
              <a:defRPr sz="1200"/>
            </a:pPr>
            <a:endParaRPr lang="en-US"/>
          </a:p>
        </c:txPr>
        <c:crossAx val="73833088"/>
        <c:crosses val="autoZero"/>
        <c:crossBetween val="midCat"/>
      </c:valAx>
      <c:valAx>
        <c:axId val="73833088"/>
        <c:scaling>
          <c:orientation val="minMax"/>
          <c:max val="275"/>
          <c:min val="0"/>
        </c:scaling>
        <c:axPos val="l"/>
        <c:majorGridlines>
          <c:spPr>
            <a:ln>
              <a:solidFill>
                <a:srgbClr val="FFFFFF">
                  <a:lumMod val="75000"/>
                </a:srgbClr>
              </a:solidFill>
            </a:ln>
          </c:spPr>
        </c:majorGridlines>
        <c:title>
          <c:tx>
            <c:rich>
              <a:bodyPr rot="-5400000" vert="horz"/>
              <a:lstStyle/>
              <a:p>
                <a:pPr>
                  <a:defRPr sz="1200" b="0"/>
                </a:pPr>
                <a:r>
                  <a:rPr lang="en-US" sz="1200" b="0" dirty="0"/>
                  <a:t>DG GRIMM PM</a:t>
                </a:r>
                <a:r>
                  <a:rPr lang="en-US" sz="1200" b="0" baseline="-25000" dirty="0"/>
                  <a:t>10</a:t>
                </a:r>
                <a:r>
                  <a:rPr lang="en-US" sz="1200" b="0" dirty="0"/>
                  <a:t> (mg/m</a:t>
                </a:r>
                <a:r>
                  <a:rPr lang="en-US" sz="1200" b="0" baseline="30000" dirty="0"/>
                  <a:t>3</a:t>
                </a:r>
                <a:r>
                  <a:rPr lang="en-US" sz="1200" b="0" dirty="0"/>
                  <a:t>)</a:t>
                </a:r>
              </a:p>
            </c:rich>
          </c:tx>
          <c:layout>
            <c:manualLayout>
              <c:xMode val="edge"/>
              <c:yMode val="edge"/>
              <c:x val="8.5845519310086774E-3"/>
              <c:y val="0.10262780704572695"/>
            </c:manualLayout>
          </c:layout>
        </c:title>
        <c:numFmt formatCode="0" sourceLinked="0"/>
        <c:tickLblPos val="nextTo"/>
        <c:txPr>
          <a:bodyPr/>
          <a:lstStyle/>
          <a:p>
            <a:pPr>
              <a:defRPr sz="1200"/>
            </a:pPr>
            <a:endParaRPr lang="en-US"/>
          </a:p>
        </c:txPr>
        <c:crossAx val="73830784"/>
        <c:crosses val="autoZero"/>
        <c:crossBetween val="midCat"/>
      </c:valAx>
    </c:plotArea>
    <c:legend>
      <c:legendPos val="l"/>
      <c:legendEntry>
        <c:idx val="3"/>
        <c:delete val="1"/>
      </c:legendEntry>
      <c:legendEntry>
        <c:idx val="4"/>
        <c:delete val="1"/>
      </c:legendEntry>
      <c:legendEntry>
        <c:idx val="5"/>
        <c:delete val="1"/>
      </c:legendEntry>
      <c:layout>
        <c:manualLayout>
          <c:xMode val="edge"/>
          <c:yMode val="edge"/>
          <c:x val="0.20517871784142144"/>
          <c:y val="2.6146768128890567E-3"/>
          <c:w val="0.16610329958755171"/>
          <c:h val="0.27813794226511923"/>
        </c:manualLayout>
      </c:layout>
      <c:overlay val="1"/>
      <c:spPr>
        <a:solidFill>
          <a:schemeClr val="bg1"/>
        </a:solidFill>
        <a:ln w="9525">
          <a:solidFill>
            <a:schemeClr val="bg1">
              <a:lumMod val="75000"/>
            </a:schemeClr>
          </a:solidFill>
        </a:ln>
      </c:spPr>
      <c:txPr>
        <a:bodyPr/>
        <a:lstStyle/>
        <a:p>
          <a:pPr>
            <a:defRPr sz="1100"/>
          </a:pPr>
          <a:endParaRPr lang="en-US"/>
        </a:p>
      </c:txPr>
    </c:legend>
    <c:plotVisOnly val="1"/>
  </c:chart>
  <c:spPr>
    <a:solidFill>
      <a:sysClr val="window" lastClr="FFFFFF"/>
    </a:solidFill>
  </c:spPr>
  <c:txPr>
    <a:bodyPr/>
    <a:lstStyle/>
    <a:p>
      <a:pPr>
        <a:defRPr>
          <a:latin typeface="Arial" pitchFamily="34" charset="0"/>
          <a:cs typeface="Arial" pitchFamily="34" charset="0"/>
        </a:defRPr>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sz="1200">
                <a:latin typeface="Arial" pitchFamily="34" charset="0"/>
                <a:cs typeface="Arial" pitchFamily="34" charset="0"/>
              </a:defRPr>
            </a:pPr>
            <a:r>
              <a:rPr lang="en-US" sz="1200" dirty="0">
                <a:latin typeface="Arial" pitchFamily="34" charset="0"/>
                <a:cs typeface="Arial" pitchFamily="34" charset="0"/>
              </a:rPr>
              <a:t>DG </a:t>
            </a:r>
            <a:r>
              <a:rPr lang="en-US" sz="1200" dirty="0" err="1">
                <a:latin typeface="Arial" pitchFamily="34" charset="0"/>
                <a:cs typeface="Arial" pitchFamily="34" charset="0"/>
              </a:rPr>
              <a:t>DataRam</a:t>
            </a:r>
            <a:endParaRPr lang="en-US" sz="1200" dirty="0">
              <a:latin typeface="Arial" pitchFamily="34" charset="0"/>
              <a:cs typeface="Arial" pitchFamily="34" charset="0"/>
            </a:endParaRPr>
          </a:p>
        </c:rich>
      </c:tx>
      <c:layout>
        <c:manualLayout>
          <c:xMode val="edge"/>
          <c:yMode val="edge"/>
          <c:x val="0.80712957952361464"/>
          <c:y val="0"/>
        </c:manualLayout>
      </c:layout>
      <c:overlay val="1"/>
      <c:spPr>
        <a:solidFill>
          <a:schemeClr val="bg1"/>
        </a:solidFill>
      </c:spPr>
    </c:title>
    <c:plotArea>
      <c:layout>
        <c:manualLayout>
          <c:layoutTarget val="inner"/>
          <c:xMode val="edge"/>
          <c:yMode val="edge"/>
          <c:x val="0.16076060628746341"/>
          <c:y val="5.1489936964064897E-2"/>
          <c:w val="0.78492119569351149"/>
          <c:h val="0.75619130941965584"/>
        </c:manualLayout>
      </c:layout>
      <c:scatterChart>
        <c:scatterStyle val="lineMarker"/>
        <c:ser>
          <c:idx val="0"/>
          <c:order val="0"/>
          <c:tx>
            <c:v>ARS</c:v>
          </c:tx>
          <c:spPr>
            <a:ln w="28575">
              <a:noFill/>
            </a:ln>
          </c:spPr>
          <c:marker>
            <c:symbol val="triangle"/>
            <c:size val="7"/>
            <c:spPr>
              <a:solidFill>
                <a:srgbClr val="92D050"/>
              </a:solidFill>
              <a:ln>
                <a:solidFill>
                  <a:srgbClr val="92D050"/>
                </a:solidFill>
              </a:ln>
            </c:spPr>
          </c:marker>
          <c:xVal>
            <c:numRef>
              <c:f>('DG vs GRIMM PM10'!$E$9,'DG vs GRIMM PM10'!$E$15,'DG vs GRIMM PM10'!$E$21)</c:f>
              <c:numCache>
                <c:formatCode>0.00</c:formatCode>
                <c:ptCount val="3"/>
                <c:pt idx="0">
                  <c:v>0.4526</c:v>
                </c:pt>
                <c:pt idx="1">
                  <c:v>0.5196666666666665</c:v>
                </c:pt>
                <c:pt idx="2">
                  <c:v>0.67013333333333625</c:v>
                </c:pt>
              </c:numCache>
            </c:numRef>
          </c:xVal>
          <c:yVal>
            <c:numRef>
              <c:f>('DG vs GRIMM PM10'!$L$6,'DG vs GRIMM PM10'!$L$8,'DG vs GRIMM PM10'!$L$10)</c:f>
              <c:numCache>
                <c:formatCode>0.0</c:formatCode>
                <c:ptCount val="3"/>
                <c:pt idx="0">
                  <c:v>42.305500000000002</c:v>
                </c:pt>
                <c:pt idx="1">
                  <c:v>44.213000000000008</c:v>
                </c:pt>
                <c:pt idx="2">
                  <c:v>40.569000000000003</c:v>
                </c:pt>
              </c:numCache>
            </c:numRef>
          </c:yVal>
        </c:ser>
        <c:ser>
          <c:idx val="1"/>
          <c:order val="1"/>
          <c:tx>
            <c:v>BS</c:v>
          </c:tx>
          <c:spPr>
            <a:ln w="28575">
              <a:noFill/>
            </a:ln>
          </c:spPr>
          <c:marker>
            <c:symbol val="diamond"/>
            <c:size val="7"/>
            <c:spPr>
              <a:solidFill>
                <a:srgbClr val="0070C0"/>
              </a:solidFill>
              <a:ln>
                <a:solidFill>
                  <a:srgbClr val="0070C0"/>
                </a:solidFill>
              </a:ln>
            </c:spPr>
          </c:marker>
          <c:xVal>
            <c:numRef>
              <c:f>('DG vs GRIMM PM10'!$F$9,'DG vs GRIMM PM10'!$F$15,'DG vs GRIMM PM10'!$F$21)</c:f>
              <c:numCache>
                <c:formatCode>0.00</c:formatCode>
                <c:ptCount val="3"/>
                <c:pt idx="0">
                  <c:v>0.41640000000000038</c:v>
                </c:pt>
                <c:pt idx="1">
                  <c:v>0.15620000000000073</c:v>
                </c:pt>
                <c:pt idx="2">
                  <c:v>0.35956666666666842</c:v>
                </c:pt>
              </c:numCache>
            </c:numRef>
          </c:xVal>
          <c:yVal>
            <c:numRef>
              <c:f>('DG vs GRIMM PM10'!$N$6,'DG vs GRIMM PM10'!$N$8,'DG vs GRIMM PM10'!$N$10)</c:f>
              <c:numCache>
                <c:formatCode>0.0</c:formatCode>
                <c:ptCount val="3"/>
                <c:pt idx="0">
                  <c:v>19.8245</c:v>
                </c:pt>
                <c:pt idx="1">
                  <c:v>18.559999999999999</c:v>
                </c:pt>
                <c:pt idx="2">
                  <c:v>8.8375000000000004</c:v>
                </c:pt>
              </c:numCache>
            </c:numRef>
          </c:yVal>
        </c:ser>
        <c:ser>
          <c:idx val="2"/>
          <c:order val="2"/>
          <c:tx>
            <c:v>ND</c:v>
          </c:tx>
          <c:spPr>
            <a:ln w="28575">
              <a:noFill/>
            </a:ln>
          </c:spPr>
          <c:marker>
            <c:symbol val="square"/>
            <c:size val="7"/>
            <c:spPr>
              <a:solidFill>
                <a:srgbClr val="C00000"/>
              </a:solidFill>
              <a:ln>
                <a:solidFill>
                  <a:srgbClr val="C00000"/>
                </a:solidFill>
              </a:ln>
            </c:spPr>
          </c:marker>
          <c:xVal>
            <c:numRef>
              <c:f>('DG vs GRIMM PM10'!$G$9,'DG vs GRIMM PM10'!$G$15,'DG vs GRIMM PM10'!$G$21)</c:f>
              <c:numCache>
                <c:formatCode>0.00</c:formatCode>
                <c:ptCount val="3"/>
                <c:pt idx="0">
                  <c:v>0.62760000000000304</c:v>
                </c:pt>
                <c:pt idx="1">
                  <c:v>0.78656666666666397</c:v>
                </c:pt>
                <c:pt idx="2">
                  <c:v>0.64316666666666666</c:v>
                </c:pt>
              </c:numCache>
            </c:numRef>
          </c:xVal>
          <c:yVal>
            <c:numRef>
              <c:f>('DG vs GRIMM PM10'!$P$6,'DG vs GRIMM PM10'!$P$8,'DG vs GRIMM PM10'!$P$10)</c:f>
              <c:numCache>
                <c:formatCode>0.0</c:formatCode>
                <c:ptCount val="3"/>
                <c:pt idx="0">
                  <c:v>27.119500000000031</c:v>
                </c:pt>
                <c:pt idx="1">
                  <c:v>30.753999999999987</c:v>
                </c:pt>
                <c:pt idx="2">
                  <c:v>30.227</c:v>
                </c:pt>
              </c:numCache>
            </c:numRef>
          </c:yVal>
        </c:ser>
        <c:ser>
          <c:idx val="3"/>
          <c:order val="3"/>
          <c:spPr>
            <a:ln w="28575">
              <a:noFill/>
            </a:ln>
          </c:spPr>
          <c:marker>
            <c:symbol val="star"/>
            <c:size val="7"/>
            <c:spPr>
              <a:ln>
                <a:solidFill>
                  <a:srgbClr val="92D050"/>
                </a:solidFill>
              </a:ln>
            </c:spPr>
          </c:marker>
          <c:xVal>
            <c:numRef>
              <c:f>'DG vs GRIMM PM10'!$E$23</c:f>
              <c:numCache>
                <c:formatCode>0.00</c:formatCode>
                <c:ptCount val="1"/>
                <c:pt idx="0">
                  <c:v>0.54746666666666433</c:v>
                </c:pt>
              </c:numCache>
            </c:numRef>
          </c:xVal>
          <c:yVal>
            <c:numRef>
              <c:f>'DG vs GRIMM PM10'!$K$13</c:f>
              <c:numCache>
                <c:formatCode>0.0</c:formatCode>
                <c:ptCount val="1"/>
                <c:pt idx="0">
                  <c:v>42.362500000000011</c:v>
                </c:pt>
              </c:numCache>
            </c:numRef>
          </c:yVal>
        </c:ser>
        <c:ser>
          <c:idx val="4"/>
          <c:order val="4"/>
          <c:spPr>
            <a:ln w="28575">
              <a:noFill/>
            </a:ln>
          </c:spPr>
          <c:marker>
            <c:spPr>
              <a:ln>
                <a:solidFill>
                  <a:srgbClr val="0070C0"/>
                </a:solidFill>
              </a:ln>
            </c:spPr>
          </c:marker>
          <c:xVal>
            <c:numRef>
              <c:f>'DG vs GRIMM PM10'!$F$23</c:f>
              <c:numCache>
                <c:formatCode>0.00</c:formatCode>
                <c:ptCount val="1"/>
                <c:pt idx="0">
                  <c:v>0.31072222222222351</c:v>
                </c:pt>
              </c:numCache>
            </c:numRef>
          </c:xVal>
          <c:yVal>
            <c:numRef>
              <c:f>'DG vs GRIMM PM10'!$M$13</c:f>
              <c:numCache>
                <c:formatCode>0.0</c:formatCode>
                <c:ptCount val="1"/>
                <c:pt idx="0">
                  <c:v>15.740666666666669</c:v>
                </c:pt>
              </c:numCache>
            </c:numRef>
          </c:yVal>
        </c:ser>
        <c:ser>
          <c:idx val="5"/>
          <c:order val="5"/>
          <c:spPr>
            <a:ln w="28575">
              <a:noFill/>
            </a:ln>
          </c:spPr>
          <c:marker>
            <c:symbol val="star"/>
            <c:size val="7"/>
            <c:spPr>
              <a:ln>
                <a:solidFill>
                  <a:srgbClr val="C00000"/>
                </a:solidFill>
              </a:ln>
            </c:spPr>
          </c:marker>
          <c:xVal>
            <c:numRef>
              <c:f>'DG vs GRIMM PM10'!$G$23</c:f>
              <c:numCache>
                <c:formatCode>0.00</c:formatCode>
                <c:ptCount val="1"/>
                <c:pt idx="0">
                  <c:v>0.68577777777777771</c:v>
                </c:pt>
              </c:numCache>
            </c:numRef>
          </c:xVal>
          <c:yVal>
            <c:numRef>
              <c:f>'DG vs GRIMM PM10'!$O$13</c:f>
              <c:numCache>
                <c:formatCode>0.0</c:formatCode>
                <c:ptCount val="1"/>
                <c:pt idx="0">
                  <c:v>29.366833333333208</c:v>
                </c:pt>
              </c:numCache>
            </c:numRef>
          </c:yVal>
        </c:ser>
        <c:axId val="73907584"/>
        <c:axId val="73926528"/>
      </c:scatterChart>
      <c:valAx>
        <c:axId val="73907584"/>
        <c:scaling>
          <c:orientation val="minMax"/>
          <c:max val="0.8"/>
        </c:scaling>
        <c:axPos val="b"/>
        <c:title>
          <c:tx>
            <c:rich>
              <a:bodyPr/>
              <a:lstStyle/>
              <a:p>
                <a:pPr>
                  <a:defRPr sz="1200" b="0">
                    <a:latin typeface="Arial" pitchFamily="34" charset="0"/>
                    <a:cs typeface="Arial" pitchFamily="34" charset="0"/>
                  </a:defRPr>
                </a:pPr>
                <a:r>
                  <a:rPr lang="en-US" sz="1200" b="0">
                    <a:latin typeface="Arial" pitchFamily="34" charset="0"/>
                    <a:cs typeface="Arial" pitchFamily="34" charset="0"/>
                  </a:rPr>
                  <a:t>Wind tunnel</a:t>
                </a:r>
                <a:r>
                  <a:rPr lang="en-US" sz="1200" b="0" baseline="0">
                    <a:latin typeface="Arial" pitchFamily="34" charset="0"/>
                    <a:cs typeface="Arial" pitchFamily="34" charset="0"/>
                  </a:rPr>
                  <a:t>  GRIMM </a:t>
                </a:r>
                <a:r>
                  <a:rPr lang="en-US" sz="1200" b="0">
                    <a:latin typeface="Arial" pitchFamily="34" charset="0"/>
                    <a:cs typeface="Arial" pitchFamily="34" charset="0"/>
                  </a:rPr>
                  <a:t>PM</a:t>
                </a:r>
                <a:r>
                  <a:rPr lang="en-US" sz="1200" b="0" baseline="-25000">
                    <a:latin typeface="Arial" pitchFamily="34" charset="0"/>
                    <a:cs typeface="Arial" pitchFamily="34" charset="0"/>
                  </a:rPr>
                  <a:t>10</a:t>
                </a:r>
                <a:r>
                  <a:rPr lang="en-US" sz="1200" b="0">
                    <a:latin typeface="Arial" pitchFamily="34" charset="0"/>
                    <a:cs typeface="Arial" pitchFamily="34" charset="0"/>
                  </a:rPr>
                  <a:t> (mg/m</a:t>
                </a:r>
                <a:r>
                  <a:rPr lang="en-US" sz="1200" b="0" baseline="30000">
                    <a:latin typeface="Arial" pitchFamily="34" charset="0"/>
                    <a:cs typeface="Arial" pitchFamily="34" charset="0"/>
                  </a:rPr>
                  <a:t>3</a:t>
                </a:r>
                <a:r>
                  <a:rPr lang="en-US" sz="1200" b="0">
                    <a:latin typeface="Arial" pitchFamily="34" charset="0"/>
                    <a:cs typeface="Arial" pitchFamily="34" charset="0"/>
                  </a:rPr>
                  <a:t>)</a:t>
                </a:r>
              </a:p>
            </c:rich>
          </c:tx>
          <c:layout/>
        </c:title>
        <c:numFmt formatCode="0.0" sourceLinked="0"/>
        <c:tickLblPos val="nextTo"/>
        <c:txPr>
          <a:bodyPr/>
          <a:lstStyle/>
          <a:p>
            <a:pPr>
              <a:defRPr sz="1200">
                <a:latin typeface="Arial" pitchFamily="34" charset="0"/>
                <a:cs typeface="Arial" pitchFamily="34" charset="0"/>
              </a:defRPr>
            </a:pPr>
            <a:endParaRPr lang="en-US"/>
          </a:p>
        </c:txPr>
        <c:crossAx val="73926528"/>
        <c:crosses val="autoZero"/>
        <c:crossBetween val="midCat"/>
      </c:valAx>
      <c:valAx>
        <c:axId val="73926528"/>
        <c:scaling>
          <c:orientation val="minMax"/>
        </c:scaling>
        <c:axPos val="l"/>
        <c:majorGridlines>
          <c:spPr>
            <a:ln>
              <a:solidFill>
                <a:srgbClr val="FFFFFF">
                  <a:lumMod val="75000"/>
                </a:srgbClr>
              </a:solidFill>
            </a:ln>
          </c:spPr>
        </c:majorGridlines>
        <c:title>
          <c:tx>
            <c:rich>
              <a:bodyPr rot="-5400000" vert="horz"/>
              <a:lstStyle/>
              <a:p>
                <a:pPr>
                  <a:defRPr sz="1200" b="0">
                    <a:latin typeface="Arial" pitchFamily="34" charset="0"/>
                    <a:cs typeface="Arial" pitchFamily="34" charset="0"/>
                  </a:defRPr>
                </a:pPr>
                <a:r>
                  <a:rPr lang="en-US" sz="1200" b="0">
                    <a:latin typeface="Arial" pitchFamily="34" charset="0"/>
                    <a:cs typeface="Arial" pitchFamily="34" charset="0"/>
                  </a:rPr>
                  <a:t>DG DataRam PM</a:t>
                </a:r>
                <a:r>
                  <a:rPr lang="en-US" sz="1200" b="0" baseline="-25000">
                    <a:latin typeface="Arial" pitchFamily="34" charset="0"/>
                    <a:cs typeface="Arial" pitchFamily="34" charset="0"/>
                  </a:rPr>
                  <a:t>10</a:t>
                </a:r>
                <a:r>
                  <a:rPr lang="en-US" sz="1200" b="0">
                    <a:latin typeface="Arial" pitchFamily="34" charset="0"/>
                    <a:cs typeface="Arial" pitchFamily="34" charset="0"/>
                  </a:rPr>
                  <a:t> (mg/m</a:t>
                </a:r>
                <a:r>
                  <a:rPr lang="en-US" sz="1200" b="0" baseline="30000">
                    <a:latin typeface="Arial" pitchFamily="34" charset="0"/>
                    <a:cs typeface="Arial" pitchFamily="34" charset="0"/>
                  </a:rPr>
                  <a:t>3</a:t>
                </a:r>
                <a:r>
                  <a:rPr lang="en-US" sz="1200" b="0">
                    <a:latin typeface="Arial" pitchFamily="34" charset="0"/>
                    <a:cs typeface="Arial" pitchFamily="34" charset="0"/>
                  </a:rPr>
                  <a:t>)</a:t>
                </a:r>
              </a:p>
            </c:rich>
          </c:tx>
          <c:layout/>
        </c:title>
        <c:numFmt formatCode="0" sourceLinked="0"/>
        <c:tickLblPos val="nextTo"/>
        <c:txPr>
          <a:bodyPr/>
          <a:lstStyle/>
          <a:p>
            <a:pPr>
              <a:defRPr sz="1200">
                <a:latin typeface="Arial" pitchFamily="34" charset="0"/>
                <a:cs typeface="Arial" pitchFamily="34" charset="0"/>
              </a:defRPr>
            </a:pPr>
            <a:endParaRPr lang="en-US"/>
          </a:p>
        </c:txPr>
        <c:crossAx val="73907584"/>
        <c:crosses val="autoZero"/>
        <c:crossBetween val="midCat"/>
        <c:majorUnit val="10"/>
      </c:valAx>
    </c:plotArea>
    <c:legend>
      <c:legendPos val="l"/>
      <c:legendEntry>
        <c:idx val="3"/>
        <c:delete val="1"/>
      </c:legendEntry>
      <c:legendEntry>
        <c:idx val="4"/>
        <c:delete val="1"/>
      </c:legendEntry>
      <c:legendEntry>
        <c:idx val="5"/>
        <c:delete val="1"/>
      </c:legendEntry>
      <c:layout>
        <c:manualLayout>
          <c:xMode val="edge"/>
          <c:yMode val="edge"/>
          <c:x val="0.1780715157693617"/>
          <c:y val="2.6428988043161275E-3"/>
          <c:w val="0.14711309929846991"/>
          <c:h val="0.30207859434237605"/>
        </c:manualLayout>
      </c:layout>
      <c:overlay val="1"/>
      <c:spPr>
        <a:solidFill>
          <a:srgbClr val="FFFFFF"/>
        </a:solidFill>
        <a:ln w="9525">
          <a:solidFill>
            <a:schemeClr val="bg1">
              <a:lumMod val="75000"/>
            </a:schemeClr>
          </a:solidFill>
        </a:ln>
      </c:spPr>
      <c:txPr>
        <a:bodyPr/>
        <a:lstStyle/>
        <a:p>
          <a:pPr>
            <a:defRPr sz="1100">
              <a:latin typeface="Arial" pitchFamily="34" charset="0"/>
              <a:cs typeface="Arial" pitchFamily="34" charset="0"/>
            </a:defRPr>
          </a:pPr>
          <a:endParaRPr lang="en-US"/>
        </a:p>
      </c:txPr>
    </c:legend>
    <c:plotVisOnly val="1"/>
  </c:chart>
  <c:spPr>
    <a:solidFill>
      <a:sysClr val="window" lastClr="FFFFFF"/>
    </a:solidFill>
  </c:sp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223010346847144"/>
          <c:y val="6.5568332884009331E-2"/>
          <c:w val="0.83578512396694216"/>
          <c:h val="0.77089198560923955"/>
        </c:manualLayout>
      </c:layout>
      <c:scatterChart>
        <c:scatterStyle val="lineMarker"/>
        <c:ser>
          <c:idx val="0"/>
          <c:order val="0"/>
          <c:tx>
            <c:v>All</c:v>
          </c:tx>
          <c:spPr>
            <a:ln w="28575">
              <a:noFill/>
            </a:ln>
          </c:spPr>
          <c:marker>
            <c:symbol val="none"/>
          </c:marker>
          <c:trendline>
            <c:trendlineType val="linear"/>
            <c:dispRSqr val="1"/>
            <c:trendlineLbl>
              <c:layout>
                <c:manualLayout>
                  <c:x val="-0.11276331122510112"/>
                  <c:y val="-6.1406158213955765E-2"/>
                </c:manualLayout>
              </c:layout>
              <c:numFmt formatCode="#,##0.00" sourceLinked="0"/>
              <c:txPr>
                <a:bodyPr/>
                <a:lstStyle/>
                <a:p>
                  <a:pPr>
                    <a:defRPr sz="1200">
                      <a:latin typeface="Arial" pitchFamily="34" charset="0"/>
                      <a:cs typeface="Arial" pitchFamily="34" charset="0"/>
                    </a:defRPr>
                  </a:pPr>
                  <a:endParaRPr lang="en-US"/>
                </a:p>
              </c:txPr>
            </c:trendlineLbl>
          </c:trendline>
          <c:xVal>
            <c:numRef>
              <c:f>'ND,NDII_steady'!$X$7:$X$15</c:f>
              <c:numCache>
                <c:formatCode>0.00</c:formatCode>
                <c:ptCount val="9"/>
                <c:pt idx="0">
                  <c:v>3.7167708333333329</c:v>
                </c:pt>
                <c:pt idx="1">
                  <c:v>3.7192881944444367</c:v>
                </c:pt>
                <c:pt idx="2">
                  <c:v>6.3497222222222334</c:v>
                </c:pt>
                <c:pt idx="3">
                  <c:v>10.134895833333333</c:v>
                </c:pt>
                <c:pt idx="4">
                  <c:v>6.9870138888888889</c:v>
                </c:pt>
                <c:pt idx="5">
                  <c:v>9.5562847222222267</c:v>
                </c:pt>
                <c:pt idx="6">
                  <c:v>16.061249999999912</c:v>
                </c:pt>
                <c:pt idx="7">
                  <c:v>18.079444444444444</c:v>
                </c:pt>
                <c:pt idx="8">
                  <c:v>26.916493055555559</c:v>
                </c:pt>
              </c:numCache>
            </c:numRef>
          </c:xVal>
          <c:yVal>
            <c:numRef>
              <c:f>summary!$H$7:$H$15</c:f>
              <c:numCache>
                <c:formatCode>0.00</c:formatCode>
                <c:ptCount val="9"/>
                <c:pt idx="0">
                  <c:v>7.2285291462736314</c:v>
                </c:pt>
                <c:pt idx="1">
                  <c:v>5.1786580317126134</c:v>
                </c:pt>
                <c:pt idx="2">
                  <c:v>6.9096140461633704</c:v>
                </c:pt>
                <c:pt idx="3">
                  <c:v>12.807402723458859</c:v>
                </c:pt>
                <c:pt idx="4">
                  <c:v>14.088657973033881</c:v>
                </c:pt>
                <c:pt idx="5">
                  <c:v>13.547590465488753</c:v>
                </c:pt>
                <c:pt idx="6">
                  <c:v>14.617308331451708</c:v>
                </c:pt>
                <c:pt idx="7">
                  <c:v>10.904541532937674</c:v>
                </c:pt>
                <c:pt idx="8">
                  <c:v>20.772036885774789</c:v>
                </c:pt>
              </c:numCache>
            </c:numRef>
          </c:yVal>
        </c:ser>
        <c:ser>
          <c:idx val="1"/>
          <c:order val="1"/>
          <c:tx>
            <c:v>ND</c:v>
          </c:tx>
          <c:spPr>
            <a:ln w="28575">
              <a:noFill/>
            </a:ln>
          </c:spPr>
          <c:marker>
            <c:symbol val="square"/>
            <c:size val="7"/>
            <c:spPr>
              <a:solidFill>
                <a:srgbClr val="C00000"/>
              </a:solidFill>
              <a:ln>
                <a:solidFill>
                  <a:srgbClr val="C00000"/>
                </a:solidFill>
              </a:ln>
            </c:spPr>
          </c:marker>
          <c:xVal>
            <c:numRef>
              <c:f>('ND,NDII_steady'!$F$29,'ND,NDII_steady'!$F$35,'ND,NDII_steady'!$F$41)</c:f>
              <c:numCache>
                <c:formatCode>0.00</c:formatCode>
                <c:ptCount val="3"/>
                <c:pt idx="0">
                  <c:v>3.7167708333333329</c:v>
                </c:pt>
                <c:pt idx="1">
                  <c:v>3.7192881944444367</c:v>
                </c:pt>
                <c:pt idx="2">
                  <c:v>6.3497222222222334</c:v>
                </c:pt>
              </c:numCache>
            </c:numRef>
          </c:xVal>
          <c:yVal>
            <c:numRef>
              <c:f>summary!$H$7:$H$9</c:f>
              <c:numCache>
                <c:formatCode>0.00</c:formatCode>
                <c:ptCount val="3"/>
                <c:pt idx="0">
                  <c:v>7.2285291462736314</c:v>
                </c:pt>
                <c:pt idx="1">
                  <c:v>5.1786580317126134</c:v>
                </c:pt>
                <c:pt idx="2">
                  <c:v>6.9096140461633704</c:v>
                </c:pt>
              </c:numCache>
            </c:numRef>
          </c:yVal>
        </c:ser>
        <c:ser>
          <c:idx val="2"/>
          <c:order val="2"/>
          <c:tx>
            <c:v>ARS</c:v>
          </c:tx>
          <c:spPr>
            <a:ln w="28575">
              <a:noFill/>
            </a:ln>
          </c:spPr>
          <c:marker>
            <c:symbol val="triangle"/>
            <c:size val="7"/>
            <c:spPr>
              <a:solidFill>
                <a:srgbClr val="92D050"/>
              </a:solidFill>
              <a:ln>
                <a:solidFill>
                  <a:srgbClr val="92D050"/>
                </a:solidFill>
              </a:ln>
            </c:spPr>
          </c:marker>
          <c:xVal>
            <c:numRef>
              <c:f>(ARS_steady!$F$9,ARS_steady!$F$15,ARS_steady!$F$21)</c:f>
              <c:numCache>
                <c:formatCode>0.00</c:formatCode>
                <c:ptCount val="3"/>
                <c:pt idx="0">
                  <c:v>10.134895833333333</c:v>
                </c:pt>
                <c:pt idx="1">
                  <c:v>6.9870138888888889</c:v>
                </c:pt>
                <c:pt idx="2">
                  <c:v>9.5562847222222267</c:v>
                </c:pt>
              </c:numCache>
            </c:numRef>
          </c:xVal>
          <c:yVal>
            <c:numRef>
              <c:f>summary!$H$10:$H$12</c:f>
              <c:numCache>
                <c:formatCode>0.00</c:formatCode>
                <c:ptCount val="3"/>
                <c:pt idx="0">
                  <c:v>12.807402723458859</c:v>
                </c:pt>
                <c:pt idx="1">
                  <c:v>14.088657973033881</c:v>
                </c:pt>
                <c:pt idx="2">
                  <c:v>13.547590465488753</c:v>
                </c:pt>
              </c:numCache>
            </c:numRef>
          </c:yVal>
        </c:ser>
        <c:ser>
          <c:idx val="3"/>
          <c:order val="3"/>
          <c:tx>
            <c:v>BS</c:v>
          </c:tx>
          <c:spPr>
            <a:ln w="28575">
              <a:noFill/>
            </a:ln>
          </c:spPr>
          <c:marker>
            <c:symbol val="diamond"/>
            <c:size val="7"/>
            <c:spPr>
              <a:solidFill>
                <a:srgbClr val="0070C0"/>
              </a:solidFill>
              <a:ln>
                <a:solidFill>
                  <a:srgbClr val="0070C0"/>
                </a:solidFill>
              </a:ln>
            </c:spPr>
          </c:marker>
          <c:xVal>
            <c:numRef>
              <c:f>(BS_steady!$F$9,BS_steady!$F$15,BS_steady!$F$21)</c:f>
              <c:numCache>
                <c:formatCode>0.00</c:formatCode>
                <c:ptCount val="3"/>
                <c:pt idx="0">
                  <c:v>16.061249999999912</c:v>
                </c:pt>
                <c:pt idx="1">
                  <c:v>18.079444444444444</c:v>
                </c:pt>
                <c:pt idx="2">
                  <c:v>26.916493055555559</c:v>
                </c:pt>
              </c:numCache>
            </c:numRef>
          </c:xVal>
          <c:yVal>
            <c:numRef>
              <c:f>summary!$H$13:$H$15</c:f>
              <c:numCache>
                <c:formatCode>0.00</c:formatCode>
                <c:ptCount val="3"/>
                <c:pt idx="0">
                  <c:v>14.617308331451708</c:v>
                </c:pt>
                <c:pt idx="1">
                  <c:v>10.904541532937674</c:v>
                </c:pt>
                <c:pt idx="2">
                  <c:v>20.772036885774789</c:v>
                </c:pt>
              </c:numCache>
            </c:numRef>
          </c:yVal>
        </c:ser>
        <c:ser>
          <c:idx val="4"/>
          <c:order val="4"/>
          <c:spPr>
            <a:ln w="28575">
              <a:noFill/>
            </a:ln>
          </c:spPr>
          <c:marker>
            <c:symbol val="star"/>
            <c:size val="7"/>
            <c:spPr>
              <a:ln>
                <a:solidFill>
                  <a:srgbClr val="C00000"/>
                </a:solidFill>
              </a:ln>
            </c:spPr>
          </c:marker>
          <c:xVal>
            <c:numRef>
              <c:f>summary!$C$9</c:f>
              <c:numCache>
                <c:formatCode>0.00</c:formatCode>
                <c:ptCount val="1"/>
                <c:pt idx="0">
                  <c:v>4.5952604166666724</c:v>
                </c:pt>
              </c:numCache>
            </c:numRef>
          </c:xVal>
          <c:yVal>
            <c:numRef>
              <c:f>summary!$I$9</c:f>
              <c:numCache>
                <c:formatCode>0.00</c:formatCode>
                <c:ptCount val="1"/>
                <c:pt idx="0">
                  <c:v>6.4389337413832024</c:v>
                </c:pt>
              </c:numCache>
            </c:numRef>
          </c:yVal>
        </c:ser>
        <c:ser>
          <c:idx val="5"/>
          <c:order val="5"/>
          <c:spPr>
            <a:ln w="28575">
              <a:noFill/>
            </a:ln>
          </c:spPr>
          <c:marker>
            <c:symbol val="star"/>
            <c:size val="7"/>
            <c:spPr>
              <a:ln>
                <a:solidFill>
                  <a:srgbClr val="92D050"/>
                </a:solidFill>
              </a:ln>
            </c:spPr>
          </c:marker>
          <c:xVal>
            <c:numRef>
              <c:f>summary!$C$12</c:f>
              <c:numCache>
                <c:formatCode>0.00</c:formatCode>
                <c:ptCount val="1"/>
                <c:pt idx="0">
                  <c:v>8.8927314814814817</c:v>
                </c:pt>
              </c:numCache>
            </c:numRef>
          </c:xVal>
          <c:yVal>
            <c:numRef>
              <c:f>summary!$I$12</c:f>
              <c:numCache>
                <c:formatCode>0.00</c:formatCode>
                <c:ptCount val="1"/>
                <c:pt idx="0">
                  <c:v>13.481217053993833</c:v>
                </c:pt>
              </c:numCache>
            </c:numRef>
          </c:yVal>
        </c:ser>
        <c:ser>
          <c:idx val="6"/>
          <c:order val="6"/>
          <c:spPr>
            <a:ln w="28575">
              <a:noFill/>
            </a:ln>
          </c:spPr>
          <c:marker>
            <c:symbol val="star"/>
            <c:size val="7"/>
            <c:spPr>
              <a:ln>
                <a:solidFill>
                  <a:srgbClr val="0070C0"/>
                </a:solidFill>
              </a:ln>
            </c:spPr>
          </c:marker>
          <c:xVal>
            <c:numRef>
              <c:f>summary!$C$15</c:f>
              <c:numCache>
                <c:formatCode>0.00</c:formatCode>
                <c:ptCount val="1"/>
                <c:pt idx="0">
                  <c:v>20.352395833333222</c:v>
                </c:pt>
              </c:numCache>
            </c:numRef>
          </c:xVal>
          <c:yVal>
            <c:numRef>
              <c:f>summary!$I$15</c:f>
              <c:numCache>
                <c:formatCode>0.00</c:formatCode>
                <c:ptCount val="1"/>
                <c:pt idx="0">
                  <c:v>15.431295583388112</c:v>
                </c:pt>
              </c:numCache>
            </c:numRef>
          </c:yVal>
        </c:ser>
        <c:axId val="74015872"/>
        <c:axId val="74018176"/>
      </c:scatterChart>
      <c:valAx>
        <c:axId val="74015872"/>
        <c:scaling>
          <c:orientation val="minMax"/>
        </c:scaling>
        <c:axPos val="b"/>
        <c:title>
          <c:tx>
            <c:rich>
              <a:bodyPr/>
              <a:lstStyle/>
              <a:p>
                <a:pPr>
                  <a:defRPr sz="1200" b="0">
                    <a:latin typeface="Arial" pitchFamily="34" charset="0"/>
                    <a:cs typeface="Arial" pitchFamily="34" charset="0"/>
                  </a:defRPr>
                </a:pPr>
                <a:r>
                  <a:rPr lang="en-US" sz="1200" b="0">
                    <a:latin typeface="Arial" pitchFamily="34" charset="0"/>
                    <a:cs typeface="Arial" pitchFamily="34" charset="0"/>
                  </a:rPr>
                  <a:t>Sustained saltation flux (g/m/s)</a:t>
                </a:r>
              </a:p>
            </c:rich>
          </c:tx>
          <c:layout/>
        </c:title>
        <c:numFmt formatCode="0" sourceLinked="0"/>
        <c:tickLblPos val="nextTo"/>
        <c:txPr>
          <a:bodyPr rot="0" vert="horz"/>
          <a:lstStyle/>
          <a:p>
            <a:pPr>
              <a:defRPr sz="1000" b="0" i="0" u="none" strike="noStrike" baseline="0">
                <a:solidFill>
                  <a:srgbClr val="000000"/>
                </a:solidFill>
                <a:latin typeface="Arial" pitchFamily="34" charset="0"/>
                <a:ea typeface="Calibri"/>
                <a:cs typeface="Arial" pitchFamily="34" charset="0"/>
              </a:defRPr>
            </a:pPr>
            <a:endParaRPr lang="en-US"/>
          </a:p>
        </c:txPr>
        <c:crossAx val="74018176"/>
        <c:crosses val="autoZero"/>
        <c:crossBetween val="midCat"/>
      </c:valAx>
      <c:valAx>
        <c:axId val="74018176"/>
        <c:scaling>
          <c:orientation val="minMax"/>
        </c:scaling>
        <c:axPos val="l"/>
        <c:majorGridlines>
          <c:spPr>
            <a:ln>
              <a:solidFill>
                <a:srgbClr val="FFFFFF">
                  <a:lumMod val="75000"/>
                </a:srgbClr>
              </a:solidFill>
            </a:ln>
          </c:spPr>
        </c:majorGridlines>
        <c:title>
          <c:tx>
            <c:rich>
              <a:bodyPr rot="-5400000" vert="horz"/>
              <a:lstStyle/>
              <a:p>
                <a:pPr>
                  <a:defRPr sz="1200" b="0">
                    <a:latin typeface="Arial" pitchFamily="34" charset="0"/>
                    <a:cs typeface="Arial" pitchFamily="34" charset="0"/>
                  </a:defRPr>
                </a:pPr>
                <a:r>
                  <a:rPr lang="en-US" sz="1200" b="0" dirty="0">
                    <a:latin typeface="Arial" pitchFamily="34" charset="0"/>
                    <a:cs typeface="Arial" pitchFamily="34" charset="0"/>
                  </a:rPr>
                  <a:t>Total PM</a:t>
                </a:r>
                <a:r>
                  <a:rPr lang="en-US" sz="1200" b="0" baseline="-25000" dirty="0">
                    <a:latin typeface="Arial" pitchFamily="34" charset="0"/>
                    <a:cs typeface="Arial" pitchFamily="34" charset="0"/>
                  </a:rPr>
                  <a:t>10</a:t>
                </a:r>
                <a:r>
                  <a:rPr lang="en-US" sz="1200" b="0" dirty="0">
                    <a:latin typeface="Arial" pitchFamily="34" charset="0"/>
                    <a:cs typeface="Arial" pitchFamily="34" charset="0"/>
                  </a:rPr>
                  <a:t> (mg/m</a:t>
                </a:r>
                <a:r>
                  <a:rPr lang="en-US" sz="1200" b="0" baseline="30000" dirty="0">
                    <a:latin typeface="Arial" pitchFamily="34" charset="0"/>
                    <a:cs typeface="Arial" pitchFamily="34" charset="0"/>
                  </a:rPr>
                  <a:t>3</a:t>
                </a:r>
                <a:r>
                  <a:rPr lang="en-US" sz="1200" b="0" dirty="0">
                    <a:latin typeface="Arial" pitchFamily="34" charset="0"/>
                    <a:cs typeface="Arial" pitchFamily="34" charset="0"/>
                  </a:rPr>
                  <a:t>)</a:t>
                </a:r>
              </a:p>
            </c:rich>
          </c:tx>
          <c:layout/>
        </c:title>
        <c:numFmt formatCode="0" sourceLinked="0"/>
        <c:tickLblPos val="nextTo"/>
        <c:txPr>
          <a:bodyPr/>
          <a:lstStyle/>
          <a:p>
            <a:pPr>
              <a:defRPr sz="1200">
                <a:latin typeface="Arial" pitchFamily="34" charset="0"/>
                <a:cs typeface="Arial" pitchFamily="34" charset="0"/>
              </a:defRPr>
            </a:pPr>
            <a:endParaRPr lang="en-US"/>
          </a:p>
        </c:txPr>
        <c:crossAx val="74015872"/>
        <c:crosses val="autoZero"/>
        <c:crossBetween val="midCat"/>
      </c:valAx>
    </c:plotArea>
    <c:legend>
      <c:legendPos val="r"/>
      <c:legendEntry>
        <c:idx val="0"/>
        <c:delete val="1"/>
      </c:legendEntry>
      <c:legendEntry>
        <c:idx val="4"/>
        <c:delete val="1"/>
      </c:legendEntry>
      <c:legendEntry>
        <c:idx val="5"/>
        <c:delete val="1"/>
      </c:legendEntry>
      <c:legendEntry>
        <c:idx val="6"/>
        <c:delete val="1"/>
      </c:legendEntry>
      <c:legendEntry>
        <c:idx val="7"/>
        <c:delete val="1"/>
      </c:legendEntry>
      <c:layout/>
      <c:spPr>
        <a:solidFill>
          <a:sysClr val="window" lastClr="FFFFFF"/>
        </a:solidFill>
        <a:ln>
          <a:solidFill>
            <a:schemeClr val="bg1">
              <a:lumMod val="85000"/>
            </a:schemeClr>
          </a:solidFill>
        </a:ln>
      </c:spPr>
      <c:txPr>
        <a:bodyPr/>
        <a:lstStyle/>
        <a:p>
          <a:pPr>
            <a:defRPr sz="1100">
              <a:latin typeface="Arial" pitchFamily="34" charset="0"/>
              <a:cs typeface="Arial" pitchFamily="34" charset="0"/>
            </a:defRPr>
          </a:pPr>
          <a:endParaRPr lang="en-US"/>
        </a:p>
      </c:txPr>
    </c:legend>
    <c:plotVisOnly val="1"/>
    <c:dispBlanksAs val="gap"/>
  </c:chart>
  <c:spPr>
    <a:solidFill>
      <a:sysClr val="window" lastClr="FFFFFF"/>
    </a:solidFill>
    <a:ln>
      <a:noFill/>
    </a:ln>
  </c:sp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title>
      <c:tx>
        <c:rich>
          <a:bodyPr/>
          <a:lstStyle/>
          <a:p>
            <a:pPr>
              <a:defRPr>
                <a:latin typeface="Arial" pitchFamily="34" charset="0"/>
                <a:cs typeface="Arial" pitchFamily="34" charset="0"/>
              </a:defRPr>
            </a:pPr>
            <a:r>
              <a:rPr lang="en-US" sz="1100">
                <a:latin typeface="Arial" pitchFamily="34" charset="0"/>
                <a:cs typeface="Arial" pitchFamily="34" charset="0"/>
              </a:rPr>
              <a:t>GRIMM PM</a:t>
            </a:r>
            <a:r>
              <a:rPr lang="en-US" sz="1100" baseline="-25000">
                <a:latin typeface="Arial" pitchFamily="34" charset="0"/>
                <a:cs typeface="Arial" pitchFamily="34" charset="0"/>
              </a:rPr>
              <a:t>10</a:t>
            </a:r>
          </a:p>
        </c:rich>
      </c:tx>
      <c:layout>
        <c:manualLayout>
          <c:xMode val="edge"/>
          <c:yMode val="edge"/>
          <c:x val="0.60984842519685156"/>
          <c:y val="5.6603966170895297E-2"/>
        </c:manualLayout>
      </c:layout>
      <c:overlay val="1"/>
    </c:title>
    <c:plotArea>
      <c:layout>
        <c:manualLayout>
          <c:layoutTarget val="inner"/>
          <c:xMode val="edge"/>
          <c:yMode val="edge"/>
          <c:x val="0.1393837984321965"/>
          <c:y val="5.1400554097404488E-2"/>
          <c:w val="0.82721024279884869"/>
          <c:h val="0.75653813182879315"/>
        </c:manualLayout>
      </c:layout>
      <c:scatterChart>
        <c:scatterStyle val="lineMarker"/>
        <c:ser>
          <c:idx val="4"/>
          <c:order val="0"/>
          <c:spPr>
            <a:ln w="28575">
              <a:noFill/>
            </a:ln>
          </c:spPr>
          <c:marker>
            <c:symbol val="none"/>
          </c:marker>
          <c:trendline>
            <c:trendlineType val="linear"/>
            <c:dispRSqr val="1"/>
            <c:trendlineLbl>
              <c:layout>
                <c:manualLayout>
                  <c:x val="9.5820510676984008E-2"/>
                  <c:y val="5.1231108119467461E-2"/>
                </c:manualLayout>
              </c:layout>
              <c:numFmt formatCode="#,##0.00" sourceLinked="0"/>
              <c:txPr>
                <a:bodyPr/>
                <a:lstStyle/>
                <a:p>
                  <a:pPr>
                    <a:defRPr sz="1200">
                      <a:latin typeface="Arial" pitchFamily="34" charset="0"/>
                      <a:cs typeface="Arial" pitchFamily="34" charset="0"/>
                    </a:defRPr>
                  </a:pPr>
                  <a:endParaRPr lang="en-US"/>
                </a:p>
              </c:txPr>
            </c:trendlineLbl>
          </c:trendline>
          <c:xVal>
            <c:numRef>
              <c:f>'ND,NDII_steady'!$X$7:$X$15</c:f>
              <c:numCache>
                <c:formatCode>0.00</c:formatCode>
                <c:ptCount val="9"/>
                <c:pt idx="0">
                  <c:v>3.7167708333333329</c:v>
                </c:pt>
                <c:pt idx="1">
                  <c:v>3.7192881944444403</c:v>
                </c:pt>
                <c:pt idx="2">
                  <c:v>6.3497222222222289</c:v>
                </c:pt>
                <c:pt idx="3">
                  <c:v>10.134895833333333</c:v>
                </c:pt>
                <c:pt idx="4">
                  <c:v>6.9870138888888889</c:v>
                </c:pt>
                <c:pt idx="5">
                  <c:v>9.5562847222222267</c:v>
                </c:pt>
                <c:pt idx="6">
                  <c:v>16.061249999999966</c:v>
                </c:pt>
                <c:pt idx="7">
                  <c:v>18.079444444444444</c:v>
                </c:pt>
                <c:pt idx="8">
                  <c:v>26.916493055555559</c:v>
                </c:pt>
              </c:numCache>
            </c:numRef>
          </c:xVal>
          <c:yVal>
            <c:numRef>
              <c:f>'ND,NDII_steady'!$AA$7:$AA$15</c:f>
              <c:numCache>
                <c:formatCode>0.00</c:formatCode>
                <c:ptCount val="9"/>
                <c:pt idx="0">
                  <c:v>0.62758767873291221</c:v>
                </c:pt>
                <c:pt idx="1">
                  <c:v>0.78657062070501649</c:v>
                </c:pt>
                <c:pt idx="2">
                  <c:v>0.6431764793408834</c:v>
                </c:pt>
                <c:pt idx="3">
                  <c:v>0.45259470536478452</c:v>
                </c:pt>
                <c:pt idx="4">
                  <c:v>0.51966760035602511</c:v>
                </c:pt>
                <c:pt idx="5">
                  <c:v>0.67012652065884881</c:v>
                </c:pt>
                <c:pt idx="6">
                  <c:v>0.41640537666333077</c:v>
                </c:pt>
                <c:pt idx="7">
                  <c:v>0.16704906122791621</c:v>
                </c:pt>
                <c:pt idx="8">
                  <c:v>0.34178328560219334</c:v>
                </c:pt>
              </c:numCache>
            </c:numRef>
          </c:yVal>
        </c:ser>
        <c:ser>
          <c:idx val="0"/>
          <c:order val="1"/>
          <c:tx>
            <c:v>ND</c:v>
          </c:tx>
          <c:spPr>
            <a:ln w="28575">
              <a:noFill/>
            </a:ln>
          </c:spPr>
          <c:marker>
            <c:symbol val="square"/>
            <c:size val="7"/>
            <c:spPr>
              <a:solidFill>
                <a:srgbClr val="C00000"/>
              </a:solidFill>
              <a:ln>
                <a:solidFill>
                  <a:srgbClr val="C00000"/>
                </a:solidFill>
              </a:ln>
            </c:spPr>
          </c:marker>
          <c:xVal>
            <c:numRef>
              <c:f>('ND,NDII_steady'!$F$29,'ND,NDII_steady'!$F$35,'ND,NDII_steady'!$F$41)</c:f>
              <c:numCache>
                <c:formatCode>0.00</c:formatCode>
                <c:ptCount val="3"/>
                <c:pt idx="0">
                  <c:v>3.7167708333333329</c:v>
                </c:pt>
                <c:pt idx="1">
                  <c:v>3.7192881944444403</c:v>
                </c:pt>
                <c:pt idx="2">
                  <c:v>6.3497222222222289</c:v>
                </c:pt>
              </c:numCache>
            </c:numRef>
          </c:xVal>
          <c:yVal>
            <c:numRef>
              <c:f>'ND,NDII_steady'!$J$43:$L$43</c:f>
              <c:numCache>
                <c:formatCode>0.00</c:formatCode>
                <c:ptCount val="3"/>
                <c:pt idx="0">
                  <c:v>0.62758767873291221</c:v>
                </c:pt>
                <c:pt idx="1">
                  <c:v>0.78657062070501649</c:v>
                </c:pt>
                <c:pt idx="2">
                  <c:v>0.6431764793408834</c:v>
                </c:pt>
              </c:numCache>
            </c:numRef>
          </c:yVal>
        </c:ser>
        <c:ser>
          <c:idx val="1"/>
          <c:order val="2"/>
          <c:tx>
            <c:v>ARS</c:v>
          </c:tx>
          <c:spPr>
            <a:ln w="28575">
              <a:noFill/>
            </a:ln>
          </c:spPr>
          <c:marker>
            <c:symbol val="triangle"/>
            <c:size val="7"/>
            <c:spPr>
              <a:solidFill>
                <a:srgbClr val="92D050"/>
              </a:solidFill>
              <a:ln>
                <a:solidFill>
                  <a:srgbClr val="92D050"/>
                </a:solidFill>
              </a:ln>
            </c:spPr>
          </c:marker>
          <c:xVal>
            <c:numRef>
              <c:f>(ARS_steady!$F$9,ARS_steady!$F$15,ARS_steady!$F$21)</c:f>
              <c:numCache>
                <c:formatCode>0.00</c:formatCode>
                <c:ptCount val="3"/>
                <c:pt idx="0">
                  <c:v>10.134895833333333</c:v>
                </c:pt>
                <c:pt idx="1">
                  <c:v>6.9870138888888889</c:v>
                </c:pt>
                <c:pt idx="2">
                  <c:v>9.5562847222222267</c:v>
                </c:pt>
              </c:numCache>
            </c:numRef>
          </c:xVal>
          <c:yVal>
            <c:numRef>
              <c:f>ARS_steady!$Q$11:$S$11</c:f>
              <c:numCache>
                <c:formatCode>0.00</c:formatCode>
                <c:ptCount val="3"/>
                <c:pt idx="0">
                  <c:v>0.45259470536478452</c:v>
                </c:pt>
                <c:pt idx="1">
                  <c:v>0.51966760035602511</c:v>
                </c:pt>
                <c:pt idx="2">
                  <c:v>0.67012652065884881</c:v>
                </c:pt>
              </c:numCache>
            </c:numRef>
          </c:yVal>
        </c:ser>
        <c:ser>
          <c:idx val="2"/>
          <c:order val="3"/>
          <c:tx>
            <c:v>BS</c:v>
          </c:tx>
          <c:spPr>
            <a:ln w="28575">
              <a:noFill/>
            </a:ln>
          </c:spPr>
          <c:marker>
            <c:symbol val="diamond"/>
            <c:size val="7"/>
            <c:spPr>
              <a:solidFill>
                <a:srgbClr val="0070C0"/>
              </a:solidFill>
              <a:ln>
                <a:solidFill>
                  <a:srgbClr val="0070C0"/>
                </a:solidFill>
              </a:ln>
            </c:spPr>
          </c:marker>
          <c:xVal>
            <c:numRef>
              <c:f>(BS_steady!$F$9,BS_steady!$F$15,BS_steady!$F$21)</c:f>
              <c:numCache>
                <c:formatCode>0.00</c:formatCode>
                <c:ptCount val="3"/>
                <c:pt idx="0">
                  <c:v>16.061249999999966</c:v>
                </c:pt>
                <c:pt idx="1">
                  <c:v>18.079444444444444</c:v>
                </c:pt>
                <c:pt idx="2">
                  <c:v>26.916493055555559</c:v>
                </c:pt>
              </c:numCache>
            </c:numRef>
          </c:xVal>
          <c:yVal>
            <c:numRef>
              <c:f>BS_steady!$P$11:$R$11</c:f>
              <c:numCache>
                <c:formatCode>0.00</c:formatCode>
                <c:ptCount val="3"/>
                <c:pt idx="0">
                  <c:v>0.41640537666333077</c:v>
                </c:pt>
                <c:pt idx="1">
                  <c:v>0.16704906122791621</c:v>
                </c:pt>
                <c:pt idx="2">
                  <c:v>0.34178328560219334</c:v>
                </c:pt>
              </c:numCache>
            </c:numRef>
          </c:yVal>
        </c:ser>
        <c:ser>
          <c:idx val="3"/>
          <c:order val="4"/>
          <c:tx>
            <c:v>ND Flat</c:v>
          </c:tx>
          <c:spPr>
            <a:ln w="28575">
              <a:noFill/>
            </a:ln>
          </c:spPr>
          <c:marker>
            <c:symbol val="square"/>
            <c:size val="7"/>
            <c:spPr>
              <a:noFill/>
              <a:ln>
                <a:solidFill>
                  <a:srgbClr val="C00000"/>
                </a:solidFill>
              </a:ln>
            </c:spPr>
          </c:marker>
          <c:xVal>
            <c:numRef>
              <c:f>('ND,NDII_steady'!$F$8,'ND,NDII_steady'!$F$14,'ND,NDII_steady'!$F$20)</c:f>
              <c:numCache>
                <c:formatCode>0.00</c:formatCode>
                <c:ptCount val="3"/>
                <c:pt idx="0">
                  <c:v>10.835868055555553</c:v>
                </c:pt>
                <c:pt idx="1">
                  <c:v>11.110538194444446</c:v>
                </c:pt>
                <c:pt idx="2">
                  <c:v>10.324618055555549</c:v>
                </c:pt>
              </c:numCache>
            </c:numRef>
          </c:xVal>
          <c:yVal>
            <c:numRef>
              <c:f>'ND,NDII_steady'!$J$21:$L$21</c:f>
              <c:numCache>
                <c:formatCode>0.00</c:formatCode>
                <c:ptCount val="3"/>
                <c:pt idx="0">
                  <c:v>0.34487433829108932</c:v>
                </c:pt>
                <c:pt idx="1">
                  <c:v>0.33118412613437603</c:v>
                </c:pt>
                <c:pt idx="2">
                  <c:v>0.22563529393678952</c:v>
                </c:pt>
              </c:numCache>
            </c:numRef>
          </c:yVal>
        </c:ser>
        <c:axId val="74061312"/>
        <c:axId val="74092544"/>
      </c:scatterChart>
      <c:scatterChart>
        <c:scatterStyle val="lineMarker"/>
        <c:ser>
          <c:idx val="5"/>
          <c:order val="5"/>
          <c:spPr>
            <a:ln w="28575">
              <a:noFill/>
            </a:ln>
          </c:spPr>
          <c:marker>
            <c:symbol val="star"/>
            <c:size val="7"/>
            <c:spPr>
              <a:noFill/>
              <a:ln>
                <a:solidFill>
                  <a:srgbClr val="C00000"/>
                </a:solidFill>
              </a:ln>
            </c:spPr>
          </c:marker>
          <c:xVal>
            <c:numRef>
              <c:f>summary!$C$9</c:f>
              <c:numCache>
                <c:formatCode>0.00</c:formatCode>
                <c:ptCount val="1"/>
                <c:pt idx="0">
                  <c:v>4.5952604166666724</c:v>
                </c:pt>
              </c:numCache>
            </c:numRef>
          </c:xVal>
          <c:yVal>
            <c:numRef>
              <c:f>summary!$G$9</c:f>
              <c:numCache>
                <c:formatCode>0.00</c:formatCode>
                <c:ptCount val="1"/>
                <c:pt idx="0">
                  <c:v>0.6857782595929377</c:v>
                </c:pt>
              </c:numCache>
            </c:numRef>
          </c:yVal>
        </c:ser>
        <c:ser>
          <c:idx val="6"/>
          <c:order val="6"/>
          <c:spPr>
            <a:ln w="28575">
              <a:noFill/>
            </a:ln>
          </c:spPr>
          <c:marker>
            <c:symbol val="star"/>
            <c:size val="7"/>
            <c:spPr>
              <a:noFill/>
              <a:ln>
                <a:solidFill>
                  <a:srgbClr val="92D050"/>
                </a:solidFill>
              </a:ln>
            </c:spPr>
          </c:marker>
          <c:xVal>
            <c:numRef>
              <c:f>summary!$C$12</c:f>
              <c:numCache>
                <c:formatCode>0.00</c:formatCode>
                <c:ptCount val="1"/>
                <c:pt idx="0">
                  <c:v>8.8927314814814817</c:v>
                </c:pt>
              </c:numCache>
            </c:numRef>
          </c:xVal>
          <c:yVal>
            <c:numRef>
              <c:f>summary!$G$12</c:f>
              <c:numCache>
                <c:formatCode>0.00</c:formatCode>
                <c:ptCount val="1"/>
                <c:pt idx="0">
                  <c:v>0.54746294212655155</c:v>
                </c:pt>
              </c:numCache>
            </c:numRef>
          </c:yVal>
        </c:ser>
        <c:ser>
          <c:idx val="7"/>
          <c:order val="7"/>
          <c:spPr>
            <a:ln w="28575">
              <a:noFill/>
            </a:ln>
          </c:spPr>
          <c:marker>
            <c:symbol val="star"/>
            <c:size val="7"/>
            <c:spPr>
              <a:noFill/>
              <a:ln>
                <a:solidFill>
                  <a:srgbClr val="0070C0"/>
                </a:solidFill>
              </a:ln>
            </c:spPr>
          </c:marker>
          <c:xVal>
            <c:numRef>
              <c:f>summary!$C$15</c:f>
              <c:numCache>
                <c:formatCode>0.00</c:formatCode>
                <c:ptCount val="1"/>
                <c:pt idx="0">
                  <c:v>20.352395833333283</c:v>
                </c:pt>
              </c:numCache>
            </c:numRef>
          </c:xVal>
          <c:yVal>
            <c:numRef>
              <c:f>summary!$G$15</c:f>
              <c:numCache>
                <c:formatCode>0.00</c:formatCode>
                <c:ptCount val="1"/>
                <c:pt idx="0">
                  <c:v>0.30841257449781423</c:v>
                </c:pt>
              </c:numCache>
            </c:numRef>
          </c:yVal>
        </c:ser>
        <c:ser>
          <c:idx val="8"/>
          <c:order val="8"/>
          <c:spPr>
            <a:ln w="28575">
              <a:noFill/>
            </a:ln>
          </c:spPr>
          <c:marker>
            <c:symbol val="x"/>
            <c:size val="7"/>
            <c:spPr>
              <a:ln>
                <a:solidFill>
                  <a:srgbClr val="C00000"/>
                </a:solidFill>
              </a:ln>
            </c:spPr>
          </c:marker>
          <c:xVal>
            <c:numRef>
              <c:f>summary!$C$17</c:f>
              <c:numCache>
                <c:formatCode>0.00</c:formatCode>
                <c:ptCount val="1"/>
                <c:pt idx="0">
                  <c:v>10.757008101851838</c:v>
                </c:pt>
              </c:numCache>
            </c:numRef>
          </c:xVal>
          <c:yVal>
            <c:numRef>
              <c:f>summary!$G$17</c:f>
              <c:numCache>
                <c:formatCode>0.00</c:formatCode>
                <c:ptCount val="1"/>
                <c:pt idx="0">
                  <c:v>0.30056458612075204</c:v>
                </c:pt>
              </c:numCache>
            </c:numRef>
          </c:yVal>
        </c:ser>
        <c:axId val="74096000"/>
        <c:axId val="74094464"/>
      </c:scatterChart>
      <c:valAx>
        <c:axId val="74061312"/>
        <c:scaling>
          <c:orientation val="minMax"/>
        </c:scaling>
        <c:axPos val="b"/>
        <c:title>
          <c:tx>
            <c:rich>
              <a:bodyPr/>
              <a:lstStyle/>
              <a:p>
                <a:pPr>
                  <a:defRPr sz="1200" b="0">
                    <a:latin typeface="Arial" pitchFamily="34" charset="0"/>
                    <a:cs typeface="Arial" pitchFamily="34" charset="0"/>
                  </a:defRPr>
                </a:pPr>
                <a:r>
                  <a:rPr lang="en-US" sz="1200" b="0">
                    <a:latin typeface="Arial" pitchFamily="34" charset="0"/>
                    <a:cs typeface="Arial" pitchFamily="34" charset="0"/>
                  </a:rPr>
                  <a:t>Sustained saltation flux (g/m/s)</a:t>
                </a:r>
              </a:p>
            </c:rich>
          </c:tx>
          <c:layout/>
        </c:title>
        <c:numFmt formatCode="0" sourceLinked="0"/>
        <c:tickLblPos val="nextTo"/>
        <c:txPr>
          <a:bodyPr rot="0" vert="horz"/>
          <a:lstStyle/>
          <a:p>
            <a:pPr>
              <a:defRPr sz="1200" b="0" i="0" u="none" strike="noStrike" baseline="0">
                <a:solidFill>
                  <a:srgbClr val="000000"/>
                </a:solidFill>
                <a:latin typeface="Calibri"/>
                <a:ea typeface="Calibri"/>
                <a:cs typeface="Calibri"/>
              </a:defRPr>
            </a:pPr>
            <a:endParaRPr lang="en-US"/>
          </a:p>
        </c:txPr>
        <c:crossAx val="74092544"/>
        <c:crosses val="autoZero"/>
        <c:crossBetween val="midCat"/>
      </c:valAx>
      <c:valAx>
        <c:axId val="74092544"/>
        <c:scaling>
          <c:orientation val="minMax"/>
        </c:scaling>
        <c:axPos val="l"/>
        <c:majorGridlines>
          <c:spPr>
            <a:ln>
              <a:solidFill>
                <a:schemeClr val="bg1">
                  <a:lumMod val="75000"/>
                </a:schemeClr>
              </a:solidFill>
            </a:ln>
          </c:spPr>
        </c:majorGridlines>
        <c:title>
          <c:tx>
            <c:rich>
              <a:bodyPr rot="-5400000" vert="horz"/>
              <a:lstStyle/>
              <a:p>
                <a:pPr>
                  <a:defRPr sz="1200" b="0">
                    <a:latin typeface="Arial" pitchFamily="34" charset="0"/>
                    <a:cs typeface="Arial" pitchFamily="34" charset="0"/>
                  </a:defRPr>
                </a:pPr>
                <a:r>
                  <a:rPr lang="en-US" sz="1200" b="0">
                    <a:latin typeface="Arial" pitchFamily="34" charset="0"/>
                    <a:cs typeface="Arial" pitchFamily="34" charset="0"/>
                  </a:rPr>
                  <a:t>PM</a:t>
                </a:r>
                <a:r>
                  <a:rPr lang="en-US" sz="1200" b="0" baseline="-25000">
                    <a:latin typeface="Arial" pitchFamily="34" charset="0"/>
                    <a:cs typeface="Arial" pitchFamily="34" charset="0"/>
                  </a:rPr>
                  <a:t>10</a:t>
                </a:r>
                <a:r>
                  <a:rPr lang="en-US" sz="1200" b="0" baseline="0">
                    <a:latin typeface="Arial" pitchFamily="34" charset="0"/>
                    <a:cs typeface="Arial" pitchFamily="34" charset="0"/>
                  </a:rPr>
                  <a:t> GRIMM</a:t>
                </a:r>
                <a:r>
                  <a:rPr lang="en-US" sz="1200" b="0">
                    <a:latin typeface="Arial" pitchFamily="34" charset="0"/>
                    <a:cs typeface="Arial" pitchFamily="34" charset="0"/>
                  </a:rPr>
                  <a:t> (mg/m</a:t>
                </a:r>
                <a:r>
                  <a:rPr lang="en-US" sz="1200" b="0" baseline="30000">
                    <a:latin typeface="Arial" pitchFamily="34" charset="0"/>
                    <a:cs typeface="Arial" pitchFamily="34" charset="0"/>
                  </a:rPr>
                  <a:t>3</a:t>
                </a:r>
                <a:r>
                  <a:rPr lang="en-US" sz="1200" b="0">
                    <a:latin typeface="Arial" pitchFamily="34" charset="0"/>
                    <a:cs typeface="Arial" pitchFamily="34" charset="0"/>
                  </a:rPr>
                  <a:t>)</a:t>
                </a:r>
              </a:p>
            </c:rich>
          </c:tx>
          <c:layout/>
        </c:title>
        <c:numFmt formatCode="0.0" sourceLinked="0"/>
        <c:tickLblPos val="nextTo"/>
        <c:txPr>
          <a:bodyPr/>
          <a:lstStyle/>
          <a:p>
            <a:pPr>
              <a:defRPr sz="1200">
                <a:latin typeface="Arial" pitchFamily="34" charset="0"/>
                <a:cs typeface="Arial" pitchFamily="34" charset="0"/>
              </a:defRPr>
            </a:pPr>
            <a:endParaRPr lang="en-US"/>
          </a:p>
        </c:txPr>
        <c:crossAx val="74061312"/>
        <c:crosses val="autoZero"/>
        <c:crossBetween val="midCat"/>
      </c:valAx>
      <c:valAx>
        <c:axId val="74094464"/>
        <c:scaling>
          <c:orientation val="minMax"/>
          <c:max val="0.9"/>
        </c:scaling>
        <c:delete val="1"/>
        <c:axPos val="r"/>
        <c:numFmt formatCode="0.00" sourceLinked="1"/>
        <c:tickLblPos val="none"/>
        <c:crossAx val="74096000"/>
        <c:crosses val="max"/>
        <c:crossBetween val="midCat"/>
      </c:valAx>
      <c:valAx>
        <c:axId val="74096000"/>
        <c:scaling>
          <c:orientation val="minMax"/>
        </c:scaling>
        <c:delete val="1"/>
        <c:axPos val="b"/>
        <c:numFmt formatCode="0.00" sourceLinked="1"/>
        <c:tickLblPos val="none"/>
        <c:crossAx val="74094464"/>
        <c:crosses val="autoZero"/>
        <c:crossBetween val="midCat"/>
      </c:valAx>
      <c:spPr>
        <a:solidFill>
          <a:schemeClr val="bg1"/>
        </a:solidFill>
      </c:spPr>
    </c:plotArea>
    <c:legend>
      <c:legendPos val="r"/>
      <c:legendEntry>
        <c:idx val="0"/>
        <c:delete val="1"/>
      </c:legendEntry>
      <c:legendEntry>
        <c:idx val="5"/>
        <c:delete val="1"/>
      </c:legendEntry>
      <c:legendEntry>
        <c:idx val="6"/>
        <c:delete val="1"/>
      </c:legendEntry>
      <c:legendEntry>
        <c:idx val="7"/>
        <c:delete val="1"/>
      </c:legendEntry>
      <c:legendEntry>
        <c:idx val="8"/>
        <c:delete val="1"/>
      </c:legendEntry>
      <c:legendEntry>
        <c:idx val="9"/>
        <c:delete val="1"/>
      </c:legendEntry>
      <c:layout>
        <c:manualLayout>
          <c:xMode val="edge"/>
          <c:yMode val="edge"/>
          <c:x val="0.82614959794767862"/>
          <c:y val="9.453243314922008E-2"/>
          <c:w val="0.15449668134849967"/>
          <c:h val="0.39272237473545329"/>
        </c:manualLayout>
      </c:layout>
      <c:overlay val="1"/>
      <c:spPr>
        <a:solidFill>
          <a:sysClr val="window" lastClr="FFFFFF"/>
        </a:solidFill>
        <a:ln>
          <a:solidFill>
            <a:schemeClr val="bg1">
              <a:lumMod val="75000"/>
            </a:schemeClr>
          </a:solidFill>
        </a:ln>
      </c:spPr>
      <c:txPr>
        <a:bodyPr/>
        <a:lstStyle/>
        <a:p>
          <a:pPr>
            <a:defRPr sz="1100">
              <a:latin typeface="Arial" pitchFamily="34" charset="0"/>
              <a:cs typeface="Arial" pitchFamily="34" charset="0"/>
            </a:defRPr>
          </a:pPr>
          <a:endParaRPr lang="en-US"/>
        </a:p>
      </c:txPr>
    </c:legend>
    <c:plotVisOnly val="1"/>
    <c:dispBlanksAs val="gap"/>
  </c:chart>
  <c:spPr>
    <a:solidFill>
      <a:schemeClr val="bg1"/>
    </a:solidFill>
    <a:ln>
      <a:noFill/>
    </a:ln>
  </c:spPr>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6405564" cy="465138"/>
          </a:xfrm>
          <a:prstGeom prst="rect">
            <a:avLst/>
          </a:prstGeom>
        </p:spPr>
        <p:txBody>
          <a:bodyPr vert="horz" lIns="137584" tIns="68792" rIns="137584" bIns="68792" rtlCol="0"/>
          <a:lstStyle>
            <a:lvl1pPr algn="l">
              <a:defRPr sz="1800"/>
            </a:lvl1pPr>
          </a:lstStyle>
          <a:p>
            <a:pPr>
              <a:defRPr/>
            </a:pPr>
            <a:endParaRPr lang="en-US"/>
          </a:p>
        </p:txBody>
      </p:sp>
      <p:sp>
        <p:nvSpPr>
          <p:cNvPr id="3" name="Date Placeholder 2"/>
          <p:cNvSpPr>
            <a:spLocks noGrp="1"/>
          </p:cNvSpPr>
          <p:nvPr>
            <p:ph type="dt" sz="quarter" idx="1"/>
          </p:nvPr>
        </p:nvSpPr>
        <p:spPr>
          <a:xfrm>
            <a:off x="8374062" y="0"/>
            <a:ext cx="6405562" cy="465138"/>
          </a:xfrm>
          <a:prstGeom prst="rect">
            <a:avLst/>
          </a:prstGeom>
        </p:spPr>
        <p:txBody>
          <a:bodyPr vert="horz" lIns="137584" tIns="68792" rIns="137584" bIns="68792" rtlCol="0"/>
          <a:lstStyle>
            <a:lvl1pPr algn="r">
              <a:defRPr sz="1800"/>
            </a:lvl1pPr>
          </a:lstStyle>
          <a:p>
            <a:pPr>
              <a:defRPr/>
            </a:pPr>
            <a:fld id="{56BB82E3-107A-4746-B6C9-A64DC401C1FD}" type="datetimeFigureOut">
              <a:rPr lang="en-US"/>
              <a:pPr>
                <a:defRPr/>
              </a:pPr>
              <a:t>10/30/2009</a:t>
            </a:fld>
            <a:endParaRPr lang="en-US"/>
          </a:p>
        </p:txBody>
      </p:sp>
      <p:sp>
        <p:nvSpPr>
          <p:cNvPr id="4" name="Footer Placeholder 3"/>
          <p:cNvSpPr>
            <a:spLocks noGrp="1"/>
          </p:cNvSpPr>
          <p:nvPr>
            <p:ph type="ftr" sz="quarter" idx="2"/>
          </p:nvPr>
        </p:nvSpPr>
        <p:spPr>
          <a:xfrm>
            <a:off x="1" y="8829675"/>
            <a:ext cx="6405564" cy="465138"/>
          </a:xfrm>
          <a:prstGeom prst="rect">
            <a:avLst/>
          </a:prstGeom>
        </p:spPr>
        <p:txBody>
          <a:bodyPr vert="horz" lIns="137584" tIns="68792" rIns="137584" bIns="68792" rtlCol="0" anchor="b"/>
          <a:lstStyle>
            <a:lvl1pPr algn="l">
              <a:defRPr sz="1800"/>
            </a:lvl1pPr>
          </a:lstStyle>
          <a:p>
            <a:pPr>
              <a:defRPr/>
            </a:pPr>
            <a:endParaRPr lang="en-US"/>
          </a:p>
        </p:txBody>
      </p:sp>
      <p:sp>
        <p:nvSpPr>
          <p:cNvPr id="5" name="Slide Number Placeholder 4"/>
          <p:cNvSpPr>
            <a:spLocks noGrp="1"/>
          </p:cNvSpPr>
          <p:nvPr>
            <p:ph type="sldNum" sz="quarter" idx="3"/>
          </p:nvPr>
        </p:nvSpPr>
        <p:spPr>
          <a:xfrm>
            <a:off x="8374062" y="8829675"/>
            <a:ext cx="6405562" cy="465138"/>
          </a:xfrm>
          <a:prstGeom prst="rect">
            <a:avLst/>
          </a:prstGeom>
        </p:spPr>
        <p:txBody>
          <a:bodyPr vert="horz" lIns="137584" tIns="68792" rIns="137584" bIns="68792" rtlCol="0" anchor="b"/>
          <a:lstStyle>
            <a:lvl1pPr algn="r">
              <a:defRPr sz="1800"/>
            </a:lvl1pPr>
          </a:lstStyle>
          <a:p>
            <a:pPr>
              <a:defRPr/>
            </a:pPr>
            <a:fld id="{C0035442-7E52-41EA-A71B-1C2CB8C8853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113338"/>
            <a:ext cx="23317200"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9326563"/>
            <a:ext cx="1920240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0307F5-0D65-40ED-911B-063F1D198C4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9DBF93D-CCB5-4302-B637-A5F51FC29EE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545300" y="1463675"/>
            <a:ext cx="5829300" cy="13166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57400" y="1463675"/>
            <a:ext cx="17335500" cy="13166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C15B40-6578-48B9-9374-3E74AF3C83D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AF245A-1288-46BD-88F4-DF6C4071E01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10575925"/>
            <a:ext cx="23317200"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6975475"/>
            <a:ext cx="23317200"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D1CE82-A4A2-4EC7-B958-E922AF5E014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57400" y="4754563"/>
            <a:ext cx="11582400" cy="9875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4754563"/>
            <a:ext cx="11582400" cy="9875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036832C-D991-45C3-BA97-F15A119A373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8813"/>
            <a:ext cx="24688800"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3684588"/>
            <a:ext cx="12120563"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5219700"/>
            <a:ext cx="12120563"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3684588"/>
            <a:ext cx="1212532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5219700"/>
            <a:ext cx="1212532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ACC607A-2233-4075-B027-EBAAEF1BB7F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1015C32-C5F4-48EA-A74C-A5674CFE33C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A114F3-10C7-4847-9A24-60E9F47A401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5638"/>
            <a:ext cx="9024938"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655638"/>
            <a:ext cx="1533525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3444875"/>
            <a:ext cx="9024938"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FF426D-52D8-43A6-8810-4EA8C0B1D9A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11522075"/>
            <a:ext cx="16459200"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1470025"/>
            <a:ext cx="16459200"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5376863" y="12880975"/>
            <a:ext cx="16459200"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5CC8E91-0B2F-4AF8-9C3D-03E5F3212F9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alpha val="60000"/>
          </a:scheme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57400" y="1463675"/>
            <a:ext cx="23317200" cy="2743200"/>
          </a:xfrm>
          <a:prstGeom prst="rect">
            <a:avLst/>
          </a:prstGeom>
          <a:noFill/>
          <a:ln w="9525">
            <a:noFill/>
            <a:miter lim="800000"/>
            <a:headEnd/>
            <a:tailEnd/>
          </a:ln>
        </p:spPr>
        <p:txBody>
          <a:bodyPr vert="horz" wrap="square" lIns="250802" tIns="125401" rIns="250802" bIns="12540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057400" y="4754563"/>
            <a:ext cx="23317200" cy="9875837"/>
          </a:xfrm>
          <a:prstGeom prst="rect">
            <a:avLst/>
          </a:prstGeom>
          <a:noFill/>
          <a:ln w="9525">
            <a:noFill/>
            <a:miter lim="800000"/>
            <a:headEnd/>
            <a:tailEnd/>
          </a:ln>
        </p:spPr>
        <p:txBody>
          <a:bodyPr vert="horz" wrap="square" lIns="250802" tIns="125401" rIns="250802" bIns="12540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057400" y="14995525"/>
            <a:ext cx="5715000" cy="1098550"/>
          </a:xfrm>
          <a:prstGeom prst="rect">
            <a:avLst/>
          </a:prstGeom>
          <a:noFill/>
          <a:ln w="9525">
            <a:noFill/>
            <a:miter lim="800000"/>
            <a:headEnd/>
            <a:tailEnd/>
          </a:ln>
          <a:effectLst/>
        </p:spPr>
        <p:txBody>
          <a:bodyPr vert="horz" wrap="square" lIns="250802" tIns="125401" rIns="250802" bIns="125401" numCol="1" anchor="t" anchorCtr="0" compatLnSpc="1">
            <a:prstTxWarp prst="textNoShape">
              <a:avLst/>
            </a:prstTxWarp>
          </a:bodyPr>
          <a:lstStyle>
            <a:lvl1pPr>
              <a:defRPr sz="3800">
                <a:latin typeface="Times New Roman"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9372600" y="14995525"/>
            <a:ext cx="8686800" cy="1098550"/>
          </a:xfrm>
          <a:prstGeom prst="rect">
            <a:avLst/>
          </a:prstGeom>
          <a:noFill/>
          <a:ln w="9525">
            <a:noFill/>
            <a:miter lim="800000"/>
            <a:headEnd/>
            <a:tailEnd/>
          </a:ln>
          <a:effectLst/>
        </p:spPr>
        <p:txBody>
          <a:bodyPr vert="horz" wrap="square" lIns="250802" tIns="125401" rIns="250802" bIns="125401" numCol="1" anchor="t" anchorCtr="0" compatLnSpc="1">
            <a:prstTxWarp prst="textNoShape">
              <a:avLst/>
            </a:prstTxWarp>
          </a:bodyPr>
          <a:lstStyle>
            <a:lvl1pPr algn="ctr">
              <a:defRPr sz="3800">
                <a:latin typeface="Times New Roman"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19659600" y="14995525"/>
            <a:ext cx="5715000" cy="1098550"/>
          </a:xfrm>
          <a:prstGeom prst="rect">
            <a:avLst/>
          </a:prstGeom>
          <a:noFill/>
          <a:ln w="9525">
            <a:noFill/>
            <a:miter lim="800000"/>
            <a:headEnd/>
            <a:tailEnd/>
          </a:ln>
          <a:effectLst/>
        </p:spPr>
        <p:txBody>
          <a:bodyPr vert="horz" wrap="square" lIns="250802" tIns="125401" rIns="250802" bIns="125401" numCol="1" anchor="t" anchorCtr="0" compatLnSpc="1">
            <a:prstTxWarp prst="textNoShape">
              <a:avLst/>
            </a:prstTxWarp>
          </a:bodyPr>
          <a:lstStyle>
            <a:lvl1pPr algn="r">
              <a:defRPr sz="3800">
                <a:latin typeface="Times New Roman" pitchFamily="18" charset="0"/>
              </a:defRPr>
            </a:lvl1pPr>
          </a:lstStyle>
          <a:p>
            <a:pPr>
              <a:defRPr/>
            </a:pPr>
            <a:fld id="{5A3C058A-12DE-47B8-82DA-FB8C52F3FDE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08250" rtl="0" eaLnBrk="0" fontAlgn="base" hangingPunct="0">
        <a:spcBef>
          <a:spcPct val="0"/>
        </a:spcBef>
        <a:spcAft>
          <a:spcPct val="0"/>
        </a:spcAft>
        <a:defRPr sz="12100">
          <a:solidFill>
            <a:schemeClr val="tx2"/>
          </a:solidFill>
          <a:latin typeface="+mj-lt"/>
          <a:ea typeface="+mj-ea"/>
          <a:cs typeface="+mj-cs"/>
        </a:defRPr>
      </a:lvl1pPr>
      <a:lvl2pPr algn="ctr" defTabSz="2508250" rtl="0" eaLnBrk="0" fontAlgn="base" hangingPunct="0">
        <a:spcBef>
          <a:spcPct val="0"/>
        </a:spcBef>
        <a:spcAft>
          <a:spcPct val="0"/>
        </a:spcAft>
        <a:defRPr sz="12100">
          <a:solidFill>
            <a:schemeClr val="tx2"/>
          </a:solidFill>
          <a:latin typeface="Times New Roman" pitchFamily="18" charset="0"/>
        </a:defRPr>
      </a:lvl2pPr>
      <a:lvl3pPr algn="ctr" defTabSz="2508250" rtl="0" eaLnBrk="0" fontAlgn="base" hangingPunct="0">
        <a:spcBef>
          <a:spcPct val="0"/>
        </a:spcBef>
        <a:spcAft>
          <a:spcPct val="0"/>
        </a:spcAft>
        <a:defRPr sz="12100">
          <a:solidFill>
            <a:schemeClr val="tx2"/>
          </a:solidFill>
          <a:latin typeface="Times New Roman" pitchFamily="18" charset="0"/>
        </a:defRPr>
      </a:lvl3pPr>
      <a:lvl4pPr algn="ctr" defTabSz="2508250" rtl="0" eaLnBrk="0" fontAlgn="base" hangingPunct="0">
        <a:spcBef>
          <a:spcPct val="0"/>
        </a:spcBef>
        <a:spcAft>
          <a:spcPct val="0"/>
        </a:spcAft>
        <a:defRPr sz="12100">
          <a:solidFill>
            <a:schemeClr val="tx2"/>
          </a:solidFill>
          <a:latin typeface="Times New Roman" pitchFamily="18" charset="0"/>
        </a:defRPr>
      </a:lvl4pPr>
      <a:lvl5pPr algn="ctr" defTabSz="2508250" rtl="0" eaLnBrk="0" fontAlgn="base" hangingPunct="0">
        <a:spcBef>
          <a:spcPct val="0"/>
        </a:spcBef>
        <a:spcAft>
          <a:spcPct val="0"/>
        </a:spcAft>
        <a:defRPr sz="12100">
          <a:solidFill>
            <a:schemeClr val="tx2"/>
          </a:solidFill>
          <a:latin typeface="Times New Roman" pitchFamily="18" charset="0"/>
        </a:defRPr>
      </a:lvl5pPr>
      <a:lvl6pPr marL="457200" algn="ctr" defTabSz="2508250" rtl="0" fontAlgn="base">
        <a:spcBef>
          <a:spcPct val="0"/>
        </a:spcBef>
        <a:spcAft>
          <a:spcPct val="0"/>
        </a:spcAft>
        <a:defRPr sz="12100">
          <a:solidFill>
            <a:schemeClr val="tx2"/>
          </a:solidFill>
          <a:latin typeface="Times New Roman" pitchFamily="18" charset="0"/>
        </a:defRPr>
      </a:lvl6pPr>
      <a:lvl7pPr marL="914400" algn="ctr" defTabSz="2508250" rtl="0" fontAlgn="base">
        <a:spcBef>
          <a:spcPct val="0"/>
        </a:spcBef>
        <a:spcAft>
          <a:spcPct val="0"/>
        </a:spcAft>
        <a:defRPr sz="12100">
          <a:solidFill>
            <a:schemeClr val="tx2"/>
          </a:solidFill>
          <a:latin typeface="Times New Roman" pitchFamily="18" charset="0"/>
        </a:defRPr>
      </a:lvl7pPr>
      <a:lvl8pPr marL="1371600" algn="ctr" defTabSz="2508250" rtl="0" fontAlgn="base">
        <a:spcBef>
          <a:spcPct val="0"/>
        </a:spcBef>
        <a:spcAft>
          <a:spcPct val="0"/>
        </a:spcAft>
        <a:defRPr sz="12100">
          <a:solidFill>
            <a:schemeClr val="tx2"/>
          </a:solidFill>
          <a:latin typeface="Times New Roman" pitchFamily="18" charset="0"/>
        </a:defRPr>
      </a:lvl8pPr>
      <a:lvl9pPr marL="1828800" algn="ctr" defTabSz="2508250" rtl="0" fontAlgn="base">
        <a:spcBef>
          <a:spcPct val="0"/>
        </a:spcBef>
        <a:spcAft>
          <a:spcPct val="0"/>
        </a:spcAft>
        <a:defRPr sz="12100">
          <a:solidFill>
            <a:schemeClr val="tx2"/>
          </a:solidFill>
          <a:latin typeface="Times New Roman" pitchFamily="18" charset="0"/>
        </a:defRPr>
      </a:lvl9pPr>
    </p:titleStyle>
    <p:bodyStyle>
      <a:lvl1pPr marL="939800" indent="-939800" algn="l" defTabSz="2508250" rtl="0" eaLnBrk="0" fontAlgn="base" hangingPunct="0">
        <a:spcBef>
          <a:spcPct val="20000"/>
        </a:spcBef>
        <a:spcAft>
          <a:spcPct val="0"/>
        </a:spcAft>
        <a:buChar char="•"/>
        <a:defRPr sz="8800">
          <a:solidFill>
            <a:schemeClr val="tx1"/>
          </a:solidFill>
          <a:latin typeface="+mn-lt"/>
          <a:ea typeface="+mn-ea"/>
          <a:cs typeface="+mn-cs"/>
        </a:defRPr>
      </a:lvl1pPr>
      <a:lvl2pPr marL="2038350" indent="-784225" algn="l" defTabSz="2508250" rtl="0" eaLnBrk="0" fontAlgn="base" hangingPunct="0">
        <a:spcBef>
          <a:spcPct val="20000"/>
        </a:spcBef>
        <a:spcAft>
          <a:spcPct val="0"/>
        </a:spcAft>
        <a:buChar char="–"/>
        <a:defRPr sz="7700">
          <a:solidFill>
            <a:schemeClr val="tx1"/>
          </a:solidFill>
          <a:latin typeface="+mn-lt"/>
        </a:defRPr>
      </a:lvl2pPr>
      <a:lvl3pPr marL="3135313" indent="-627063" algn="l" defTabSz="2508250" rtl="0" eaLnBrk="0" fontAlgn="base" hangingPunct="0">
        <a:spcBef>
          <a:spcPct val="20000"/>
        </a:spcBef>
        <a:spcAft>
          <a:spcPct val="0"/>
        </a:spcAft>
        <a:buChar char="•"/>
        <a:defRPr sz="6600">
          <a:solidFill>
            <a:schemeClr val="tx1"/>
          </a:solidFill>
          <a:latin typeface="+mn-lt"/>
        </a:defRPr>
      </a:lvl3pPr>
      <a:lvl4pPr marL="4389438" indent="-627063" algn="l" defTabSz="2508250" rtl="0" eaLnBrk="0" fontAlgn="base" hangingPunct="0">
        <a:spcBef>
          <a:spcPct val="20000"/>
        </a:spcBef>
        <a:spcAft>
          <a:spcPct val="0"/>
        </a:spcAft>
        <a:buChar char="–"/>
        <a:defRPr sz="5500">
          <a:solidFill>
            <a:schemeClr val="tx1"/>
          </a:solidFill>
          <a:latin typeface="+mn-lt"/>
        </a:defRPr>
      </a:lvl4pPr>
      <a:lvl5pPr marL="5643563" indent="-627063" algn="l" defTabSz="2508250" rtl="0" eaLnBrk="0" fontAlgn="base" hangingPunct="0">
        <a:spcBef>
          <a:spcPct val="20000"/>
        </a:spcBef>
        <a:spcAft>
          <a:spcPct val="0"/>
        </a:spcAft>
        <a:buChar char="»"/>
        <a:defRPr sz="5500">
          <a:solidFill>
            <a:schemeClr val="tx1"/>
          </a:solidFill>
          <a:latin typeface="+mn-lt"/>
        </a:defRPr>
      </a:lvl5pPr>
      <a:lvl6pPr marL="6100763" indent="-627063" algn="l" defTabSz="2508250" rtl="0" fontAlgn="base">
        <a:spcBef>
          <a:spcPct val="20000"/>
        </a:spcBef>
        <a:spcAft>
          <a:spcPct val="0"/>
        </a:spcAft>
        <a:buChar char="»"/>
        <a:defRPr sz="5500">
          <a:solidFill>
            <a:schemeClr val="tx1"/>
          </a:solidFill>
          <a:latin typeface="+mn-lt"/>
        </a:defRPr>
      </a:lvl6pPr>
      <a:lvl7pPr marL="6557963" indent="-627063" algn="l" defTabSz="2508250" rtl="0" fontAlgn="base">
        <a:spcBef>
          <a:spcPct val="20000"/>
        </a:spcBef>
        <a:spcAft>
          <a:spcPct val="0"/>
        </a:spcAft>
        <a:buChar char="»"/>
        <a:defRPr sz="5500">
          <a:solidFill>
            <a:schemeClr val="tx1"/>
          </a:solidFill>
          <a:latin typeface="+mn-lt"/>
        </a:defRPr>
      </a:lvl7pPr>
      <a:lvl8pPr marL="7015163" indent="-627063" algn="l" defTabSz="2508250" rtl="0" fontAlgn="base">
        <a:spcBef>
          <a:spcPct val="20000"/>
        </a:spcBef>
        <a:spcAft>
          <a:spcPct val="0"/>
        </a:spcAft>
        <a:buChar char="»"/>
        <a:defRPr sz="5500">
          <a:solidFill>
            <a:schemeClr val="tx1"/>
          </a:solidFill>
          <a:latin typeface="+mn-lt"/>
        </a:defRPr>
      </a:lvl8pPr>
      <a:lvl9pPr marL="7472363" indent="-627063" algn="l" defTabSz="2508250" rtl="0" fontAlgn="base">
        <a:spcBef>
          <a:spcPct val="20000"/>
        </a:spcBef>
        <a:spcAft>
          <a:spcPct val="0"/>
        </a:spcAft>
        <a:buChar char="»"/>
        <a:defRPr sz="5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2.jpeg"/><Relationship Id="rId7"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chart" Target="../charts/chart2.xml"/><Relationship Id="rId11" Type="http://schemas.openxmlformats.org/officeDocument/2006/relationships/chart" Target="../charts/chart5.xml"/><Relationship Id="rId5" Type="http://schemas.openxmlformats.org/officeDocument/2006/relationships/image" Target="../media/image3.jpeg"/><Relationship Id="rId10" Type="http://schemas.openxmlformats.org/officeDocument/2006/relationships/image" Target="../media/image5.png"/><Relationship Id="rId4" Type="http://schemas.openxmlformats.org/officeDocument/2006/relationships/chart" Target="../charts/chart1.xml"/><Relationship Id="rId9"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050" name="Text Box 206"/>
          <p:cNvSpPr txBox="1">
            <a:spLocks noChangeArrowheads="1"/>
          </p:cNvSpPr>
          <p:nvPr/>
        </p:nvSpPr>
        <p:spPr bwMode="auto">
          <a:xfrm>
            <a:off x="20574000" y="3048000"/>
            <a:ext cx="6324600" cy="14095413"/>
          </a:xfrm>
          <a:prstGeom prst="rect">
            <a:avLst/>
          </a:prstGeom>
          <a:noFill/>
          <a:ln w="9525">
            <a:noFill/>
            <a:miter lim="800000"/>
            <a:headEnd/>
            <a:tailEnd/>
          </a:ln>
        </p:spPr>
        <p:txBody>
          <a:bodyPr>
            <a:spAutoFit/>
          </a:bodyPr>
          <a:lstStyle/>
          <a:p>
            <a:pPr algn="just"/>
            <a:r>
              <a:rPr lang="en-US" b="1" dirty="0"/>
              <a:t>Dust Generator</a:t>
            </a:r>
          </a:p>
          <a:p>
            <a:pPr algn="just"/>
            <a:r>
              <a:rPr lang="en-US" dirty="0"/>
              <a:t>To compare DG (Fig 6) estimates to wind tunnel measured dust emissions, the GRIMM spectrometer output from the tunnel was analyzed against both a GRIMM and a </a:t>
            </a:r>
            <a:r>
              <a:rPr lang="en-US" dirty="0" err="1"/>
              <a:t>DataRam</a:t>
            </a:r>
            <a:r>
              <a:rPr lang="en-US" dirty="0"/>
              <a:t> dust sampler measuring DG dust production (Fig 7a,b).</a:t>
            </a:r>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ct val="50000"/>
              </a:spcBef>
            </a:pPr>
            <a:endParaRPr lang="en-US" dirty="0"/>
          </a:p>
          <a:p>
            <a:pPr algn="just">
              <a:spcBef>
                <a:spcPts val="600"/>
              </a:spcBef>
              <a:buFontTx/>
              <a:buChar char="-"/>
            </a:pPr>
            <a:r>
              <a:rPr lang="en-US" dirty="0"/>
              <a:t> Whilst both the GRIMM and the </a:t>
            </a:r>
            <a:r>
              <a:rPr lang="en-US" dirty="0" err="1"/>
              <a:t>DataRam</a:t>
            </a:r>
            <a:r>
              <a:rPr lang="en-US" dirty="0"/>
              <a:t> in the DG both agree with the relative </a:t>
            </a:r>
            <a:r>
              <a:rPr lang="en-US" dirty="0" err="1"/>
              <a:t>erodibility</a:t>
            </a:r>
            <a:r>
              <a:rPr lang="en-US" dirty="0"/>
              <a:t> of the soils, for the dustiest soil (ARS), GRIMM estimates of  PM</a:t>
            </a:r>
            <a:r>
              <a:rPr lang="en-US" baseline="-25000" dirty="0"/>
              <a:t>10</a:t>
            </a:r>
            <a:r>
              <a:rPr lang="en-US" dirty="0"/>
              <a:t> are around six times those of the </a:t>
            </a:r>
            <a:r>
              <a:rPr lang="en-US" dirty="0" err="1"/>
              <a:t>DataRam</a:t>
            </a:r>
            <a:r>
              <a:rPr lang="en-US" dirty="0"/>
              <a:t>.</a:t>
            </a:r>
          </a:p>
          <a:p>
            <a:pPr algn="just">
              <a:spcBef>
                <a:spcPts val="600"/>
              </a:spcBef>
              <a:buFontTx/>
              <a:buChar char="-"/>
            </a:pPr>
            <a:r>
              <a:rPr lang="en-US" dirty="0"/>
              <a:t>  ARS’ statistically different high emission does not reflect aggregate strengths (Table 1). In relation to the wind tunnel, ARS did not have such dust emission potential (Figs 3 &amp; 5)</a:t>
            </a:r>
          </a:p>
          <a:p>
            <a:pPr algn="just">
              <a:spcBef>
                <a:spcPts val="600"/>
              </a:spcBef>
              <a:buFontTx/>
              <a:buChar char="-"/>
            </a:pPr>
            <a:r>
              <a:rPr lang="en-US" dirty="0"/>
              <a:t>  BS has the lowest DG dust potential (Fig 7), but was relatively high in Fig 3. This suggests the process of abrasion that the wind tunnel simulates is important for BS’ ability to generate dust.</a:t>
            </a:r>
          </a:p>
          <a:p>
            <a:pPr algn="just">
              <a:spcBef>
                <a:spcPts val="300"/>
              </a:spcBef>
            </a:pPr>
            <a:endParaRPr lang="en-US" dirty="0"/>
          </a:p>
          <a:p>
            <a:pPr algn="just">
              <a:spcBef>
                <a:spcPts val="1200"/>
              </a:spcBef>
              <a:buFont typeface="Arial" pitchFamily="34" charset="0"/>
              <a:buChar char="•"/>
            </a:pPr>
            <a:r>
              <a:rPr lang="en-US" dirty="0" smtClean="0"/>
              <a:t> Soil </a:t>
            </a:r>
            <a:r>
              <a:rPr lang="en-US" dirty="0"/>
              <a:t>properties appear to better explain measured dust production for the wind tunnel than the DG.</a:t>
            </a:r>
          </a:p>
          <a:p>
            <a:pPr algn="just">
              <a:spcBef>
                <a:spcPts val="300"/>
              </a:spcBef>
              <a:buFont typeface="Arial" pitchFamily="34" charset="0"/>
              <a:buChar char="•"/>
            </a:pPr>
            <a:r>
              <a:rPr lang="en-US" dirty="0" smtClean="0"/>
              <a:t> Given </a:t>
            </a:r>
            <a:r>
              <a:rPr lang="en-US" dirty="0"/>
              <a:t>the apparent influence of roughness on measured wind tunnel dust emissions, in order to observe </a:t>
            </a:r>
            <a:r>
              <a:rPr lang="en-US" i="1" dirty="0"/>
              <a:t>intrinsic</a:t>
            </a:r>
            <a:r>
              <a:rPr lang="en-US" dirty="0"/>
              <a:t> </a:t>
            </a:r>
            <a:r>
              <a:rPr lang="en-US" dirty="0" err="1"/>
              <a:t>erodibility</a:t>
            </a:r>
            <a:r>
              <a:rPr lang="en-US" dirty="0"/>
              <a:t> of soil, plot surfaces should be flattened to eliminate roughness. </a:t>
            </a:r>
          </a:p>
          <a:p>
            <a:pPr algn="just">
              <a:spcBef>
                <a:spcPts val="300"/>
              </a:spcBef>
              <a:buFont typeface="Arial" pitchFamily="34" charset="0"/>
              <a:buChar char="•"/>
            </a:pPr>
            <a:r>
              <a:rPr lang="en-US" dirty="0" smtClean="0"/>
              <a:t> Future </a:t>
            </a:r>
            <a:r>
              <a:rPr lang="en-US" dirty="0"/>
              <a:t>work for the wind tunnel and DG will be to put the dust potential of these sandy soils in the context of soils with other textures.</a:t>
            </a:r>
          </a:p>
          <a:p>
            <a:pPr algn="just">
              <a:spcBef>
                <a:spcPct val="50000"/>
              </a:spcBef>
            </a:pPr>
            <a:endParaRPr lang="en-US" dirty="0"/>
          </a:p>
          <a:p>
            <a:pPr algn="just">
              <a:spcBef>
                <a:spcPct val="50000"/>
              </a:spcBef>
            </a:pPr>
            <a:endParaRPr lang="en-US" dirty="0"/>
          </a:p>
        </p:txBody>
      </p:sp>
      <p:pic>
        <p:nvPicPr>
          <p:cNvPr id="2051" name="Picture 32" descr="P1010154i.JPG"/>
          <p:cNvPicPr>
            <a:picLocks noChangeAspect="1"/>
          </p:cNvPicPr>
          <p:nvPr/>
        </p:nvPicPr>
        <p:blipFill>
          <a:blip r:embed="rId2" cstate="print"/>
          <a:srcRect/>
          <a:stretch>
            <a:fillRect/>
          </a:stretch>
        </p:blipFill>
        <p:spPr bwMode="auto">
          <a:xfrm>
            <a:off x="685800" y="13944600"/>
            <a:ext cx="5791200" cy="2165350"/>
          </a:xfrm>
          <a:prstGeom prst="rect">
            <a:avLst/>
          </a:prstGeom>
          <a:noFill/>
          <a:ln w="9525">
            <a:noFill/>
            <a:miter lim="800000"/>
            <a:headEnd/>
            <a:tailEnd/>
          </a:ln>
        </p:spPr>
      </p:pic>
      <p:sp>
        <p:nvSpPr>
          <p:cNvPr id="2052" name="Text Box 5"/>
          <p:cNvSpPr txBox="1">
            <a:spLocks noChangeArrowheads="1"/>
          </p:cNvSpPr>
          <p:nvPr/>
        </p:nvSpPr>
        <p:spPr bwMode="auto">
          <a:xfrm>
            <a:off x="5638800" y="381000"/>
            <a:ext cx="16002000" cy="708025"/>
          </a:xfrm>
          <a:prstGeom prst="rect">
            <a:avLst/>
          </a:prstGeom>
          <a:noFill/>
          <a:ln w="9525">
            <a:noFill/>
            <a:miter lim="800000"/>
            <a:headEnd/>
            <a:tailEnd/>
          </a:ln>
        </p:spPr>
        <p:txBody>
          <a:bodyPr>
            <a:spAutoFit/>
          </a:bodyPr>
          <a:lstStyle/>
          <a:p>
            <a:r>
              <a:rPr lang="en-US" sz="4000" b="1"/>
              <a:t>A Field Wind Tunnel Study of Fine Dust Emissions in Sandy Soils</a:t>
            </a:r>
            <a:endParaRPr lang="en-US" sz="4000"/>
          </a:p>
        </p:txBody>
      </p:sp>
      <p:sp>
        <p:nvSpPr>
          <p:cNvPr id="2053" name="Text Box 6"/>
          <p:cNvSpPr txBox="1">
            <a:spLocks noChangeArrowheads="1"/>
          </p:cNvSpPr>
          <p:nvPr/>
        </p:nvSpPr>
        <p:spPr bwMode="auto">
          <a:xfrm>
            <a:off x="3657600" y="1143000"/>
            <a:ext cx="19583400" cy="1624013"/>
          </a:xfrm>
          <a:prstGeom prst="rect">
            <a:avLst/>
          </a:prstGeom>
          <a:noFill/>
          <a:ln w="9525">
            <a:noFill/>
            <a:miter lim="800000"/>
            <a:headEnd/>
            <a:tailEnd/>
          </a:ln>
        </p:spPr>
        <p:txBody>
          <a:bodyPr>
            <a:spAutoFit/>
          </a:bodyPr>
          <a:lstStyle/>
          <a:p>
            <a:pPr algn="ctr">
              <a:spcBef>
                <a:spcPts val="300"/>
              </a:spcBef>
            </a:pPr>
            <a:r>
              <a:rPr lang="en-US" sz="2600" b="1"/>
              <a:t>Matthew C. Baddock</a:t>
            </a:r>
            <a:r>
              <a:rPr lang="en-US" sz="2600" b="1" baseline="30000"/>
              <a:t>1</a:t>
            </a:r>
            <a:r>
              <a:rPr lang="en-US" sz="2600" b="1"/>
              <a:t>, Jenny Jo Cox</a:t>
            </a:r>
            <a:r>
              <a:rPr lang="en-US" sz="2600" b="1" baseline="30000"/>
              <a:t>2</a:t>
            </a:r>
            <a:r>
              <a:rPr lang="en-US" sz="2600" b="1"/>
              <a:t>, Ted M. Zobeck</a:t>
            </a:r>
            <a:r>
              <a:rPr lang="en-US" sz="2600" b="1" baseline="30000"/>
              <a:t>1</a:t>
            </a:r>
            <a:r>
              <a:rPr lang="en-US" sz="2600" b="1"/>
              <a:t>, R. Scott Van Pelt</a:t>
            </a:r>
            <a:r>
              <a:rPr lang="en-US" sz="2600" b="1" baseline="30000"/>
              <a:t>3</a:t>
            </a:r>
            <a:endParaRPr lang="en-US" sz="2600" b="1"/>
          </a:p>
          <a:p>
            <a:pPr algn="ctr">
              <a:spcBef>
                <a:spcPts val="300"/>
              </a:spcBef>
            </a:pPr>
            <a:r>
              <a:rPr lang="en-US" sz="2200" baseline="30000"/>
              <a:t>1</a:t>
            </a:r>
            <a:r>
              <a:rPr lang="en-US" sz="2200"/>
              <a:t>USDA-ARS Wind Erosion and Water Conservation Research Unit, Lubbock, TX</a:t>
            </a:r>
          </a:p>
          <a:p>
            <a:pPr algn="ctr">
              <a:spcBef>
                <a:spcPts val="300"/>
              </a:spcBef>
            </a:pPr>
            <a:r>
              <a:rPr lang="en-US" sz="2200" baseline="30000"/>
              <a:t>2</a:t>
            </a:r>
            <a:r>
              <a:rPr lang="en-US" sz="2200"/>
              <a:t>Texas Tech University, Lubbock, TX </a:t>
            </a:r>
          </a:p>
          <a:p>
            <a:pPr algn="ctr">
              <a:spcBef>
                <a:spcPts val="300"/>
              </a:spcBef>
            </a:pPr>
            <a:r>
              <a:rPr lang="en-US" sz="2200" baseline="30000"/>
              <a:t>3</a:t>
            </a:r>
            <a:r>
              <a:rPr lang="en-US" sz="2200"/>
              <a:t>USDA-ARS Wind Erosion and Water Conservation Research Unit, Big Spring, TX</a:t>
            </a:r>
          </a:p>
        </p:txBody>
      </p:sp>
      <p:sp>
        <p:nvSpPr>
          <p:cNvPr id="2054" name="Text Box 7"/>
          <p:cNvSpPr txBox="1">
            <a:spLocks noChangeArrowheads="1"/>
          </p:cNvSpPr>
          <p:nvPr/>
        </p:nvSpPr>
        <p:spPr bwMode="auto">
          <a:xfrm>
            <a:off x="2743200" y="2667000"/>
            <a:ext cx="1752600" cy="396875"/>
          </a:xfrm>
          <a:prstGeom prst="rect">
            <a:avLst/>
          </a:prstGeom>
          <a:solidFill>
            <a:srgbClr val="FFCC00"/>
          </a:solidFill>
          <a:ln w="9525">
            <a:noFill/>
            <a:miter lim="800000"/>
            <a:headEnd/>
            <a:tailEnd/>
          </a:ln>
        </p:spPr>
        <p:txBody>
          <a:bodyPr>
            <a:spAutoFit/>
          </a:bodyPr>
          <a:lstStyle/>
          <a:p>
            <a:pPr algn="ctr">
              <a:spcBef>
                <a:spcPct val="50000"/>
              </a:spcBef>
            </a:pPr>
            <a:r>
              <a:rPr lang="en-US" sz="2000" b="1"/>
              <a:t>Introduction</a:t>
            </a:r>
          </a:p>
        </p:txBody>
      </p:sp>
      <p:sp>
        <p:nvSpPr>
          <p:cNvPr id="2055" name="Text Box 8"/>
          <p:cNvSpPr txBox="1">
            <a:spLocks noChangeArrowheads="1"/>
          </p:cNvSpPr>
          <p:nvPr/>
        </p:nvSpPr>
        <p:spPr bwMode="auto">
          <a:xfrm>
            <a:off x="609600" y="3048000"/>
            <a:ext cx="6019800" cy="13881100"/>
          </a:xfrm>
          <a:prstGeom prst="rect">
            <a:avLst/>
          </a:prstGeom>
          <a:noFill/>
          <a:ln w="9525">
            <a:noFill/>
            <a:miter lim="800000"/>
            <a:headEnd/>
            <a:tailEnd/>
          </a:ln>
        </p:spPr>
        <p:txBody>
          <a:bodyPr>
            <a:spAutoFit/>
          </a:bodyPr>
          <a:lstStyle/>
          <a:p>
            <a:pPr algn="just"/>
            <a:r>
              <a:rPr lang="en-US"/>
              <a:t>Wind erosion is a significant environmental issue in West Texas due to the interplay of cotton cropping systems’ dominance, the temporal characteristics of the regional wind regime and the properties of local soils. On-site (erosion) and off-site (transport and deposition) issues relate to a range of concerns such as sediment and nutrient/fertility loss, air quality and health effects. </a:t>
            </a:r>
          </a:p>
          <a:p>
            <a:pPr algn="just"/>
            <a:endParaRPr lang="en-US"/>
          </a:p>
          <a:p>
            <a:pPr algn="just"/>
            <a:r>
              <a:rPr lang="en-US"/>
              <a:t>To investigate the dust emission potential for selected local soils, a portable wind tunnel was developed and deployed in the field (Fig 1). Portable wind tunnels have considerable utility for investigating the erodibility of soils since they a) permit a known, controllable wind field to be applied to a soil of interest b) allow soils to be tested as realistically as possible, </a:t>
            </a:r>
            <a:r>
              <a:rPr lang="en-US" i="1"/>
              <a:t>in situ</a:t>
            </a:r>
            <a:r>
              <a:rPr lang="en-US"/>
              <a:t> with their field setting.</a:t>
            </a:r>
          </a:p>
          <a:p>
            <a:pPr algn="just"/>
            <a:endParaRPr lang="en-US"/>
          </a:p>
          <a:p>
            <a:pPr algn="just"/>
            <a:r>
              <a:rPr lang="en-US"/>
              <a:t>Whilst the use of field wind tunnels is an established approach in wind erosion research, their use remains logistically challenging and time intensive. Laboratory-based methods to investigate the dust emission potential from soils offer a more expedient means to estimate aerosol production, but there are few comparisons of such lab methods with field experiments. Overall, the aims of this study were to: </a:t>
            </a:r>
          </a:p>
          <a:p>
            <a:pPr algn="just"/>
            <a:r>
              <a:rPr lang="en-US"/>
              <a:t>1. Estimate the intrinsic dust emission potential of three prominent West Texas soils.</a:t>
            </a:r>
          </a:p>
          <a:p>
            <a:pPr algn="just"/>
            <a:r>
              <a:rPr lang="en-US"/>
              <a:t>2. Investigate the relationship between field estimates of dust emission, and those from a laboratory dust generator (DG).</a:t>
            </a:r>
          </a:p>
          <a:p>
            <a:pPr algn="just"/>
            <a:endParaRPr lang="en-US"/>
          </a:p>
          <a:p>
            <a:pPr algn="just"/>
            <a:endParaRPr lang="en-US"/>
          </a:p>
          <a:p>
            <a:pPr algn="just">
              <a:spcBef>
                <a:spcPts val="900"/>
              </a:spcBef>
            </a:pPr>
            <a:r>
              <a:rPr lang="en-US"/>
              <a:t>Three soils were investigated (Table 1), with three replicate plots set up on each soil. All plots received the same treatment using a roto-tiller, then raking.</a:t>
            </a:r>
          </a:p>
          <a:p>
            <a:pPr algn="just"/>
            <a:endParaRPr lang="en-US"/>
          </a:p>
          <a:p>
            <a:pPr algn="just"/>
            <a:r>
              <a:rPr lang="en-US"/>
              <a:t>For field testing, the same wind velocity was run on each plot (12.6 m/s at </a:t>
            </a:r>
            <a:r>
              <a:rPr lang="en-US" i="1"/>
              <a:t>z</a:t>
            </a:r>
            <a:r>
              <a:rPr lang="en-US"/>
              <a:t> = 0.5 m). Each plot underwent a 5 min run of flow to capture the initial blow off of sediment. Thereafter, sampling was conducted for five 10 min periods of flow with geologically clean abrader sand being added into the flow to simulate bombardment by saltation. Flow was sampled by a slot sampler array, made isokinetic by aspirating fans. Saltation was trapped at the base and suspended sediment drawn up onto filters and through a GRIMM spectrometer. In the DG, 5 g soil samples of aggregates sized 2 - 4.75 mm were agitated for 20 mins. </a:t>
            </a:r>
          </a:p>
          <a:p>
            <a:pPr algn="just"/>
            <a:endParaRPr lang="en-US"/>
          </a:p>
          <a:p>
            <a:pPr algn="just"/>
            <a:endParaRPr lang="en-US"/>
          </a:p>
          <a:p>
            <a:pPr algn="just"/>
            <a:endParaRPr lang="en-US"/>
          </a:p>
          <a:p>
            <a:pPr algn="just"/>
            <a:endParaRPr lang="en-US"/>
          </a:p>
          <a:p>
            <a:pPr algn="just"/>
            <a:endParaRPr lang="en-US"/>
          </a:p>
          <a:p>
            <a:pPr algn="just"/>
            <a:endParaRPr lang="en-US"/>
          </a:p>
          <a:p>
            <a:pPr algn="just"/>
            <a:endParaRPr lang="en-US"/>
          </a:p>
          <a:p>
            <a:pPr algn="just"/>
            <a:endParaRPr lang="en-US"/>
          </a:p>
          <a:p>
            <a:pPr algn="just"/>
            <a:endParaRPr lang="en-US"/>
          </a:p>
          <a:p>
            <a:pPr algn="just"/>
            <a:endParaRPr lang="en-US"/>
          </a:p>
          <a:p>
            <a:pPr algn="just"/>
            <a:endParaRPr lang="en-US"/>
          </a:p>
          <a:p>
            <a:pPr algn="just"/>
            <a:endParaRPr lang="en-US"/>
          </a:p>
        </p:txBody>
      </p:sp>
      <p:sp>
        <p:nvSpPr>
          <p:cNvPr id="2056" name="Text Box 9"/>
          <p:cNvSpPr txBox="1">
            <a:spLocks noChangeArrowheads="1"/>
          </p:cNvSpPr>
          <p:nvPr/>
        </p:nvSpPr>
        <p:spPr bwMode="auto">
          <a:xfrm>
            <a:off x="2743200" y="9601200"/>
            <a:ext cx="1295400" cy="400050"/>
          </a:xfrm>
          <a:prstGeom prst="rect">
            <a:avLst/>
          </a:prstGeom>
          <a:solidFill>
            <a:srgbClr val="FFCC00"/>
          </a:solidFill>
          <a:ln w="9525">
            <a:noFill/>
            <a:miter lim="800000"/>
            <a:headEnd/>
            <a:tailEnd/>
          </a:ln>
        </p:spPr>
        <p:txBody>
          <a:bodyPr>
            <a:spAutoFit/>
          </a:bodyPr>
          <a:lstStyle/>
          <a:p>
            <a:pPr algn="ctr">
              <a:spcBef>
                <a:spcPct val="50000"/>
              </a:spcBef>
            </a:pPr>
            <a:r>
              <a:rPr lang="en-US" sz="2000" b="1"/>
              <a:t>Methods</a:t>
            </a:r>
          </a:p>
        </p:txBody>
      </p:sp>
      <p:sp>
        <p:nvSpPr>
          <p:cNvPr id="2057" name="Text Box 13"/>
          <p:cNvSpPr txBox="1">
            <a:spLocks noChangeArrowheads="1"/>
          </p:cNvSpPr>
          <p:nvPr/>
        </p:nvSpPr>
        <p:spPr bwMode="auto">
          <a:xfrm>
            <a:off x="7086600" y="5791200"/>
            <a:ext cx="6019800" cy="10079038"/>
          </a:xfrm>
          <a:prstGeom prst="rect">
            <a:avLst/>
          </a:prstGeom>
          <a:noFill/>
          <a:ln w="9525">
            <a:noFill/>
            <a:miter lim="800000"/>
            <a:headEnd/>
            <a:tailEnd/>
          </a:ln>
        </p:spPr>
        <p:txBody>
          <a:bodyPr>
            <a:spAutoFit/>
          </a:bodyPr>
          <a:lstStyle/>
          <a:p>
            <a:pPr algn="just">
              <a:spcBef>
                <a:spcPct val="50000"/>
              </a:spcBef>
            </a:pPr>
            <a:endParaRPr lang="en-US"/>
          </a:p>
          <a:p>
            <a:pPr algn="just">
              <a:spcBef>
                <a:spcPct val="50000"/>
              </a:spcBef>
            </a:pPr>
            <a:endParaRPr lang="en-US"/>
          </a:p>
          <a:p>
            <a:pPr algn="just">
              <a:spcBef>
                <a:spcPct val="50000"/>
              </a:spcBef>
            </a:pPr>
            <a:endParaRPr lang="en-US" b="1"/>
          </a:p>
          <a:p>
            <a:pPr algn="just">
              <a:spcBef>
                <a:spcPct val="50000"/>
              </a:spcBef>
            </a:pPr>
            <a:r>
              <a:rPr lang="en-US" b="1"/>
              <a:t>Field Wind Tunnel</a:t>
            </a:r>
          </a:p>
          <a:p>
            <a:pPr algn="just">
              <a:spcBef>
                <a:spcPts val="300"/>
              </a:spcBef>
            </a:pPr>
            <a:r>
              <a:rPr lang="en-US"/>
              <a:t>For dust emission caused by the initial blow off, the relationship between soil erodible fraction (&lt;0.84 mm) percentage and sub 10µm size dust (PM</a:t>
            </a:r>
            <a:r>
              <a:rPr lang="en-US" baseline="-25000"/>
              <a:t>10</a:t>
            </a:r>
            <a:r>
              <a:rPr lang="en-US"/>
              <a:t>) collected on the filters is shown in Fig 2.</a:t>
            </a:r>
          </a:p>
          <a:p>
            <a:pPr algn="just">
              <a:spcBef>
                <a:spcPts val="300"/>
              </a:spcBef>
            </a:pPr>
            <a:endParaRPr lang="en-US"/>
          </a:p>
          <a:p>
            <a:pPr algn="just">
              <a:spcBef>
                <a:spcPct val="50000"/>
              </a:spcBef>
            </a:pPr>
            <a:endParaRPr lang="en-US" b="1"/>
          </a:p>
          <a:p>
            <a:pPr algn="just">
              <a:spcBef>
                <a:spcPct val="50000"/>
              </a:spcBef>
            </a:pPr>
            <a:endParaRPr lang="en-US" b="1"/>
          </a:p>
          <a:p>
            <a:pPr algn="just">
              <a:spcBef>
                <a:spcPct val="50000"/>
              </a:spcBef>
            </a:pPr>
            <a:endParaRPr lang="en-US"/>
          </a:p>
          <a:p>
            <a:pPr algn="just">
              <a:spcBef>
                <a:spcPct val="50000"/>
              </a:spcBef>
            </a:pPr>
            <a:endParaRPr lang="en-US"/>
          </a:p>
          <a:p>
            <a:pPr algn="just">
              <a:spcBef>
                <a:spcPct val="50000"/>
              </a:spcBef>
            </a:pPr>
            <a:endParaRPr lang="en-US"/>
          </a:p>
          <a:p>
            <a:pPr algn="just">
              <a:spcBef>
                <a:spcPct val="50000"/>
              </a:spcBef>
            </a:pPr>
            <a:endParaRPr lang="en-US"/>
          </a:p>
          <a:p>
            <a:pPr algn="just">
              <a:spcBef>
                <a:spcPct val="50000"/>
              </a:spcBef>
            </a:pPr>
            <a:endParaRPr lang="en-US"/>
          </a:p>
          <a:p>
            <a:pPr algn="just"/>
            <a:endParaRPr lang="en-US"/>
          </a:p>
          <a:p>
            <a:pPr algn="just">
              <a:spcBef>
                <a:spcPts val="1800"/>
              </a:spcBef>
            </a:pPr>
            <a:r>
              <a:rPr lang="en-US"/>
              <a:t>To characterize the long term dust emission potential of each soil under abrasion, values representing a sustained dust emission were derived from the mean of the final three 10 min abrader runs on each plot. Long term dust emission by steady saltation flux is shown in Fig 3. </a:t>
            </a:r>
          </a:p>
          <a:p>
            <a:pPr algn="just">
              <a:spcBef>
                <a:spcPct val="50000"/>
              </a:spcBef>
            </a:pPr>
            <a:endParaRPr lang="en-US"/>
          </a:p>
          <a:p>
            <a:pPr algn="just">
              <a:spcBef>
                <a:spcPct val="50000"/>
              </a:spcBef>
            </a:pPr>
            <a:endParaRPr lang="en-US"/>
          </a:p>
          <a:p>
            <a:pPr algn="just">
              <a:spcBef>
                <a:spcPct val="50000"/>
              </a:spcBef>
            </a:pPr>
            <a:endParaRPr lang="en-US"/>
          </a:p>
          <a:p>
            <a:pPr algn="just">
              <a:spcBef>
                <a:spcPct val="50000"/>
              </a:spcBef>
            </a:pPr>
            <a:endParaRPr lang="en-US"/>
          </a:p>
          <a:p>
            <a:pPr algn="just">
              <a:spcBef>
                <a:spcPct val="50000"/>
              </a:spcBef>
            </a:pPr>
            <a:endParaRPr lang="en-US"/>
          </a:p>
          <a:p>
            <a:pPr algn="just">
              <a:spcBef>
                <a:spcPct val="50000"/>
              </a:spcBef>
            </a:pPr>
            <a:endParaRPr lang="en-US"/>
          </a:p>
          <a:p>
            <a:pPr algn="just">
              <a:spcBef>
                <a:spcPct val="50000"/>
              </a:spcBef>
            </a:pPr>
            <a:endParaRPr lang="en-US"/>
          </a:p>
          <a:p>
            <a:pPr algn="just">
              <a:spcBef>
                <a:spcPct val="50000"/>
              </a:spcBef>
            </a:pPr>
            <a:endParaRPr lang="en-US"/>
          </a:p>
          <a:p>
            <a:pPr algn="just"/>
            <a:endParaRPr lang="en-US"/>
          </a:p>
        </p:txBody>
      </p:sp>
      <p:sp>
        <p:nvSpPr>
          <p:cNvPr id="2058" name="Text Box 14"/>
          <p:cNvSpPr txBox="1">
            <a:spLocks noChangeArrowheads="1"/>
          </p:cNvSpPr>
          <p:nvPr/>
        </p:nvSpPr>
        <p:spPr bwMode="auto">
          <a:xfrm>
            <a:off x="9144000" y="6553200"/>
            <a:ext cx="1219200" cy="396875"/>
          </a:xfrm>
          <a:prstGeom prst="rect">
            <a:avLst/>
          </a:prstGeom>
          <a:solidFill>
            <a:srgbClr val="FFCC00"/>
          </a:solidFill>
          <a:ln w="9525">
            <a:noFill/>
            <a:miter lim="800000"/>
            <a:headEnd/>
            <a:tailEnd/>
          </a:ln>
        </p:spPr>
        <p:txBody>
          <a:bodyPr>
            <a:spAutoFit/>
          </a:bodyPr>
          <a:lstStyle/>
          <a:p>
            <a:pPr algn="ctr">
              <a:spcBef>
                <a:spcPct val="50000"/>
              </a:spcBef>
            </a:pPr>
            <a:r>
              <a:rPr lang="en-US" sz="2000" b="1"/>
              <a:t>Results</a:t>
            </a:r>
          </a:p>
        </p:txBody>
      </p:sp>
      <p:sp>
        <p:nvSpPr>
          <p:cNvPr id="2059" name="Text Box 15"/>
          <p:cNvSpPr txBox="1">
            <a:spLocks noChangeArrowheads="1"/>
          </p:cNvSpPr>
          <p:nvPr/>
        </p:nvSpPr>
        <p:spPr bwMode="auto">
          <a:xfrm>
            <a:off x="13792200" y="3048000"/>
            <a:ext cx="5867400" cy="13011150"/>
          </a:xfrm>
          <a:prstGeom prst="rect">
            <a:avLst/>
          </a:prstGeom>
          <a:noFill/>
          <a:ln w="9525">
            <a:noFill/>
            <a:miter lim="800000"/>
            <a:headEnd/>
            <a:tailEnd/>
          </a:ln>
        </p:spPr>
        <p:txBody>
          <a:bodyPr>
            <a:spAutoFit/>
          </a:bodyPr>
          <a:lstStyle/>
          <a:p>
            <a:pPr algn="just">
              <a:spcBef>
                <a:spcPts val="300"/>
              </a:spcBef>
              <a:buFontTx/>
              <a:buChar char="-"/>
            </a:pPr>
            <a:r>
              <a:rPr lang="en-US"/>
              <a:t> For PM</a:t>
            </a:r>
            <a:r>
              <a:rPr lang="en-US" baseline="-25000"/>
              <a:t>10</a:t>
            </a:r>
            <a:r>
              <a:rPr lang="en-US"/>
              <a:t> in Fig 3, the lowest emission by soil was for ND, with its reduced bombardment by saltation and high aggregate strengths (Table 1).</a:t>
            </a:r>
          </a:p>
          <a:p>
            <a:pPr algn="just">
              <a:spcBef>
                <a:spcPts val="300"/>
              </a:spcBef>
              <a:buFontTx/>
              <a:buChar char="-"/>
            </a:pPr>
            <a:r>
              <a:rPr lang="en-US"/>
              <a:t> The mean long term dust production of BS and ARS was roughly twice ND. BS and ND had several statistically similar strength properties.</a:t>
            </a:r>
          </a:p>
          <a:p>
            <a:pPr algn="just">
              <a:spcBef>
                <a:spcPts val="300"/>
              </a:spcBef>
              <a:buFontTx/>
              <a:buChar char="-"/>
            </a:pPr>
            <a:r>
              <a:rPr lang="en-US"/>
              <a:t>Since abrader input rate was the same for each plot, variations in saltation flux for each point reflect differing surface roughness between plots, which also influences dust emission. (Fig 4).</a:t>
            </a:r>
          </a:p>
          <a:p>
            <a:pPr algn="just">
              <a:spcBef>
                <a:spcPts val="300"/>
              </a:spcBef>
              <a:buFontTx/>
              <a:buChar char="-"/>
            </a:pPr>
            <a:endParaRPr lang="en-US"/>
          </a:p>
          <a:p>
            <a:pPr algn="just">
              <a:spcBef>
                <a:spcPts val="300"/>
              </a:spcBef>
              <a:buFontTx/>
              <a:buChar char="-"/>
            </a:pPr>
            <a:endParaRPr lang="en-US"/>
          </a:p>
          <a:p>
            <a:pPr algn="just">
              <a:spcBef>
                <a:spcPts val="300"/>
              </a:spcBef>
              <a:buFontTx/>
              <a:buChar char="-"/>
            </a:pPr>
            <a:endParaRPr lang="en-US"/>
          </a:p>
          <a:p>
            <a:pPr algn="just">
              <a:spcBef>
                <a:spcPts val="300"/>
              </a:spcBef>
              <a:buFontTx/>
              <a:buChar char="-"/>
            </a:pPr>
            <a:endParaRPr lang="en-US"/>
          </a:p>
          <a:p>
            <a:pPr algn="just">
              <a:spcBef>
                <a:spcPts val="300"/>
              </a:spcBef>
              <a:buFontTx/>
              <a:buChar char="-"/>
            </a:pPr>
            <a:endParaRPr lang="en-US"/>
          </a:p>
          <a:p>
            <a:pPr algn="just">
              <a:spcBef>
                <a:spcPts val="300"/>
              </a:spcBef>
              <a:buFontTx/>
              <a:buChar char="-"/>
            </a:pPr>
            <a:endParaRPr lang="en-US"/>
          </a:p>
          <a:p>
            <a:pPr algn="just">
              <a:spcBef>
                <a:spcPts val="300"/>
              </a:spcBef>
              <a:buFontTx/>
              <a:buChar char="-"/>
            </a:pPr>
            <a:endParaRPr lang="en-US"/>
          </a:p>
          <a:p>
            <a:pPr algn="just">
              <a:spcBef>
                <a:spcPts val="300"/>
              </a:spcBef>
              <a:buFontTx/>
              <a:buChar char="-"/>
            </a:pPr>
            <a:endParaRPr lang="en-US"/>
          </a:p>
          <a:p>
            <a:pPr algn="just">
              <a:spcBef>
                <a:spcPts val="300"/>
              </a:spcBef>
              <a:buFontTx/>
              <a:buChar char="-"/>
            </a:pPr>
            <a:endParaRPr lang="en-US"/>
          </a:p>
          <a:p>
            <a:pPr algn="just">
              <a:spcBef>
                <a:spcPts val="300"/>
              </a:spcBef>
              <a:buFontTx/>
              <a:buChar char="-"/>
            </a:pPr>
            <a:endParaRPr lang="en-US"/>
          </a:p>
          <a:p>
            <a:pPr algn="just">
              <a:spcBef>
                <a:spcPts val="300"/>
              </a:spcBef>
              <a:buFontTx/>
              <a:buChar char="-"/>
            </a:pPr>
            <a:endParaRPr lang="en-US"/>
          </a:p>
          <a:p>
            <a:pPr algn="just">
              <a:spcBef>
                <a:spcPts val="300"/>
              </a:spcBef>
              <a:buFontTx/>
              <a:buChar char="-"/>
            </a:pPr>
            <a:endParaRPr lang="en-US"/>
          </a:p>
          <a:p>
            <a:pPr algn="just">
              <a:spcBef>
                <a:spcPts val="300"/>
              </a:spcBef>
              <a:buFontTx/>
              <a:buChar char="-"/>
            </a:pPr>
            <a:r>
              <a:rPr lang="en-US"/>
              <a:t> The elevated sustained saltation rates seen for BS were also a result of that soil’s higher sand content.</a:t>
            </a:r>
          </a:p>
          <a:p>
            <a:pPr algn="just">
              <a:spcBef>
                <a:spcPts val="300"/>
              </a:spcBef>
            </a:pPr>
            <a:endParaRPr lang="en-US"/>
          </a:p>
          <a:p>
            <a:pPr algn="just">
              <a:spcBef>
                <a:spcPts val="300"/>
              </a:spcBef>
            </a:pPr>
            <a:r>
              <a:rPr lang="en-US"/>
              <a:t>To show the sampling of only suspended material drawn up from inside the slot sampler, PM</a:t>
            </a:r>
            <a:r>
              <a:rPr lang="en-US" baseline="-25000"/>
              <a:t>10</a:t>
            </a:r>
            <a:r>
              <a:rPr lang="en-US"/>
              <a:t> concentration as determined from the GRIMM shows a different trend with measured saltation flux (Fig 5).</a:t>
            </a:r>
          </a:p>
          <a:p>
            <a:pPr algn="just">
              <a:spcBef>
                <a:spcPts val="300"/>
              </a:spcBef>
            </a:pPr>
            <a:endParaRPr lang="en-US"/>
          </a:p>
          <a:p>
            <a:pPr algn="just">
              <a:spcBef>
                <a:spcPts val="300"/>
              </a:spcBef>
            </a:pPr>
            <a:endParaRPr lang="en-US"/>
          </a:p>
          <a:p>
            <a:pPr algn="just">
              <a:spcBef>
                <a:spcPct val="50000"/>
              </a:spcBef>
            </a:pPr>
            <a:endParaRPr lang="en-US" b="1"/>
          </a:p>
          <a:p>
            <a:pPr algn="just">
              <a:spcBef>
                <a:spcPct val="50000"/>
              </a:spcBef>
            </a:pPr>
            <a:endParaRPr lang="en-US" b="1"/>
          </a:p>
          <a:p>
            <a:pPr algn="just">
              <a:spcBef>
                <a:spcPct val="50000"/>
              </a:spcBef>
            </a:pPr>
            <a:endParaRPr lang="en-US" b="1"/>
          </a:p>
          <a:p>
            <a:pPr algn="just">
              <a:spcBef>
                <a:spcPct val="50000"/>
              </a:spcBef>
            </a:pPr>
            <a:endParaRPr lang="en-US" b="1"/>
          </a:p>
          <a:p>
            <a:pPr algn="just">
              <a:spcBef>
                <a:spcPct val="50000"/>
              </a:spcBef>
            </a:pPr>
            <a:endParaRPr lang="en-US" b="1"/>
          </a:p>
          <a:p>
            <a:pPr algn="just">
              <a:spcBef>
                <a:spcPct val="50000"/>
              </a:spcBef>
            </a:pPr>
            <a:endParaRPr lang="en-US" b="1"/>
          </a:p>
          <a:p>
            <a:pPr algn="just">
              <a:spcBef>
                <a:spcPts val="1200"/>
              </a:spcBef>
            </a:pPr>
            <a:endParaRPr lang="en-US"/>
          </a:p>
          <a:p>
            <a:pPr algn="just">
              <a:spcBef>
                <a:spcPts val="2400"/>
              </a:spcBef>
            </a:pPr>
            <a:r>
              <a:rPr lang="en-US"/>
              <a:t>- ND yielded highest PM</a:t>
            </a:r>
            <a:r>
              <a:rPr lang="en-US" baseline="-25000"/>
              <a:t>10</a:t>
            </a:r>
            <a:r>
              <a:rPr lang="en-US"/>
              <a:t> in contrast to Fig 3. The concentration values here are relatively small though. </a:t>
            </a:r>
          </a:p>
          <a:p>
            <a:pPr algn="just">
              <a:spcBef>
                <a:spcPts val="600"/>
              </a:spcBef>
              <a:buFontTx/>
              <a:buChar char="-"/>
            </a:pPr>
            <a:r>
              <a:rPr lang="en-US"/>
              <a:t> Added here is the ND soil after flattening by roller (not used in correlation). Whilst rolling doubled the saltation flux, it halved the dust emission. This might be due to compaction.</a:t>
            </a:r>
          </a:p>
        </p:txBody>
      </p:sp>
      <p:sp>
        <p:nvSpPr>
          <p:cNvPr id="2060" name="Text Box 204"/>
          <p:cNvSpPr txBox="1">
            <a:spLocks noChangeArrowheads="1"/>
          </p:cNvSpPr>
          <p:nvPr/>
        </p:nvSpPr>
        <p:spPr bwMode="auto">
          <a:xfrm>
            <a:off x="6934200" y="3048000"/>
            <a:ext cx="6629400" cy="304800"/>
          </a:xfrm>
          <a:prstGeom prst="rect">
            <a:avLst/>
          </a:prstGeom>
          <a:noFill/>
          <a:ln w="9525">
            <a:noFill/>
            <a:miter lim="800000"/>
            <a:headEnd/>
            <a:tailEnd/>
          </a:ln>
        </p:spPr>
        <p:txBody>
          <a:bodyPr>
            <a:spAutoFit/>
          </a:bodyPr>
          <a:lstStyle/>
          <a:p>
            <a:pPr>
              <a:spcBef>
                <a:spcPct val="50000"/>
              </a:spcBef>
            </a:pPr>
            <a:r>
              <a:rPr lang="en-US" sz="1400"/>
              <a:t>Table 1.  Study soils texture data and measured properties</a:t>
            </a:r>
          </a:p>
        </p:txBody>
      </p:sp>
      <p:sp>
        <p:nvSpPr>
          <p:cNvPr id="2061" name="Text Box 226"/>
          <p:cNvSpPr txBox="1">
            <a:spLocks noChangeArrowheads="1"/>
          </p:cNvSpPr>
          <p:nvPr/>
        </p:nvSpPr>
        <p:spPr bwMode="auto">
          <a:xfrm>
            <a:off x="762000" y="13944600"/>
            <a:ext cx="3352800" cy="285750"/>
          </a:xfrm>
          <a:prstGeom prst="rect">
            <a:avLst/>
          </a:prstGeom>
          <a:noFill/>
          <a:ln w="9525">
            <a:noFill/>
            <a:miter lim="800000"/>
            <a:headEnd/>
            <a:tailEnd/>
          </a:ln>
        </p:spPr>
        <p:txBody>
          <a:bodyPr>
            <a:spAutoFit/>
          </a:bodyPr>
          <a:lstStyle/>
          <a:p>
            <a:pPr algn="just">
              <a:lnSpc>
                <a:spcPct val="90000"/>
              </a:lnSpc>
              <a:spcBef>
                <a:spcPct val="50000"/>
              </a:spcBef>
            </a:pPr>
            <a:r>
              <a:rPr lang="en-US" sz="1400"/>
              <a:t>Figure 1: The field wind tunnel</a:t>
            </a:r>
          </a:p>
        </p:txBody>
      </p:sp>
      <p:pic>
        <p:nvPicPr>
          <p:cNvPr id="2062" name="Picture 41" descr="usda-logo.jpg"/>
          <p:cNvPicPr>
            <a:picLocks noChangeAspect="1"/>
          </p:cNvPicPr>
          <p:nvPr/>
        </p:nvPicPr>
        <p:blipFill>
          <a:blip r:embed="rId3" cstate="print"/>
          <a:srcRect/>
          <a:stretch>
            <a:fillRect/>
          </a:stretch>
        </p:blipFill>
        <p:spPr bwMode="auto">
          <a:xfrm>
            <a:off x="1066800" y="533400"/>
            <a:ext cx="2590800" cy="1870075"/>
          </a:xfrm>
          <a:prstGeom prst="rect">
            <a:avLst/>
          </a:prstGeom>
          <a:noFill/>
          <a:ln w="9525">
            <a:noFill/>
            <a:miter lim="800000"/>
            <a:headEnd/>
            <a:tailEnd/>
          </a:ln>
        </p:spPr>
      </p:pic>
      <p:graphicFrame>
        <p:nvGraphicFramePr>
          <p:cNvPr id="30" name="Chart 29"/>
          <p:cNvGraphicFramePr>
            <a:graphicFrameLocks/>
          </p:cNvGraphicFramePr>
          <p:nvPr/>
        </p:nvGraphicFramePr>
        <p:xfrm>
          <a:off x="7543800" y="8001000"/>
          <a:ext cx="4572000" cy="2667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2" name="Table 31"/>
          <p:cNvGraphicFramePr>
            <a:graphicFrameLocks noGrp="1"/>
          </p:cNvGraphicFramePr>
          <p:nvPr/>
        </p:nvGraphicFramePr>
        <p:xfrm>
          <a:off x="6858000" y="4800600"/>
          <a:ext cx="6172201" cy="1599144"/>
        </p:xfrm>
        <a:graphic>
          <a:graphicData uri="http://schemas.openxmlformats.org/drawingml/2006/table">
            <a:tbl>
              <a:tblPr/>
              <a:tblGrid>
                <a:gridCol w="512548"/>
                <a:gridCol w="403337"/>
                <a:gridCol w="500822"/>
                <a:gridCol w="435106"/>
                <a:gridCol w="434187"/>
                <a:gridCol w="615625"/>
                <a:gridCol w="246612"/>
                <a:gridCol w="509363"/>
                <a:gridCol w="228600"/>
                <a:gridCol w="370969"/>
                <a:gridCol w="277542"/>
                <a:gridCol w="494489"/>
                <a:gridCol w="381000"/>
                <a:gridCol w="345690"/>
                <a:gridCol w="416311"/>
              </a:tblGrid>
              <a:tr h="71073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000" dirty="0" smtClean="0">
                          <a:solidFill>
                            <a:srgbClr val="000000"/>
                          </a:solidFill>
                          <a:latin typeface="Arial"/>
                          <a:ea typeface="Times New Roman"/>
                        </a:rPr>
                        <a:t>Site  </a:t>
                      </a:r>
                      <a:endParaRPr lang="en-US" sz="1000" dirty="0" smtClean="0">
                        <a:latin typeface="+mn-lt"/>
                        <a:ea typeface="Times New Roman"/>
                      </a:endParaRPr>
                    </a:p>
                    <a:p>
                      <a:pPr marL="0" marR="0" algn="l">
                        <a:lnSpc>
                          <a:spcPct val="115000"/>
                        </a:lnSpc>
                        <a:spcBef>
                          <a:spcPts val="0"/>
                        </a:spcBef>
                        <a:spcAft>
                          <a:spcPts val="0"/>
                        </a:spcAft>
                      </a:pPr>
                      <a:endParaRPr lang="en-US" sz="1000" dirty="0">
                        <a:solidFill>
                          <a:srgbClr val="000000"/>
                        </a:solidFill>
                        <a:latin typeface="Arial"/>
                        <a:ea typeface="Times New Roman"/>
                      </a:endParaRPr>
                    </a:p>
                  </a:txBody>
                  <a:tcPr marL="68580" marR="68580" marT="0"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2">
                  <a:txBody>
                    <a:bodyPr/>
                    <a:lstStyle/>
                    <a:p>
                      <a:pPr marL="0" marR="0" algn="ctr">
                        <a:lnSpc>
                          <a:spcPct val="115000"/>
                        </a:lnSpc>
                        <a:spcBef>
                          <a:spcPts val="0"/>
                        </a:spcBef>
                        <a:spcAft>
                          <a:spcPts val="0"/>
                        </a:spcAft>
                      </a:pPr>
                      <a:r>
                        <a:rPr lang="en-US" sz="1000" dirty="0" smtClean="0">
                          <a:solidFill>
                            <a:srgbClr val="000000"/>
                          </a:solidFill>
                          <a:latin typeface="Arial"/>
                          <a:ea typeface="Times New Roman"/>
                        </a:rPr>
                        <a:t>1-2 mm Water Stable Aggregates (%) </a:t>
                      </a:r>
                      <a:endParaRPr lang="en-US" sz="1000" dirty="0">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000" dirty="0">
                          <a:solidFill>
                            <a:srgbClr val="000000"/>
                          </a:solidFill>
                          <a:latin typeface="Arial"/>
                          <a:ea typeface="Times New Roman"/>
                        </a:rPr>
                        <a:t>4.75-8 mm Water Stable </a:t>
                      </a:r>
                      <a:r>
                        <a:rPr lang="en-US" sz="1000" dirty="0" smtClean="0">
                          <a:solidFill>
                            <a:srgbClr val="000000"/>
                          </a:solidFill>
                          <a:latin typeface="Arial"/>
                          <a:ea typeface="Times New Roman"/>
                        </a:rPr>
                        <a:t>Aggregates (%)</a:t>
                      </a:r>
                      <a:endParaRPr lang="en-US" sz="1000" dirty="0">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000" dirty="0">
                          <a:solidFill>
                            <a:srgbClr val="000000"/>
                          </a:solidFill>
                          <a:latin typeface="Arial"/>
                          <a:ea typeface="Times New Roman"/>
                        </a:rPr>
                        <a:t>Crushing </a:t>
                      </a:r>
                      <a:r>
                        <a:rPr lang="en-US" sz="1000" dirty="0" smtClean="0">
                          <a:solidFill>
                            <a:srgbClr val="000000"/>
                          </a:solidFill>
                          <a:latin typeface="Arial"/>
                          <a:ea typeface="Times New Roman"/>
                        </a:rPr>
                        <a:t>Energy (%)</a:t>
                      </a:r>
                      <a:endParaRPr lang="en-US" sz="1000" dirty="0">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000" dirty="0" smtClean="0">
                          <a:solidFill>
                            <a:srgbClr val="000000"/>
                          </a:solidFill>
                          <a:latin typeface="Arial"/>
                          <a:ea typeface="Times New Roman"/>
                        </a:rPr>
                        <a:t>Erodible Fraction (%)</a:t>
                      </a:r>
                      <a:endParaRPr lang="en-US" sz="1000" dirty="0">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000" dirty="0">
                          <a:solidFill>
                            <a:srgbClr val="000000"/>
                          </a:solidFill>
                          <a:latin typeface="Arial"/>
                          <a:ea typeface="Times New Roman"/>
                        </a:rPr>
                        <a:t>Organic </a:t>
                      </a:r>
                      <a:r>
                        <a:rPr lang="en-US" sz="1000" dirty="0" smtClean="0">
                          <a:solidFill>
                            <a:srgbClr val="000000"/>
                          </a:solidFill>
                          <a:latin typeface="Arial"/>
                          <a:ea typeface="Times New Roman"/>
                        </a:rPr>
                        <a:t>Matter (%)</a:t>
                      </a:r>
                      <a:endParaRPr lang="en-US" sz="1000" dirty="0">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000" dirty="0">
                          <a:latin typeface="Arial"/>
                          <a:ea typeface="Times New Roman"/>
                        </a:rPr>
                        <a:t>Mechanical </a:t>
                      </a:r>
                      <a:r>
                        <a:rPr lang="en-US" sz="1000" dirty="0" smtClean="0">
                          <a:latin typeface="Arial"/>
                          <a:ea typeface="Times New Roman"/>
                        </a:rPr>
                        <a:t>Stability (%)</a:t>
                      </a:r>
                      <a:endParaRPr lang="en-US" sz="1000" dirty="0">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000" dirty="0">
                          <a:latin typeface="Arial"/>
                          <a:ea typeface="Times New Roman"/>
                        </a:rPr>
                        <a:t>% of surface susceptible to abrasion</a:t>
                      </a:r>
                      <a:endParaRPr lang="en-US" sz="1000" dirty="0">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n-US"/>
                    </a:p>
                  </a:txBody>
                  <a:tcPr/>
                </a:tc>
              </a:tr>
              <a:tr h="241417">
                <a:tc>
                  <a:txBody>
                    <a:bodyPr/>
                    <a:lstStyle/>
                    <a:p>
                      <a:pPr marL="0" marR="0" algn="r">
                        <a:lnSpc>
                          <a:spcPct val="115000"/>
                        </a:lnSpc>
                        <a:spcBef>
                          <a:spcPts val="0"/>
                        </a:spcBef>
                        <a:spcAft>
                          <a:spcPts val="0"/>
                        </a:spcAft>
                      </a:pPr>
                      <a:r>
                        <a:rPr lang="en-US" sz="1200" dirty="0">
                          <a:solidFill>
                            <a:srgbClr val="000000"/>
                          </a:solidFill>
                          <a:latin typeface="Arial"/>
                          <a:ea typeface="Times New Roman"/>
                        </a:rPr>
                        <a:t>ARS</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4.7</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B</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5.9</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B</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738.1</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nSpc>
                          <a:spcPct val="115000"/>
                        </a:lnSpc>
                        <a:spcBef>
                          <a:spcPts val="0"/>
                        </a:spcBef>
                        <a:spcAft>
                          <a:spcPts val="0"/>
                        </a:spcAft>
                      </a:pPr>
                      <a:r>
                        <a:rPr lang="en-US" sz="1200">
                          <a:solidFill>
                            <a:srgbClr val="000000"/>
                          </a:solidFill>
                          <a:latin typeface="Arial"/>
                          <a:ea typeface="Times New Roman"/>
                        </a:rPr>
                        <a:t>B</a:t>
                      </a:r>
                      <a:endParaRPr lang="en-US" sz="120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32.7</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nSpc>
                          <a:spcPct val="115000"/>
                        </a:lnSpc>
                        <a:spcBef>
                          <a:spcPts val="0"/>
                        </a:spcBef>
                        <a:spcAft>
                          <a:spcPts val="0"/>
                        </a:spcAft>
                      </a:pPr>
                      <a:r>
                        <a:rPr lang="en-US" sz="1200">
                          <a:solidFill>
                            <a:srgbClr val="000000"/>
                          </a:solidFill>
                          <a:latin typeface="Arial"/>
                          <a:ea typeface="Times New Roman"/>
                        </a:rPr>
                        <a:t>B</a:t>
                      </a:r>
                      <a:endParaRPr lang="en-US" sz="120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1.5</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A</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86.8</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nSpc>
                          <a:spcPct val="115000"/>
                        </a:lnSpc>
                        <a:spcBef>
                          <a:spcPts val="0"/>
                        </a:spcBef>
                        <a:spcAft>
                          <a:spcPts val="0"/>
                        </a:spcAft>
                      </a:pPr>
                      <a:r>
                        <a:rPr lang="en-US" sz="1200">
                          <a:solidFill>
                            <a:srgbClr val="000000"/>
                          </a:solidFill>
                          <a:latin typeface="Arial"/>
                          <a:ea typeface="Times New Roman"/>
                        </a:rPr>
                        <a:t>AB</a:t>
                      </a:r>
                      <a:endParaRPr lang="en-US" sz="120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r">
                        <a:lnSpc>
                          <a:spcPct val="115000"/>
                        </a:lnSpc>
                        <a:spcBef>
                          <a:spcPts val="0"/>
                        </a:spcBef>
                        <a:spcAft>
                          <a:spcPts val="0"/>
                        </a:spcAft>
                      </a:pPr>
                      <a:r>
                        <a:rPr lang="en-US" sz="1200" b="1" dirty="0">
                          <a:latin typeface="Arial"/>
                          <a:ea typeface="Times New Roman"/>
                        </a:rPr>
                        <a:t>84</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nSpc>
                          <a:spcPct val="115000"/>
                        </a:lnSpc>
                        <a:spcBef>
                          <a:spcPts val="0"/>
                        </a:spcBef>
                        <a:spcAft>
                          <a:spcPts val="0"/>
                        </a:spcAft>
                      </a:pPr>
                      <a:r>
                        <a:rPr lang="en-US" sz="1200" dirty="0">
                          <a:latin typeface="Arial"/>
                          <a:ea typeface="Times New Roman"/>
                        </a:rPr>
                        <a:t>A</a:t>
                      </a:r>
                      <a:endParaRPr lang="en-US" sz="1200" dirty="0">
                        <a:latin typeface="Times New Roman"/>
                        <a:ea typeface="Times New Roman"/>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r>
              <a:tr h="241417">
                <a:tc>
                  <a:txBody>
                    <a:bodyPr/>
                    <a:lstStyle/>
                    <a:p>
                      <a:pPr marL="0" marR="0" algn="r">
                        <a:lnSpc>
                          <a:spcPct val="115000"/>
                        </a:lnSpc>
                        <a:spcBef>
                          <a:spcPts val="0"/>
                        </a:spcBef>
                        <a:spcAft>
                          <a:spcPts val="0"/>
                        </a:spcAft>
                      </a:pPr>
                      <a:r>
                        <a:rPr lang="en-US" sz="1200" dirty="0">
                          <a:solidFill>
                            <a:srgbClr val="000000"/>
                          </a:solidFill>
                          <a:latin typeface="Arial"/>
                          <a:ea typeface="Times New Roman"/>
                        </a:rPr>
                        <a:t>BS</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7.0</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a:noFill/>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AB</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4.5</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a:noFill/>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B</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508.7</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a:noFill/>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B</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53.2</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a:noFill/>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A</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0.7</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a:noFill/>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B</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82.0</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a:noFill/>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B</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r">
                        <a:lnSpc>
                          <a:spcPct val="115000"/>
                        </a:lnSpc>
                        <a:spcBef>
                          <a:spcPts val="0"/>
                        </a:spcBef>
                        <a:spcAft>
                          <a:spcPts val="0"/>
                        </a:spcAft>
                      </a:pPr>
                      <a:r>
                        <a:rPr lang="en-US" sz="1200" b="1" dirty="0">
                          <a:latin typeface="Arial"/>
                          <a:ea typeface="Times New Roman"/>
                        </a:rPr>
                        <a:t>85</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a:noFill/>
                    </a:lnB>
                    <a:solidFill>
                      <a:srgbClr val="FFFFFF"/>
                    </a:solidFill>
                  </a:tcPr>
                </a:tc>
                <a:tc>
                  <a:txBody>
                    <a:bodyPr/>
                    <a:lstStyle/>
                    <a:p>
                      <a:pPr marL="0" marR="0">
                        <a:lnSpc>
                          <a:spcPct val="115000"/>
                        </a:lnSpc>
                        <a:spcBef>
                          <a:spcPts val="0"/>
                        </a:spcBef>
                        <a:spcAft>
                          <a:spcPts val="0"/>
                        </a:spcAft>
                      </a:pPr>
                      <a:r>
                        <a:rPr lang="en-US" sz="1200" dirty="0">
                          <a:latin typeface="Arial"/>
                          <a:ea typeface="Times New Roman"/>
                        </a:rPr>
                        <a:t>A</a:t>
                      </a:r>
                      <a:endParaRPr lang="en-US" sz="1200" dirty="0">
                        <a:latin typeface="Times New Roman"/>
                        <a:ea typeface="Times New Roman"/>
                      </a:endParaRPr>
                    </a:p>
                  </a:txBody>
                  <a:tcPr marL="68580" marR="68580" marT="0" marB="0" anchor="b">
                    <a:lnL>
                      <a:noFill/>
                    </a:lnL>
                    <a:lnR>
                      <a:noFill/>
                    </a:lnR>
                    <a:lnT>
                      <a:noFill/>
                    </a:lnT>
                    <a:lnB>
                      <a:noFill/>
                    </a:lnB>
                    <a:solidFill>
                      <a:srgbClr val="FFFFFF"/>
                    </a:solidFill>
                  </a:tcPr>
                </a:tc>
              </a:tr>
              <a:tr h="254234">
                <a:tc>
                  <a:txBody>
                    <a:bodyPr/>
                    <a:lstStyle/>
                    <a:p>
                      <a:pPr marL="0" marR="0" algn="r">
                        <a:lnSpc>
                          <a:spcPct val="115000"/>
                        </a:lnSpc>
                        <a:spcBef>
                          <a:spcPts val="0"/>
                        </a:spcBef>
                        <a:spcAft>
                          <a:spcPts val="0"/>
                        </a:spcAft>
                      </a:pPr>
                      <a:r>
                        <a:rPr lang="en-US" sz="1200" dirty="0">
                          <a:solidFill>
                            <a:srgbClr val="000000"/>
                          </a:solidFill>
                          <a:latin typeface="Arial"/>
                          <a:ea typeface="Times New Roman"/>
                        </a:rPr>
                        <a:t>ND</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9.0</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A</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12.1</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A</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1997.4</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A</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31.0</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B</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1.5</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A</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200" b="1" dirty="0">
                          <a:solidFill>
                            <a:srgbClr val="000000"/>
                          </a:solidFill>
                          <a:latin typeface="Arial"/>
                          <a:ea typeface="Times New Roman"/>
                        </a:rPr>
                        <a:t>90.4</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200" dirty="0">
                          <a:solidFill>
                            <a:srgbClr val="000000"/>
                          </a:solidFill>
                          <a:latin typeface="Arial"/>
                          <a:ea typeface="Times New Roman"/>
                        </a:rPr>
                        <a:t>A</a:t>
                      </a:r>
                      <a:endParaRPr lang="en-US" sz="1200" dirty="0">
                        <a:latin typeface="Times New Roman"/>
                        <a:ea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200" b="1" dirty="0">
                          <a:latin typeface="Arial"/>
                          <a:ea typeface="Times New Roman"/>
                        </a:rPr>
                        <a:t>91</a:t>
                      </a:r>
                      <a:endParaRPr lang="en-US" sz="1200" b="1" dirty="0">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200" dirty="0">
                          <a:latin typeface="Arial"/>
                          <a:ea typeface="Times New Roman"/>
                        </a:rPr>
                        <a:t>A</a:t>
                      </a:r>
                      <a:endParaRPr lang="en-US" sz="1200" dirty="0">
                        <a:latin typeface="Times New Roman"/>
                        <a:ea typeface="Times New Roman"/>
                      </a:endParaRPr>
                    </a:p>
                  </a:txBody>
                  <a:tcPr marL="68580" marR="68580" marT="0" marB="0" anchor="b">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r>
            </a:tbl>
          </a:graphicData>
        </a:graphic>
      </p:graphicFrame>
      <p:sp>
        <p:nvSpPr>
          <p:cNvPr id="2126" name="Rectangle 32"/>
          <p:cNvSpPr>
            <a:spLocks noChangeArrowheads="1"/>
          </p:cNvSpPr>
          <p:nvPr/>
        </p:nvSpPr>
        <p:spPr bwMode="auto">
          <a:xfrm>
            <a:off x="0" y="0"/>
            <a:ext cx="27432000" cy="457200"/>
          </a:xfrm>
          <a:prstGeom prst="rect">
            <a:avLst/>
          </a:prstGeom>
          <a:noFill/>
          <a:ln w="9525">
            <a:noFill/>
            <a:miter lim="800000"/>
            <a:headEnd/>
            <a:tailEnd/>
          </a:ln>
        </p:spPr>
        <p:txBody>
          <a:bodyPr wrap="none" anchor="ctr">
            <a:spAutoFit/>
          </a:bodyPr>
          <a:lstStyle/>
          <a:p>
            <a:pPr eaLnBrk="0" hangingPunct="0"/>
            <a:endParaRPr lang="en-US"/>
          </a:p>
        </p:txBody>
      </p:sp>
      <p:pic>
        <p:nvPicPr>
          <p:cNvPr id="2127" name="Picture 33" descr="dust_generator2.JPG"/>
          <p:cNvPicPr>
            <a:picLocks noChangeAspect="1"/>
          </p:cNvPicPr>
          <p:nvPr/>
        </p:nvPicPr>
        <p:blipFill>
          <a:blip r:embed="rId5" cstate="print"/>
          <a:srcRect/>
          <a:stretch>
            <a:fillRect/>
          </a:stretch>
        </p:blipFill>
        <p:spPr bwMode="auto">
          <a:xfrm>
            <a:off x="21488400" y="4343400"/>
            <a:ext cx="3657600" cy="2743200"/>
          </a:xfrm>
          <a:prstGeom prst="rect">
            <a:avLst/>
          </a:prstGeom>
          <a:noFill/>
          <a:ln w="9525">
            <a:noFill/>
            <a:miter lim="800000"/>
            <a:headEnd/>
            <a:tailEnd/>
          </a:ln>
        </p:spPr>
      </p:pic>
      <p:graphicFrame>
        <p:nvGraphicFramePr>
          <p:cNvPr id="36" name="Table 35"/>
          <p:cNvGraphicFramePr>
            <a:graphicFrameLocks noGrp="1"/>
          </p:cNvGraphicFramePr>
          <p:nvPr/>
        </p:nvGraphicFramePr>
        <p:xfrm>
          <a:off x="7010400" y="3352800"/>
          <a:ext cx="5867399" cy="1371602"/>
        </p:xfrm>
        <a:graphic>
          <a:graphicData uri="http://schemas.openxmlformats.org/drawingml/2006/table">
            <a:tbl>
              <a:tblPr/>
              <a:tblGrid>
                <a:gridCol w="575772"/>
                <a:gridCol w="1535395"/>
                <a:gridCol w="1535395"/>
                <a:gridCol w="740279"/>
                <a:gridCol w="740279"/>
                <a:gridCol w="740279"/>
              </a:tblGrid>
              <a:tr h="454014">
                <a:tc>
                  <a:txBody>
                    <a:bodyPr/>
                    <a:lstStyle/>
                    <a:p>
                      <a:pPr marL="0" marR="0" algn="ctr">
                        <a:spcBef>
                          <a:spcPts val="0"/>
                        </a:spcBef>
                        <a:spcAft>
                          <a:spcPts val="0"/>
                        </a:spcAft>
                      </a:pPr>
                      <a:r>
                        <a:rPr lang="en-US" sz="1000" dirty="0">
                          <a:latin typeface="Arial" pitchFamily="34" charset="0"/>
                          <a:ea typeface="Times New Roman"/>
                          <a:cs typeface="Arial" pitchFamily="34" charset="0"/>
                        </a:rPr>
                        <a:t> </a:t>
                      </a:r>
                      <a:r>
                        <a:rPr lang="en-US" sz="1000" dirty="0" smtClean="0">
                          <a:latin typeface="Arial" pitchFamily="34" charset="0"/>
                          <a:ea typeface="Times New Roman"/>
                          <a:cs typeface="Arial" pitchFamily="34" charset="0"/>
                        </a:rPr>
                        <a:t>Site</a:t>
                      </a:r>
                      <a:endParaRPr lang="en-US" sz="1000" dirty="0">
                        <a:latin typeface="Arial" pitchFamily="34" charset="0"/>
                        <a:ea typeface="Times New Roman"/>
                        <a:cs typeface="Arial" pitchFamily="34" charset="0"/>
                      </a:endParaRPr>
                    </a:p>
                  </a:txBody>
                  <a:tcPr marL="68580" marR="68580" marT="0"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spcBef>
                          <a:spcPts val="0"/>
                        </a:spcBef>
                        <a:spcAft>
                          <a:spcPts val="0"/>
                        </a:spcAft>
                      </a:pPr>
                      <a:r>
                        <a:rPr lang="en-US" sz="1000" dirty="0" smtClean="0">
                          <a:latin typeface="Arial" pitchFamily="34" charset="0"/>
                          <a:ea typeface="Times New Roman"/>
                          <a:cs typeface="Arial" pitchFamily="34" charset="0"/>
                        </a:rPr>
                        <a:t>Soil Name</a:t>
                      </a:r>
                      <a:endParaRPr lang="en-US" sz="1000" dirty="0">
                        <a:latin typeface="Arial" pitchFamily="34" charset="0"/>
                        <a:ea typeface="Times New Roman"/>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spcBef>
                          <a:spcPts val="0"/>
                        </a:spcBef>
                        <a:spcAft>
                          <a:spcPts val="0"/>
                        </a:spcAft>
                      </a:pPr>
                      <a:r>
                        <a:rPr lang="en-US" sz="1000" dirty="0">
                          <a:latin typeface="Arial" pitchFamily="34" charset="0"/>
                          <a:ea typeface="Times New Roman"/>
                          <a:cs typeface="Arial" pitchFamily="34" charset="0"/>
                        </a:rPr>
                        <a:t>Soil Texture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spcBef>
                          <a:spcPts val="0"/>
                        </a:spcBef>
                        <a:spcAft>
                          <a:spcPts val="0"/>
                        </a:spcAft>
                      </a:pPr>
                      <a:r>
                        <a:rPr lang="en-US" sz="1000" dirty="0" smtClean="0">
                          <a:latin typeface="Arial" pitchFamily="34" charset="0"/>
                          <a:ea typeface="Times New Roman"/>
                          <a:cs typeface="Arial" pitchFamily="34" charset="0"/>
                        </a:rPr>
                        <a:t>Clay %</a:t>
                      </a:r>
                      <a:endParaRPr lang="en-US" sz="1000" dirty="0">
                        <a:latin typeface="Arial" pitchFamily="34" charset="0"/>
                        <a:ea typeface="Times New Roman"/>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spcBef>
                          <a:spcPts val="0"/>
                        </a:spcBef>
                        <a:spcAft>
                          <a:spcPts val="0"/>
                        </a:spcAft>
                      </a:pPr>
                      <a:r>
                        <a:rPr lang="en-US" sz="1000" dirty="0">
                          <a:latin typeface="Arial" pitchFamily="34" charset="0"/>
                          <a:ea typeface="Times New Roman"/>
                          <a:cs typeface="Arial" pitchFamily="34" charset="0"/>
                        </a:rPr>
                        <a:t>Silt </a:t>
                      </a:r>
                      <a:r>
                        <a:rPr lang="en-US" sz="1000" dirty="0" smtClean="0">
                          <a:latin typeface="Arial" pitchFamily="34" charset="0"/>
                          <a:ea typeface="Times New Roman"/>
                          <a:cs typeface="Arial" pitchFamily="34" charset="0"/>
                        </a:rPr>
                        <a:t> %</a:t>
                      </a:r>
                      <a:endParaRPr lang="en-US" sz="1000" dirty="0">
                        <a:latin typeface="Arial" pitchFamily="34" charset="0"/>
                        <a:ea typeface="Times New Roman"/>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spcBef>
                          <a:spcPts val="0"/>
                        </a:spcBef>
                        <a:spcAft>
                          <a:spcPts val="0"/>
                        </a:spcAft>
                      </a:pPr>
                      <a:r>
                        <a:rPr lang="en-US" sz="1000" dirty="0">
                          <a:latin typeface="Arial" pitchFamily="34" charset="0"/>
                          <a:ea typeface="Times New Roman"/>
                          <a:cs typeface="Arial" pitchFamily="34" charset="0"/>
                        </a:rPr>
                        <a:t>Total </a:t>
                      </a:r>
                      <a:r>
                        <a:rPr lang="en-US" sz="1000" dirty="0" smtClean="0">
                          <a:latin typeface="Arial" pitchFamily="34" charset="0"/>
                          <a:ea typeface="Times New Roman"/>
                          <a:cs typeface="Arial" pitchFamily="34" charset="0"/>
                        </a:rPr>
                        <a:t>Sand %</a:t>
                      </a:r>
                      <a:endParaRPr lang="en-US" sz="1000" dirty="0">
                        <a:latin typeface="Arial" pitchFamily="34" charset="0"/>
                        <a:ea typeface="Times New Roman"/>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29397">
                <a:tc>
                  <a:txBody>
                    <a:bodyPr/>
                    <a:lstStyle/>
                    <a:p>
                      <a:pPr marL="0" marR="0" algn="ctr">
                        <a:spcBef>
                          <a:spcPts val="200"/>
                        </a:spcBef>
                        <a:spcAft>
                          <a:spcPts val="0"/>
                        </a:spcAft>
                      </a:pPr>
                      <a:r>
                        <a:rPr lang="en-US" sz="1200" dirty="0">
                          <a:latin typeface="Arial"/>
                          <a:ea typeface="Times New Roman"/>
                          <a:cs typeface="Times New Roman"/>
                        </a:rPr>
                        <a:t>ARS</a:t>
                      </a:r>
                      <a:endParaRPr lang="en-US" sz="1200" dirty="0">
                        <a:latin typeface="Times New Roman"/>
                        <a:ea typeface="Times New Roman"/>
                        <a:cs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ctr">
                        <a:spcBef>
                          <a:spcPts val="200"/>
                        </a:spcBef>
                        <a:spcAft>
                          <a:spcPts val="0"/>
                        </a:spcAft>
                      </a:pPr>
                      <a:r>
                        <a:rPr lang="en-US" sz="1200" dirty="0" smtClean="0">
                          <a:latin typeface="Arial" pitchFamily="34" charset="0"/>
                          <a:ea typeface="Times New Roman"/>
                          <a:cs typeface="Arial" pitchFamily="34" charset="0"/>
                        </a:rPr>
                        <a:t>Amarillo</a:t>
                      </a:r>
                      <a:r>
                        <a:rPr lang="en-US" sz="1200" baseline="0" dirty="0" smtClean="0">
                          <a:latin typeface="Arial" pitchFamily="34" charset="0"/>
                          <a:ea typeface="Times New Roman"/>
                          <a:cs typeface="Arial" pitchFamily="34" charset="0"/>
                        </a:rPr>
                        <a:t> </a:t>
                      </a:r>
                      <a:endParaRPr lang="en-US" sz="1200" dirty="0">
                        <a:latin typeface="Arial" pitchFamily="34" charset="0"/>
                        <a:ea typeface="Times New Roman"/>
                        <a:cs typeface="Arial"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Fine Sandy Loam</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16.6</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ctr">
                        <a:spcBef>
                          <a:spcPts val="200"/>
                        </a:spcBef>
                        <a:spcAft>
                          <a:spcPts val="0"/>
                        </a:spcAft>
                      </a:pPr>
                      <a:r>
                        <a:rPr lang="en-US" sz="1200">
                          <a:latin typeface="Arial"/>
                          <a:ea typeface="Times New Roman"/>
                          <a:cs typeface="Times New Roman"/>
                        </a:rPr>
                        <a:t>15.8</a:t>
                      </a:r>
                      <a:endParaRPr lang="en-US" sz="120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67.6</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FFFFFF"/>
                    </a:solidFill>
                  </a:tcPr>
                </a:tc>
              </a:tr>
              <a:tr h="229397">
                <a:tc>
                  <a:txBody>
                    <a:bodyPr/>
                    <a:lstStyle/>
                    <a:p>
                      <a:pPr marL="0" marR="0" algn="ctr">
                        <a:spcBef>
                          <a:spcPts val="200"/>
                        </a:spcBef>
                        <a:spcAft>
                          <a:spcPts val="0"/>
                        </a:spcAft>
                      </a:pPr>
                      <a:r>
                        <a:rPr lang="en-US" sz="1200">
                          <a:latin typeface="Arial"/>
                          <a:ea typeface="Times New Roman"/>
                          <a:cs typeface="Times New Roman"/>
                        </a:rPr>
                        <a:t>BS</a:t>
                      </a:r>
                      <a:endParaRPr lang="en-US" sz="1200">
                        <a:latin typeface="Times New Roman"/>
                        <a:ea typeface="Times New Roman"/>
                        <a:cs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ctr">
                        <a:spcBef>
                          <a:spcPts val="200"/>
                        </a:spcBef>
                        <a:spcAft>
                          <a:spcPts val="0"/>
                        </a:spcAft>
                      </a:pPr>
                      <a:r>
                        <a:rPr lang="en-US" sz="1200" dirty="0" smtClean="0">
                          <a:latin typeface="Arial" pitchFamily="34" charset="0"/>
                          <a:ea typeface="Times New Roman"/>
                          <a:cs typeface="Arial" pitchFamily="34" charset="0"/>
                        </a:rPr>
                        <a:t>Amarillo</a:t>
                      </a:r>
                      <a:endParaRPr lang="en-US" sz="1200" dirty="0">
                        <a:latin typeface="Arial" pitchFamily="34" charset="0"/>
                        <a:ea typeface="Times New Roman"/>
                        <a:cs typeface="Arial"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Fine Sandy Loam</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14.7</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9.4</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75.9</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a:noFill/>
                    </a:lnB>
                    <a:solidFill>
                      <a:srgbClr val="FFFFFF"/>
                    </a:solidFill>
                  </a:tcPr>
                </a:tc>
              </a:tr>
              <a:tr h="229397">
                <a:tc>
                  <a:txBody>
                    <a:bodyPr/>
                    <a:lstStyle/>
                    <a:p>
                      <a:pPr marL="0" marR="0" algn="ctr">
                        <a:spcBef>
                          <a:spcPts val="200"/>
                        </a:spcBef>
                        <a:spcAft>
                          <a:spcPts val="0"/>
                        </a:spcAft>
                      </a:pPr>
                      <a:r>
                        <a:rPr lang="en-US" sz="1200">
                          <a:latin typeface="Arial"/>
                          <a:ea typeface="Times New Roman"/>
                          <a:cs typeface="Times New Roman"/>
                        </a:rPr>
                        <a:t>BS</a:t>
                      </a:r>
                      <a:endParaRPr lang="en-US" sz="1200">
                        <a:latin typeface="Times New Roman"/>
                        <a:ea typeface="Times New Roman"/>
                        <a:cs typeface="Times New Roman"/>
                      </a:endParaRPr>
                    </a:p>
                  </a:txBody>
                  <a:tcPr marL="68580" marR="68580" marT="0" marB="0" anchor="b">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ctr">
                        <a:spcBef>
                          <a:spcPts val="200"/>
                        </a:spcBef>
                        <a:spcAft>
                          <a:spcPts val="0"/>
                        </a:spcAft>
                      </a:pPr>
                      <a:r>
                        <a:rPr lang="en-US" sz="1200" dirty="0" smtClean="0">
                          <a:latin typeface="Arial" pitchFamily="34" charset="0"/>
                          <a:ea typeface="Times New Roman"/>
                          <a:cs typeface="Arial" pitchFamily="34" charset="0"/>
                        </a:rPr>
                        <a:t>Amarillo</a:t>
                      </a:r>
                      <a:endParaRPr lang="en-US" sz="1200" dirty="0">
                        <a:latin typeface="Arial" pitchFamily="34" charset="0"/>
                        <a:ea typeface="Times New Roman"/>
                        <a:cs typeface="Arial"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Loamy Fine Sand</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9.7</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6.4</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83.9</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a:noFill/>
                    </a:lnB>
                    <a:solidFill>
                      <a:srgbClr val="FFFFFF"/>
                    </a:solidFill>
                  </a:tcPr>
                </a:tc>
              </a:tr>
              <a:tr h="229397">
                <a:tc>
                  <a:txBody>
                    <a:bodyPr/>
                    <a:lstStyle/>
                    <a:p>
                      <a:pPr marL="0" marR="0" algn="ctr">
                        <a:spcBef>
                          <a:spcPts val="200"/>
                        </a:spcBef>
                        <a:spcAft>
                          <a:spcPts val="0"/>
                        </a:spcAft>
                      </a:pPr>
                      <a:r>
                        <a:rPr lang="en-US" sz="1200" dirty="0">
                          <a:latin typeface="Arial"/>
                          <a:ea typeface="Times New Roman"/>
                          <a:cs typeface="Times New Roman"/>
                        </a:rPr>
                        <a:t>ND</a:t>
                      </a:r>
                      <a:endParaRPr lang="en-US" sz="1200" dirty="0">
                        <a:latin typeface="Times New Roman"/>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solidFill>
                      <a:srgbClr val="FFFFFF"/>
                    </a:solidFill>
                  </a:tcPr>
                </a:tc>
                <a:tc>
                  <a:txBody>
                    <a:bodyPr/>
                    <a:lstStyle/>
                    <a:p>
                      <a:pPr marL="0" marR="0" algn="ctr">
                        <a:spcBef>
                          <a:spcPts val="200"/>
                        </a:spcBef>
                        <a:spcAft>
                          <a:spcPts val="0"/>
                        </a:spcAft>
                      </a:pPr>
                      <a:r>
                        <a:rPr lang="en-US" sz="1200" dirty="0" smtClean="0">
                          <a:latin typeface="Arial" pitchFamily="34" charset="0"/>
                          <a:ea typeface="Times New Roman"/>
                          <a:cs typeface="Arial" pitchFamily="34" charset="0"/>
                        </a:rPr>
                        <a:t>Olton</a:t>
                      </a:r>
                      <a:endParaRPr lang="en-US" sz="1200" dirty="0">
                        <a:latin typeface="Arial" pitchFamily="34" charset="0"/>
                        <a:ea typeface="Times New Roman"/>
                        <a:cs typeface="Arial"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Fine Sandy Loam</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16.6</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15.7</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solidFill>
                      <a:srgbClr val="FFFFFF"/>
                    </a:solidFill>
                  </a:tcPr>
                </a:tc>
                <a:tc>
                  <a:txBody>
                    <a:bodyPr/>
                    <a:lstStyle/>
                    <a:p>
                      <a:pPr marL="0" marR="0" algn="ctr">
                        <a:spcBef>
                          <a:spcPts val="200"/>
                        </a:spcBef>
                        <a:spcAft>
                          <a:spcPts val="0"/>
                        </a:spcAft>
                      </a:pPr>
                      <a:r>
                        <a:rPr lang="en-US" sz="1200" dirty="0">
                          <a:latin typeface="Arial"/>
                          <a:ea typeface="Times New Roman"/>
                          <a:cs typeface="Times New Roman"/>
                        </a:rPr>
                        <a:t>67.7</a:t>
                      </a:r>
                      <a:endParaRPr lang="en-US" sz="1200" dirty="0">
                        <a:latin typeface="Times New Roman"/>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solidFill>
                      <a:srgbClr val="FFFFFF"/>
                    </a:solidFill>
                  </a:tcPr>
                </a:tc>
              </a:tr>
            </a:tbl>
          </a:graphicData>
        </a:graphic>
      </p:graphicFrame>
      <p:cxnSp>
        <p:nvCxnSpPr>
          <p:cNvPr id="40" name="Straight Arrow Connector 39"/>
          <p:cNvCxnSpPr/>
          <p:nvPr/>
        </p:nvCxnSpPr>
        <p:spPr>
          <a:xfrm flipV="1">
            <a:off x="2133600" y="15468600"/>
            <a:ext cx="2286000" cy="228600"/>
          </a:xfrm>
          <a:prstGeom prst="straightConnector1">
            <a:avLst/>
          </a:prstGeom>
          <a:ln w="28575">
            <a:solidFill>
              <a:schemeClr val="accent3"/>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1" name="Text Box 226"/>
          <p:cNvSpPr txBox="1">
            <a:spLocks noChangeArrowheads="1"/>
          </p:cNvSpPr>
          <p:nvPr/>
        </p:nvSpPr>
        <p:spPr bwMode="auto">
          <a:xfrm>
            <a:off x="3352800" y="15544800"/>
            <a:ext cx="3352800" cy="285750"/>
          </a:xfrm>
          <a:prstGeom prst="rect">
            <a:avLst/>
          </a:prstGeom>
          <a:noFill/>
          <a:ln w="9525">
            <a:noFill/>
            <a:miter lim="800000"/>
            <a:headEnd/>
            <a:tailEnd/>
          </a:ln>
        </p:spPr>
        <p:txBody>
          <a:bodyPr>
            <a:spAutoFit/>
          </a:bodyPr>
          <a:lstStyle/>
          <a:p>
            <a:pPr algn="just">
              <a:lnSpc>
                <a:spcPct val="90000"/>
              </a:lnSpc>
              <a:spcBef>
                <a:spcPct val="50000"/>
              </a:spcBef>
              <a:defRPr/>
            </a:pPr>
            <a:r>
              <a:rPr lang="en-US" sz="1400" dirty="0">
                <a:solidFill>
                  <a:schemeClr val="accent3"/>
                </a:solidFill>
              </a:rPr>
              <a:t>6m</a:t>
            </a:r>
          </a:p>
        </p:txBody>
      </p:sp>
      <p:cxnSp>
        <p:nvCxnSpPr>
          <p:cNvPr id="42" name="Straight Arrow Connector 41"/>
          <p:cNvCxnSpPr/>
          <p:nvPr/>
        </p:nvCxnSpPr>
        <p:spPr>
          <a:xfrm rot="5400000" flipH="1" flipV="1">
            <a:off x="1335087" y="15352713"/>
            <a:ext cx="684213" cy="1588"/>
          </a:xfrm>
          <a:prstGeom prst="straightConnector1">
            <a:avLst/>
          </a:prstGeom>
          <a:ln w="28575">
            <a:solidFill>
              <a:schemeClr val="accent3"/>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7" name="Text Box 226"/>
          <p:cNvSpPr txBox="1">
            <a:spLocks noChangeArrowheads="1"/>
          </p:cNvSpPr>
          <p:nvPr/>
        </p:nvSpPr>
        <p:spPr bwMode="auto">
          <a:xfrm>
            <a:off x="1447800" y="15697200"/>
            <a:ext cx="3352800" cy="285750"/>
          </a:xfrm>
          <a:prstGeom prst="rect">
            <a:avLst/>
          </a:prstGeom>
          <a:noFill/>
          <a:ln w="9525">
            <a:noFill/>
            <a:miter lim="800000"/>
            <a:headEnd/>
            <a:tailEnd/>
          </a:ln>
        </p:spPr>
        <p:txBody>
          <a:bodyPr>
            <a:spAutoFit/>
          </a:bodyPr>
          <a:lstStyle/>
          <a:p>
            <a:pPr algn="just">
              <a:lnSpc>
                <a:spcPct val="90000"/>
              </a:lnSpc>
              <a:spcBef>
                <a:spcPct val="50000"/>
              </a:spcBef>
              <a:defRPr/>
            </a:pPr>
            <a:r>
              <a:rPr lang="en-US" sz="1400" dirty="0">
                <a:solidFill>
                  <a:schemeClr val="accent3"/>
                </a:solidFill>
              </a:rPr>
              <a:t>1m</a:t>
            </a:r>
          </a:p>
        </p:txBody>
      </p:sp>
      <p:sp>
        <p:nvSpPr>
          <p:cNvPr id="2169" name="Rectangle 30"/>
          <p:cNvSpPr>
            <a:spLocks noChangeArrowheads="1"/>
          </p:cNvSpPr>
          <p:nvPr/>
        </p:nvSpPr>
        <p:spPr bwMode="auto">
          <a:xfrm>
            <a:off x="20650200" y="7162800"/>
            <a:ext cx="5638800" cy="307975"/>
          </a:xfrm>
          <a:prstGeom prst="rect">
            <a:avLst/>
          </a:prstGeom>
          <a:noFill/>
          <a:ln w="9525">
            <a:noFill/>
            <a:miter lim="800000"/>
            <a:headEnd/>
            <a:tailEnd/>
          </a:ln>
        </p:spPr>
        <p:txBody>
          <a:bodyPr>
            <a:spAutoFit/>
          </a:bodyPr>
          <a:lstStyle/>
          <a:p>
            <a:pPr>
              <a:spcBef>
                <a:spcPct val="50000"/>
              </a:spcBef>
            </a:pPr>
            <a:r>
              <a:rPr lang="en-US" sz="1400"/>
              <a:t>Fig 6: The Lubbock Dust Generation, Analysis  and Sampling System</a:t>
            </a:r>
          </a:p>
        </p:txBody>
      </p:sp>
      <p:sp>
        <p:nvSpPr>
          <p:cNvPr id="2170" name="Rectangle 27"/>
          <p:cNvSpPr>
            <a:spLocks noChangeArrowheads="1"/>
          </p:cNvSpPr>
          <p:nvPr/>
        </p:nvSpPr>
        <p:spPr bwMode="auto">
          <a:xfrm>
            <a:off x="7162800" y="10668000"/>
            <a:ext cx="5486400" cy="523875"/>
          </a:xfrm>
          <a:prstGeom prst="rect">
            <a:avLst/>
          </a:prstGeom>
          <a:noFill/>
          <a:ln w="9525">
            <a:noFill/>
            <a:miter lim="800000"/>
            <a:headEnd/>
            <a:tailEnd/>
          </a:ln>
        </p:spPr>
        <p:txBody>
          <a:bodyPr>
            <a:spAutoFit/>
          </a:bodyPr>
          <a:lstStyle/>
          <a:p>
            <a:pPr>
              <a:spcBef>
                <a:spcPct val="50000"/>
              </a:spcBef>
            </a:pPr>
            <a:r>
              <a:rPr lang="en-US" sz="1400"/>
              <a:t>Fig 2: Soil erodible fraction and filter PM</a:t>
            </a:r>
            <a:r>
              <a:rPr lang="en-US" sz="1400" baseline="-25000"/>
              <a:t>10</a:t>
            </a:r>
            <a:r>
              <a:rPr lang="en-US" sz="1400"/>
              <a:t> concentration for first (no abrader) wind tunnel run on a plot</a:t>
            </a:r>
          </a:p>
        </p:txBody>
      </p:sp>
      <p:graphicFrame>
        <p:nvGraphicFramePr>
          <p:cNvPr id="35" name="Chart 34"/>
          <p:cNvGraphicFramePr/>
          <p:nvPr/>
        </p:nvGraphicFramePr>
        <p:xfrm>
          <a:off x="20193000" y="7543800"/>
          <a:ext cx="3454019" cy="2743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7" name="Chart 36"/>
          <p:cNvGraphicFramePr/>
          <p:nvPr/>
        </p:nvGraphicFramePr>
        <p:xfrm>
          <a:off x="23698200" y="7543800"/>
          <a:ext cx="3429000" cy="2743200"/>
        </p:xfrm>
        <a:graphic>
          <a:graphicData uri="http://schemas.openxmlformats.org/drawingml/2006/chart">
            <c:chart xmlns:c="http://schemas.openxmlformats.org/drawingml/2006/chart" xmlns:r="http://schemas.openxmlformats.org/officeDocument/2006/relationships" r:id="rId7"/>
          </a:graphicData>
        </a:graphic>
      </p:graphicFrame>
      <p:sp>
        <p:nvSpPr>
          <p:cNvPr id="2173" name="TextBox 38"/>
          <p:cNvSpPr txBox="1">
            <a:spLocks noChangeArrowheads="1"/>
          </p:cNvSpPr>
          <p:nvPr/>
        </p:nvSpPr>
        <p:spPr bwMode="auto">
          <a:xfrm>
            <a:off x="20193000" y="9982200"/>
            <a:ext cx="381000" cy="338138"/>
          </a:xfrm>
          <a:prstGeom prst="rect">
            <a:avLst/>
          </a:prstGeom>
          <a:noFill/>
          <a:ln w="9525">
            <a:noFill/>
            <a:miter lim="800000"/>
            <a:headEnd/>
            <a:tailEnd/>
          </a:ln>
        </p:spPr>
        <p:txBody>
          <a:bodyPr>
            <a:spAutoFit/>
          </a:bodyPr>
          <a:lstStyle/>
          <a:p>
            <a:r>
              <a:rPr lang="en-US" b="1"/>
              <a:t>a)</a:t>
            </a:r>
          </a:p>
        </p:txBody>
      </p:sp>
      <p:sp>
        <p:nvSpPr>
          <p:cNvPr id="2174" name="TextBox 42"/>
          <p:cNvSpPr txBox="1">
            <a:spLocks noChangeArrowheads="1"/>
          </p:cNvSpPr>
          <p:nvPr/>
        </p:nvSpPr>
        <p:spPr bwMode="auto">
          <a:xfrm>
            <a:off x="23698200" y="9982200"/>
            <a:ext cx="381000" cy="338138"/>
          </a:xfrm>
          <a:prstGeom prst="rect">
            <a:avLst/>
          </a:prstGeom>
          <a:noFill/>
          <a:ln w="9525">
            <a:noFill/>
            <a:miter lim="800000"/>
            <a:headEnd/>
            <a:tailEnd/>
          </a:ln>
        </p:spPr>
        <p:txBody>
          <a:bodyPr>
            <a:spAutoFit/>
          </a:bodyPr>
          <a:lstStyle/>
          <a:p>
            <a:r>
              <a:rPr lang="en-US" b="1"/>
              <a:t>b)</a:t>
            </a:r>
          </a:p>
        </p:txBody>
      </p:sp>
      <p:sp>
        <p:nvSpPr>
          <p:cNvPr id="2175" name="Rectangle 43"/>
          <p:cNvSpPr>
            <a:spLocks noChangeArrowheads="1"/>
          </p:cNvSpPr>
          <p:nvPr/>
        </p:nvSpPr>
        <p:spPr bwMode="auto">
          <a:xfrm>
            <a:off x="7162800" y="15468600"/>
            <a:ext cx="5715000" cy="738188"/>
          </a:xfrm>
          <a:prstGeom prst="rect">
            <a:avLst/>
          </a:prstGeom>
          <a:noFill/>
          <a:ln w="9525">
            <a:noFill/>
            <a:miter lim="800000"/>
            <a:headEnd/>
            <a:tailEnd/>
          </a:ln>
        </p:spPr>
        <p:txBody>
          <a:bodyPr>
            <a:spAutoFit/>
          </a:bodyPr>
          <a:lstStyle/>
          <a:p>
            <a:pPr>
              <a:spcBef>
                <a:spcPct val="50000"/>
              </a:spcBef>
            </a:pPr>
            <a:r>
              <a:rPr lang="en-US" sz="1400"/>
              <a:t>Fig 3: Saltation flux and total PM</a:t>
            </a:r>
            <a:r>
              <a:rPr lang="en-US" sz="1400" baseline="-25000"/>
              <a:t>10</a:t>
            </a:r>
            <a:r>
              <a:rPr lang="en-US" sz="1400"/>
              <a:t> concentration (that from both the filter and the slot sampler base trap) for each plot. Crosses represent the mean for each soil’s three plots</a:t>
            </a:r>
          </a:p>
        </p:txBody>
      </p:sp>
      <p:pic>
        <p:nvPicPr>
          <p:cNvPr id="2176" name="Picture 38" descr="before_after2i.jpg"/>
          <p:cNvPicPr>
            <a:picLocks noChangeAspect="1"/>
          </p:cNvPicPr>
          <p:nvPr/>
        </p:nvPicPr>
        <p:blipFill>
          <a:blip r:embed="rId8" cstate="print"/>
          <a:srcRect/>
          <a:stretch>
            <a:fillRect/>
          </a:stretch>
        </p:blipFill>
        <p:spPr bwMode="auto">
          <a:xfrm>
            <a:off x="14020800" y="5715000"/>
            <a:ext cx="2911475" cy="3200400"/>
          </a:xfrm>
          <a:prstGeom prst="rect">
            <a:avLst/>
          </a:prstGeom>
          <a:noFill/>
          <a:ln w="9525">
            <a:noFill/>
            <a:miter lim="800000"/>
            <a:headEnd/>
            <a:tailEnd/>
          </a:ln>
        </p:spPr>
      </p:pic>
      <p:sp>
        <p:nvSpPr>
          <p:cNvPr id="2177" name="Rectangle 27"/>
          <p:cNvSpPr>
            <a:spLocks noChangeArrowheads="1"/>
          </p:cNvSpPr>
          <p:nvPr/>
        </p:nvSpPr>
        <p:spPr bwMode="auto">
          <a:xfrm>
            <a:off x="16992600" y="6629400"/>
            <a:ext cx="3048000" cy="1384300"/>
          </a:xfrm>
          <a:prstGeom prst="rect">
            <a:avLst/>
          </a:prstGeom>
          <a:noFill/>
          <a:ln w="9525">
            <a:noFill/>
            <a:miter lim="800000"/>
            <a:headEnd/>
            <a:tailEnd/>
          </a:ln>
        </p:spPr>
        <p:txBody>
          <a:bodyPr>
            <a:spAutoFit/>
          </a:bodyPr>
          <a:lstStyle/>
          <a:p>
            <a:pPr algn="just">
              <a:spcBef>
                <a:spcPct val="50000"/>
              </a:spcBef>
            </a:pPr>
            <a:r>
              <a:rPr lang="en-US" sz="1400"/>
              <a:t>Fig 4: Soil surface before (left) and after (right) a complete wind tunnel experiment for a BS and ND example plot. Note greater deposition of introduced white abrader sand for ND case</a:t>
            </a:r>
          </a:p>
        </p:txBody>
      </p:sp>
      <p:graphicFrame>
        <p:nvGraphicFramePr>
          <p:cNvPr id="44" name="Chart 43"/>
          <p:cNvGraphicFramePr>
            <a:graphicFrameLocks/>
          </p:cNvGraphicFramePr>
          <p:nvPr/>
        </p:nvGraphicFramePr>
        <p:xfrm>
          <a:off x="7543800" y="12573000"/>
          <a:ext cx="4610100" cy="2851150"/>
        </p:xfrm>
        <a:graphic>
          <a:graphicData uri="http://schemas.openxmlformats.org/drawingml/2006/chart">
            <c:chart xmlns:c="http://schemas.openxmlformats.org/drawingml/2006/chart" xmlns:r="http://schemas.openxmlformats.org/officeDocument/2006/relationships" r:id="rId9"/>
          </a:graphicData>
        </a:graphic>
      </p:graphicFrame>
      <p:sp>
        <p:nvSpPr>
          <p:cNvPr id="2179" name="Rectangle 37"/>
          <p:cNvSpPr>
            <a:spLocks noChangeArrowheads="1"/>
          </p:cNvSpPr>
          <p:nvPr/>
        </p:nvSpPr>
        <p:spPr bwMode="auto">
          <a:xfrm>
            <a:off x="19888200" y="10363200"/>
            <a:ext cx="7543800" cy="523875"/>
          </a:xfrm>
          <a:prstGeom prst="rect">
            <a:avLst/>
          </a:prstGeom>
          <a:noFill/>
          <a:ln w="9525">
            <a:noFill/>
            <a:miter lim="800000"/>
            <a:headEnd/>
            <a:tailEnd/>
          </a:ln>
        </p:spPr>
        <p:txBody>
          <a:bodyPr>
            <a:spAutoFit/>
          </a:bodyPr>
          <a:lstStyle/>
          <a:p>
            <a:r>
              <a:rPr lang="en-US" sz="1400"/>
              <a:t>Fig 7: DG PM</a:t>
            </a:r>
            <a:r>
              <a:rPr lang="en-US" sz="1400" baseline="-25000"/>
              <a:t>10</a:t>
            </a:r>
            <a:r>
              <a:rPr lang="en-US" sz="1400"/>
              <a:t> emission from a) GRIMM and b) DataRam against sustained dust emission from wind tunnel GRIMM. Note different vertical scales. Crosses show mean for each soil</a:t>
            </a:r>
          </a:p>
        </p:txBody>
      </p:sp>
      <p:sp>
        <p:nvSpPr>
          <p:cNvPr id="2180" name="Text Box 14"/>
          <p:cNvSpPr txBox="1">
            <a:spLocks noChangeArrowheads="1"/>
          </p:cNvSpPr>
          <p:nvPr/>
        </p:nvSpPr>
        <p:spPr bwMode="auto">
          <a:xfrm>
            <a:off x="22555200" y="13563600"/>
            <a:ext cx="1828800" cy="400050"/>
          </a:xfrm>
          <a:prstGeom prst="rect">
            <a:avLst/>
          </a:prstGeom>
          <a:solidFill>
            <a:srgbClr val="FFCC00"/>
          </a:solidFill>
          <a:ln w="9525">
            <a:noFill/>
            <a:miter lim="800000"/>
            <a:headEnd/>
            <a:tailEnd/>
          </a:ln>
        </p:spPr>
        <p:txBody>
          <a:bodyPr>
            <a:spAutoFit/>
          </a:bodyPr>
          <a:lstStyle/>
          <a:p>
            <a:pPr algn="ctr">
              <a:spcBef>
                <a:spcPct val="50000"/>
              </a:spcBef>
            </a:pPr>
            <a:r>
              <a:rPr lang="en-US" sz="2000" b="1"/>
              <a:t>Conclusions</a:t>
            </a:r>
          </a:p>
        </p:txBody>
      </p:sp>
      <p:sp>
        <p:nvSpPr>
          <p:cNvPr id="2181" name="Rectangle 43"/>
          <p:cNvSpPr>
            <a:spLocks noChangeArrowheads="1"/>
          </p:cNvSpPr>
          <p:nvPr/>
        </p:nvSpPr>
        <p:spPr bwMode="auto">
          <a:xfrm>
            <a:off x="13792200" y="13868400"/>
            <a:ext cx="6172200" cy="307975"/>
          </a:xfrm>
          <a:prstGeom prst="rect">
            <a:avLst/>
          </a:prstGeom>
          <a:noFill/>
          <a:ln w="9525">
            <a:noFill/>
            <a:miter lim="800000"/>
            <a:headEnd/>
            <a:tailEnd/>
          </a:ln>
        </p:spPr>
        <p:txBody>
          <a:bodyPr>
            <a:spAutoFit/>
          </a:bodyPr>
          <a:lstStyle/>
          <a:p>
            <a:pPr>
              <a:spcBef>
                <a:spcPct val="50000"/>
              </a:spcBef>
            </a:pPr>
            <a:r>
              <a:rPr lang="en-US" sz="1400"/>
              <a:t>Fig 5: Saltation flux and GRIMM-measured PM</a:t>
            </a:r>
            <a:r>
              <a:rPr lang="en-US" sz="1400" baseline="-25000"/>
              <a:t>10</a:t>
            </a:r>
            <a:r>
              <a:rPr lang="en-US" sz="1400"/>
              <a:t> concentration for each plot </a:t>
            </a:r>
          </a:p>
        </p:txBody>
      </p:sp>
      <p:pic>
        <p:nvPicPr>
          <p:cNvPr id="2182" name="Picture 42" descr="ars.png"/>
          <p:cNvPicPr>
            <a:picLocks noChangeAspect="1"/>
          </p:cNvPicPr>
          <p:nvPr/>
        </p:nvPicPr>
        <p:blipFill>
          <a:blip r:embed="rId10" cstate="print"/>
          <a:srcRect/>
          <a:stretch>
            <a:fillRect/>
          </a:stretch>
        </p:blipFill>
        <p:spPr bwMode="auto">
          <a:xfrm>
            <a:off x="22479000" y="533400"/>
            <a:ext cx="2876550" cy="1909763"/>
          </a:xfrm>
          <a:prstGeom prst="rect">
            <a:avLst/>
          </a:prstGeom>
          <a:noFill/>
          <a:ln w="9525">
            <a:noFill/>
            <a:miter lim="800000"/>
            <a:headEnd/>
            <a:tailEnd/>
          </a:ln>
        </p:spPr>
      </p:pic>
      <p:graphicFrame>
        <p:nvGraphicFramePr>
          <p:cNvPr id="43" name="Chart 42"/>
          <p:cNvGraphicFramePr>
            <a:graphicFrameLocks/>
          </p:cNvGraphicFramePr>
          <p:nvPr/>
        </p:nvGraphicFramePr>
        <p:xfrm>
          <a:off x="14020800" y="10972800"/>
          <a:ext cx="4593432" cy="2824163"/>
        </p:xfrm>
        <a:graphic>
          <a:graphicData uri="http://schemas.openxmlformats.org/drawingml/2006/chart">
            <c:chart xmlns:c="http://schemas.openxmlformats.org/drawingml/2006/chart" xmlns:r="http://schemas.openxmlformats.org/officeDocument/2006/relationships" r:id="rId11"/>
          </a:graphicData>
        </a:graphic>
      </p:graphicFrame>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14785</TotalTime>
  <Words>1363</Words>
  <Application>Microsoft Office PowerPoint</Application>
  <PresentationFormat>Custom</PresentationFormat>
  <Paragraphs>217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Scott Van Pelt</dc:creator>
  <cp:lastModifiedBy>mbaddock</cp:lastModifiedBy>
  <cp:revision>221</cp:revision>
  <dcterms:created xsi:type="dcterms:W3CDTF">2002-10-21T19:59:44Z</dcterms:created>
  <dcterms:modified xsi:type="dcterms:W3CDTF">2009-10-30T23:55:53Z</dcterms:modified>
</cp:coreProperties>
</file>