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206400" cy="25603200"/>
  <p:notesSz cx="9296400" cy="6858000"/>
  <p:defaultTextStyle>
    <a:defPPr>
      <a:defRPr lang="en-US"/>
    </a:defPPr>
    <a:lvl1pPr algn="l" defTabSz="4356100" rtl="0" fontAlgn="base">
      <a:spcBef>
        <a:spcPct val="0"/>
      </a:spcBef>
      <a:spcAft>
        <a:spcPct val="0"/>
      </a:spcAft>
      <a:defRPr sz="2000" kern="1200">
        <a:solidFill>
          <a:srgbClr val="99CC00"/>
        </a:solidFill>
        <a:latin typeface="Times New Roman" pitchFamily="18" charset="0"/>
        <a:ea typeface="+mn-ea"/>
        <a:cs typeface="Times New Roman" pitchFamily="18" charset="0"/>
      </a:defRPr>
    </a:lvl1pPr>
    <a:lvl2pPr marL="2178050" indent="-1720850" algn="l" defTabSz="4356100" rtl="0" fontAlgn="base">
      <a:spcBef>
        <a:spcPct val="0"/>
      </a:spcBef>
      <a:spcAft>
        <a:spcPct val="0"/>
      </a:spcAft>
      <a:defRPr sz="2000" kern="1200">
        <a:solidFill>
          <a:srgbClr val="99CC00"/>
        </a:solidFill>
        <a:latin typeface="Times New Roman" pitchFamily="18" charset="0"/>
        <a:ea typeface="+mn-ea"/>
        <a:cs typeface="Times New Roman" pitchFamily="18" charset="0"/>
      </a:defRPr>
    </a:lvl2pPr>
    <a:lvl3pPr marL="4356100" indent="-3441700" algn="l" defTabSz="4356100" rtl="0" fontAlgn="base">
      <a:spcBef>
        <a:spcPct val="0"/>
      </a:spcBef>
      <a:spcAft>
        <a:spcPct val="0"/>
      </a:spcAft>
      <a:defRPr sz="2000" kern="1200">
        <a:solidFill>
          <a:srgbClr val="99CC00"/>
        </a:solidFill>
        <a:latin typeface="Times New Roman" pitchFamily="18" charset="0"/>
        <a:ea typeface="+mn-ea"/>
        <a:cs typeface="Times New Roman" pitchFamily="18" charset="0"/>
      </a:defRPr>
    </a:lvl3pPr>
    <a:lvl4pPr marL="6534150" indent="-5162550" algn="l" defTabSz="4356100" rtl="0" fontAlgn="base">
      <a:spcBef>
        <a:spcPct val="0"/>
      </a:spcBef>
      <a:spcAft>
        <a:spcPct val="0"/>
      </a:spcAft>
      <a:defRPr sz="2000" kern="1200">
        <a:solidFill>
          <a:srgbClr val="99CC00"/>
        </a:solidFill>
        <a:latin typeface="Times New Roman" pitchFamily="18" charset="0"/>
        <a:ea typeface="+mn-ea"/>
        <a:cs typeface="Times New Roman" pitchFamily="18" charset="0"/>
      </a:defRPr>
    </a:lvl4pPr>
    <a:lvl5pPr marL="8712200" indent="-6883400" algn="l" defTabSz="4356100" rtl="0" fontAlgn="base">
      <a:spcBef>
        <a:spcPct val="0"/>
      </a:spcBef>
      <a:spcAft>
        <a:spcPct val="0"/>
      </a:spcAft>
      <a:defRPr sz="2000" kern="1200">
        <a:solidFill>
          <a:srgbClr val="99CC00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rgbClr val="99CC00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rgbClr val="99CC00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rgbClr val="99CC00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rgbClr val="99CC00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FF99"/>
    <a:srgbClr val="008000"/>
    <a:srgbClr val="000000"/>
    <a:srgbClr val="FF3300"/>
    <a:srgbClr val="060E06"/>
    <a:srgbClr val="FFFFCC"/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330" autoAdjust="0"/>
  </p:normalViewPr>
  <p:slideViewPr>
    <p:cSldViewPr>
      <p:cViewPr varScale="1">
        <p:scale>
          <a:sx n="34" d="100"/>
          <a:sy n="34" d="100"/>
        </p:scale>
        <p:origin x="-198" y="-90"/>
      </p:cViewPr>
      <p:guideLst>
        <p:guide orient="horz" pos="8065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rpitasona\Desktop\Copy%20Book1%20(Autosaved)%20-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718258733005153"/>
          <c:y val="0.11445377661125707"/>
          <c:w val="0.84281741266994914"/>
          <c:h val="0.63922163896179718"/>
        </c:manualLayout>
      </c:layout>
      <c:barChart>
        <c:barDir val="col"/>
        <c:grouping val="clustered"/>
        <c:ser>
          <c:idx val="0"/>
          <c:order val="0"/>
          <c:tx>
            <c:strRef>
              <c:f>Sheet1!$AP$8</c:f>
              <c:strCache>
                <c:ptCount val="1"/>
                <c:pt idx="0">
                  <c:v>0 − 50 cm</c:v>
                </c:pt>
              </c:strCache>
            </c:strRef>
          </c:tx>
          <c:spPr>
            <a:solidFill>
              <a:srgbClr val="FF0000"/>
            </a:solidFill>
          </c:spPr>
          <c:errBars>
            <c:errBarType val="both"/>
            <c:errValType val="stdErr"/>
          </c:errBars>
          <c:cat>
            <c:numRef>
              <c:f>Sheet1!$AO$9:$AO$27</c:f>
              <c:numCache>
                <c:formatCode>General</c:formatCode>
                <c:ptCount val="19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8">
                  <c:v>4</c:v>
                </c:pt>
                <c:pt idx="10">
                  <c:v>5</c:v>
                </c:pt>
                <c:pt idx="14">
                  <c:v>6</c:v>
                </c:pt>
                <c:pt idx="16">
                  <c:v>7</c:v>
                </c:pt>
                <c:pt idx="18">
                  <c:v>8</c:v>
                </c:pt>
              </c:numCache>
            </c:numRef>
          </c:cat>
          <c:val>
            <c:numRef>
              <c:f>Sheet1!$AP$9:$AP$27</c:f>
              <c:numCache>
                <c:formatCode>General</c:formatCode>
                <c:ptCount val="19"/>
                <c:pt idx="0">
                  <c:v>17</c:v>
                </c:pt>
                <c:pt idx="2">
                  <c:v>2.2000000000000002</c:v>
                </c:pt>
                <c:pt idx="4">
                  <c:v>58.2</c:v>
                </c:pt>
                <c:pt idx="8">
                  <c:v>48.2</c:v>
                </c:pt>
                <c:pt idx="10">
                  <c:v>10.6</c:v>
                </c:pt>
                <c:pt idx="14">
                  <c:v>-37.200000000000003</c:v>
                </c:pt>
                <c:pt idx="16">
                  <c:v>48</c:v>
                </c:pt>
                <c:pt idx="18">
                  <c:v>-15</c:v>
                </c:pt>
              </c:numCache>
            </c:numRef>
          </c:val>
        </c:ser>
        <c:ser>
          <c:idx val="1"/>
          <c:order val="1"/>
          <c:tx>
            <c:strRef>
              <c:f>Sheet1!$AQ$8</c:f>
              <c:strCache>
                <c:ptCount val="1"/>
                <c:pt idx="0">
                  <c:v>50 − 100 cm</c:v>
                </c:pt>
              </c:strCache>
            </c:strRef>
          </c:tx>
          <c:spPr>
            <a:solidFill>
              <a:srgbClr val="009900"/>
            </a:solidFill>
          </c:spPr>
          <c:errBars>
            <c:errBarType val="both"/>
            <c:errValType val="stdErr"/>
          </c:errBars>
          <c:cat>
            <c:numRef>
              <c:f>Sheet1!$AO$9:$AO$27</c:f>
              <c:numCache>
                <c:formatCode>General</c:formatCode>
                <c:ptCount val="19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8">
                  <c:v>4</c:v>
                </c:pt>
                <c:pt idx="10">
                  <c:v>5</c:v>
                </c:pt>
                <c:pt idx="14">
                  <c:v>6</c:v>
                </c:pt>
                <c:pt idx="16">
                  <c:v>7</c:v>
                </c:pt>
                <c:pt idx="18">
                  <c:v>8</c:v>
                </c:pt>
              </c:numCache>
            </c:numRef>
          </c:cat>
          <c:val>
            <c:numRef>
              <c:f>Sheet1!$AQ$9:$AQ$27</c:f>
              <c:numCache>
                <c:formatCode>General</c:formatCode>
                <c:ptCount val="19"/>
                <c:pt idx="0">
                  <c:v>43</c:v>
                </c:pt>
                <c:pt idx="2">
                  <c:v>21.2</c:v>
                </c:pt>
                <c:pt idx="4">
                  <c:v>262.5</c:v>
                </c:pt>
                <c:pt idx="8">
                  <c:v>32.4</c:v>
                </c:pt>
                <c:pt idx="10">
                  <c:v>12.5</c:v>
                </c:pt>
                <c:pt idx="14">
                  <c:v>-32.9</c:v>
                </c:pt>
                <c:pt idx="16">
                  <c:v>-2</c:v>
                </c:pt>
                <c:pt idx="18">
                  <c:v>-12.8</c:v>
                </c:pt>
              </c:numCache>
            </c:numRef>
          </c:val>
        </c:ser>
        <c:gapWidth val="0"/>
        <c:axId val="69171072"/>
        <c:axId val="69181440"/>
      </c:barChart>
      <c:catAx>
        <c:axId val="69171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 dirty="0"/>
                  <a:t>Land-use Types</a:t>
                </a:r>
              </a:p>
            </c:rich>
          </c:tx>
          <c:layout>
            <c:manualLayout>
              <c:xMode val="edge"/>
              <c:yMode val="edge"/>
              <c:x val="0.41167094397128601"/>
              <c:y val="0.80268912219306099"/>
            </c:manualLayout>
          </c:layout>
        </c:title>
        <c:numFmt formatCode="General" sourceLinked="1"/>
        <c:maj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69181440"/>
        <c:crosses val="autoZero"/>
        <c:auto val="1"/>
        <c:lblAlgn val="ctr"/>
        <c:lblOffset val="100"/>
        <c:tickLblSkip val="1"/>
      </c:catAx>
      <c:valAx>
        <c:axId val="69181440"/>
        <c:scaling>
          <c:orientation val="minMax"/>
          <c:max val="100"/>
          <c:min val="-80"/>
        </c:scaling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∆AF (%)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917107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68707166214879012"/>
          <c:y val="0.87348774222371162"/>
          <c:w val="0.31292833785121155"/>
          <c:h val="5.3211597852095463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solidFill>
        <a:schemeClr val="bg1">
          <a:lumMod val="65000"/>
        </a:schemeClr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0.13115</cdr:x>
      <cdr:y>0.01563</cdr:y>
    </cdr:from>
    <cdr:to>
      <cdr:x>0.34426</cdr:x>
      <cdr:y>0.125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219200" y="76200"/>
          <a:ext cx="1981200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latin typeface="Arial" pitchFamily="34" charset="0"/>
              <a:cs typeface="Arial" pitchFamily="34" charset="0"/>
            </a:rPr>
            <a:t>Agroforestry</a:t>
          </a:r>
          <a:r>
            <a:rPr lang="en-US" sz="1400" b="1" baseline="0" dirty="0">
              <a:latin typeface="Arial" pitchFamily="34" charset="0"/>
              <a:cs typeface="Arial" pitchFamily="34" charset="0"/>
            </a:rPr>
            <a:t> vs. </a:t>
          </a:r>
        </a:p>
        <a:p xmlns:a="http://schemas.openxmlformats.org/drawingml/2006/main">
          <a:r>
            <a:rPr lang="en-US" sz="1400" b="1" baseline="0" dirty="0">
              <a:latin typeface="Arial" pitchFamily="34" charset="0"/>
              <a:cs typeface="Arial" pitchFamily="34" charset="0"/>
            </a:rPr>
            <a:t>Agricultural System</a:t>
          </a:r>
          <a:endParaRPr lang="en-US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0.72131</cdr:x>
      <cdr:y>0.03125</cdr:y>
    </cdr:from>
    <cdr:to>
      <cdr:x>0.958</cdr:x>
      <cdr:y>0.10938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6705600" y="152400"/>
          <a:ext cx="2200362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latin typeface="Arial" pitchFamily="34" charset="0"/>
              <a:cs typeface="Arial" pitchFamily="34" charset="0"/>
            </a:rPr>
            <a:t>Agroforestry</a:t>
          </a:r>
          <a:r>
            <a:rPr lang="en-US" sz="1400" b="1" baseline="0" dirty="0">
              <a:latin typeface="Arial" pitchFamily="34" charset="0"/>
              <a:cs typeface="Arial" pitchFamily="34" charset="0"/>
            </a:rPr>
            <a:t> vs. Forest</a:t>
          </a:r>
          <a:endParaRPr lang="en-US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0.47541</cdr:x>
      <cdr:y>0.01563</cdr:y>
    </cdr:from>
    <cdr:to>
      <cdr:x>0.62299</cdr:x>
      <cdr:y>0.09233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4419600" y="76200"/>
          <a:ext cx="1371970" cy="3740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Arial" pitchFamily="34" charset="0"/>
              <a:cs typeface="Arial" pitchFamily="34" charset="0"/>
            </a:rPr>
            <a:t>Near Tree</a:t>
          </a:r>
          <a:r>
            <a:rPr lang="en-US" sz="1400" b="1" baseline="0" dirty="0">
              <a:latin typeface="Arial" pitchFamily="34" charset="0"/>
              <a:cs typeface="Arial" pitchFamily="34" charset="0"/>
            </a:rPr>
            <a:t> vs.</a:t>
          </a:r>
        </a:p>
        <a:p xmlns:a="http://schemas.openxmlformats.org/drawingml/2006/main">
          <a:r>
            <a:rPr lang="en-US" sz="1400" b="1" baseline="0" dirty="0">
              <a:latin typeface="Arial" pitchFamily="34" charset="0"/>
              <a:cs typeface="Arial" pitchFamily="34" charset="0"/>
            </a:rPr>
            <a:t>Far from Tree</a:t>
          </a:r>
          <a:endParaRPr lang="en-US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0.34426</cdr:x>
      <cdr:y>0.0625</cdr:y>
    </cdr:from>
    <cdr:to>
      <cdr:x>0.40948</cdr:x>
      <cdr:y>0.10985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3200400" y="304800"/>
          <a:ext cx="606311" cy="2309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rIns="45720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000" b="1" dirty="0">
              <a:latin typeface="Arial" pitchFamily="34" charset="0"/>
              <a:cs typeface="Arial" pitchFamily="34" charset="0"/>
            </a:rPr>
            <a:t>262.5</a:t>
          </a:r>
        </a:p>
      </cdr:txBody>
    </cdr:sp>
  </cdr:relSizeAnchor>
  <cdr:relSizeAnchor xmlns:cdr="http://schemas.openxmlformats.org/drawingml/2006/chartDrawing">
    <cdr:from>
      <cdr:x>0.04918</cdr:x>
      <cdr:y>0.85938</cdr:y>
    </cdr:from>
    <cdr:to>
      <cdr:x>0.56557</cdr:x>
      <cdr:y>0.95313</cdr:y>
    </cdr:to>
    <cdr:sp macro="" textlink="">
      <cdr:nvSpPr>
        <cdr:cNvPr id="7" name="TextBox 7"/>
        <cdr:cNvSpPr txBox="1"/>
      </cdr:nvSpPr>
      <cdr:spPr>
        <a:xfrm xmlns:a="http://schemas.openxmlformats.org/drawingml/2006/main">
          <a:off x="457199" y="4191000"/>
          <a:ext cx="4800565" cy="457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800" b="1" dirty="0">
              <a:latin typeface="Arial" pitchFamily="34" charset="0"/>
              <a:cs typeface="Arial" pitchFamily="34" charset="0"/>
            </a:rPr>
            <a:t>∆AF (%) = [(AF-Non AF) / Non AF] *100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A0796D-A375-4E37-AAF2-67832C953722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6450" y="514350"/>
            <a:ext cx="5143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513513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5B4440-748A-4CB5-A991-31A0F01C3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7953590"/>
            <a:ext cx="43525440" cy="54880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4508481"/>
            <a:ext cx="3584448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7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5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3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12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9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06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246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424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DF4E-CFBB-45E4-804B-5E0ADCC39152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E219-3D6E-48AF-AA3F-6E6FF0925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922F-00D7-480D-83E8-C78534232988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9F2E-B1BA-492E-9489-C2D02CC29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3745654"/>
            <a:ext cx="64514734" cy="797492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8" y="3745654"/>
            <a:ext cx="192708527" cy="797492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AF3A-6C60-41CE-ABE2-7DF28E50A908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82E4-033E-4351-B0A7-09381E63E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F7D0-04C5-4960-A760-E9D84AB0E3B2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2176-966C-4989-91D4-B36173A1D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4" y="16452428"/>
            <a:ext cx="43525440" cy="5085080"/>
          </a:xfrm>
        </p:spPr>
        <p:txBody>
          <a:bodyPr anchor="t"/>
          <a:lstStyle>
            <a:lvl1pPr algn="l">
              <a:defRPr sz="19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4" y="10851730"/>
            <a:ext cx="43525440" cy="5600698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78096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56192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53428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71238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904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306857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24667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42476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6BED2-8183-46FD-A372-144D282C605E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3F70-A4E0-4CB3-8DDC-767194FD7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5" y="21810134"/>
            <a:ext cx="128611627" cy="61684746"/>
          </a:xfrm>
        </p:spPr>
        <p:txBody>
          <a:bodyPr/>
          <a:lstStyle>
            <a:lvl1pPr>
              <a:defRPr sz="13300"/>
            </a:lvl1pPr>
            <a:lvl2pPr>
              <a:defRPr sz="11400"/>
            </a:lvl2pPr>
            <a:lvl3pPr>
              <a:defRPr sz="94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4" y="21810134"/>
            <a:ext cx="128611634" cy="61684746"/>
          </a:xfrm>
        </p:spPr>
        <p:txBody>
          <a:bodyPr/>
          <a:lstStyle>
            <a:lvl1pPr>
              <a:defRPr sz="13300"/>
            </a:lvl1pPr>
            <a:lvl2pPr>
              <a:defRPr sz="11400"/>
            </a:lvl2pPr>
            <a:lvl3pPr>
              <a:defRPr sz="94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4592-582E-42E4-8C26-368AF30C3E05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49D8-CE7A-492C-B5DC-D9A55CD98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025314"/>
            <a:ext cx="46085760" cy="426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5731089"/>
            <a:ext cx="22625054" cy="2388445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78096" indent="0">
              <a:buNone/>
              <a:defRPr sz="9400" b="1"/>
            </a:lvl2pPr>
            <a:lvl3pPr marL="4356192" indent="0">
              <a:buNone/>
              <a:defRPr sz="8600" b="1"/>
            </a:lvl3pPr>
            <a:lvl4pPr marL="6534288" indent="0">
              <a:buNone/>
              <a:defRPr sz="7600" b="1"/>
            </a:lvl4pPr>
            <a:lvl5pPr marL="8712385" indent="0">
              <a:buNone/>
              <a:defRPr sz="7600" b="1"/>
            </a:lvl5pPr>
            <a:lvl6pPr marL="10890480" indent="0">
              <a:buNone/>
              <a:defRPr sz="7600" b="1"/>
            </a:lvl6pPr>
            <a:lvl7pPr marL="13068575" indent="0">
              <a:buNone/>
              <a:defRPr sz="7600" b="1"/>
            </a:lvl7pPr>
            <a:lvl8pPr marL="15246672" indent="0">
              <a:buNone/>
              <a:defRPr sz="7600" b="1"/>
            </a:lvl8pPr>
            <a:lvl9pPr marL="17424768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8119534"/>
            <a:ext cx="22625054" cy="14751475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4" y="5731089"/>
            <a:ext cx="22633940" cy="2388445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78096" indent="0">
              <a:buNone/>
              <a:defRPr sz="9400" b="1"/>
            </a:lvl2pPr>
            <a:lvl3pPr marL="4356192" indent="0">
              <a:buNone/>
              <a:defRPr sz="8600" b="1"/>
            </a:lvl3pPr>
            <a:lvl4pPr marL="6534288" indent="0">
              <a:buNone/>
              <a:defRPr sz="7600" b="1"/>
            </a:lvl4pPr>
            <a:lvl5pPr marL="8712385" indent="0">
              <a:buNone/>
              <a:defRPr sz="7600" b="1"/>
            </a:lvl5pPr>
            <a:lvl6pPr marL="10890480" indent="0">
              <a:buNone/>
              <a:defRPr sz="7600" b="1"/>
            </a:lvl6pPr>
            <a:lvl7pPr marL="13068575" indent="0">
              <a:buNone/>
              <a:defRPr sz="7600" b="1"/>
            </a:lvl7pPr>
            <a:lvl8pPr marL="15246672" indent="0">
              <a:buNone/>
              <a:defRPr sz="7600" b="1"/>
            </a:lvl8pPr>
            <a:lvl9pPr marL="17424768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4" y="8119534"/>
            <a:ext cx="22633940" cy="14751475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8A6C-390D-412A-8924-05E38002FBD4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A7C4-4E00-4E53-A6B8-260EF85B8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C7CE-93D3-45C4-96E2-F3C3ACEBFCCB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125B-93A7-47A4-86BA-F093E08B5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EF40-5E01-44CC-8D32-361974DC911C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A090-DEEC-44E4-A0BB-CA8A294D9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019387"/>
            <a:ext cx="16846554" cy="433832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019389"/>
            <a:ext cx="28625800" cy="21851622"/>
          </a:xfrm>
        </p:spPr>
        <p:txBody>
          <a:bodyPr/>
          <a:lstStyle>
            <a:lvl1pPr>
              <a:defRPr sz="15200"/>
            </a:lvl1pPr>
            <a:lvl2pPr>
              <a:defRPr sz="13300"/>
            </a:lvl2pPr>
            <a:lvl3pPr>
              <a:defRPr sz="11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5357708"/>
            <a:ext cx="16846554" cy="17513302"/>
          </a:xfrm>
        </p:spPr>
        <p:txBody>
          <a:bodyPr/>
          <a:lstStyle>
            <a:lvl1pPr marL="0" indent="0">
              <a:buNone/>
              <a:defRPr sz="6600"/>
            </a:lvl1pPr>
            <a:lvl2pPr marL="2178096" indent="0">
              <a:buNone/>
              <a:defRPr sz="5700"/>
            </a:lvl2pPr>
            <a:lvl3pPr marL="4356192" indent="0">
              <a:buNone/>
              <a:defRPr sz="4800"/>
            </a:lvl3pPr>
            <a:lvl4pPr marL="6534288" indent="0">
              <a:buNone/>
              <a:defRPr sz="4300"/>
            </a:lvl4pPr>
            <a:lvl5pPr marL="8712385" indent="0">
              <a:buNone/>
              <a:defRPr sz="4300"/>
            </a:lvl5pPr>
            <a:lvl6pPr marL="10890480" indent="0">
              <a:buNone/>
              <a:defRPr sz="4300"/>
            </a:lvl6pPr>
            <a:lvl7pPr marL="13068575" indent="0">
              <a:buNone/>
              <a:defRPr sz="4300"/>
            </a:lvl7pPr>
            <a:lvl8pPr marL="15246672" indent="0">
              <a:buNone/>
              <a:defRPr sz="4300"/>
            </a:lvl8pPr>
            <a:lvl9pPr marL="1742476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3EDB-ED3F-4953-B331-BC9F5C4F72A1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AE35-3CF5-4719-8CC4-7680C78CC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4" y="17922241"/>
            <a:ext cx="30723840" cy="2115822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4" y="2287693"/>
            <a:ext cx="30723840" cy="15361920"/>
          </a:xfrm>
        </p:spPr>
        <p:txBody>
          <a:bodyPr rtlCol="0">
            <a:normAutofit/>
          </a:bodyPr>
          <a:lstStyle>
            <a:lvl1pPr marL="0" indent="0">
              <a:buNone/>
              <a:defRPr sz="15200"/>
            </a:lvl1pPr>
            <a:lvl2pPr marL="2178096" indent="0">
              <a:buNone/>
              <a:defRPr sz="13300"/>
            </a:lvl2pPr>
            <a:lvl3pPr marL="4356192" indent="0">
              <a:buNone/>
              <a:defRPr sz="11400"/>
            </a:lvl3pPr>
            <a:lvl4pPr marL="6534288" indent="0">
              <a:buNone/>
              <a:defRPr sz="9400"/>
            </a:lvl4pPr>
            <a:lvl5pPr marL="8712385" indent="0">
              <a:buNone/>
              <a:defRPr sz="9400"/>
            </a:lvl5pPr>
            <a:lvl6pPr marL="10890480" indent="0">
              <a:buNone/>
              <a:defRPr sz="9400"/>
            </a:lvl6pPr>
            <a:lvl7pPr marL="13068575" indent="0">
              <a:buNone/>
              <a:defRPr sz="9400"/>
            </a:lvl7pPr>
            <a:lvl8pPr marL="15246672" indent="0">
              <a:buNone/>
              <a:defRPr sz="9400"/>
            </a:lvl8pPr>
            <a:lvl9pPr marL="17424768" indent="0">
              <a:buNone/>
              <a:defRPr sz="9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4" y="20038063"/>
            <a:ext cx="30723840" cy="3004817"/>
          </a:xfrm>
        </p:spPr>
        <p:txBody>
          <a:bodyPr/>
          <a:lstStyle>
            <a:lvl1pPr marL="0" indent="0">
              <a:buNone/>
              <a:defRPr sz="6600"/>
            </a:lvl1pPr>
            <a:lvl2pPr marL="2178096" indent="0">
              <a:buNone/>
              <a:defRPr sz="5700"/>
            </a:lvl2pPr>
            <a:lvl3pPr marL="4356192" indent="0">
              <a:buNone/>
              <a:defRPr sz="4800"/>
            </a:lvl3pPr>
            <a:lvl4pPr marL="6534288" indent="0">
              <a:buNone/>
              <a:defRPr sz="4300"/>
            </a:lvl4pPr>
            <a:lvl5pPr marL="8712385" indent="0">
              <a:buNone/>
              <a:defRPr sz="4300"/>
            </a:lvl5pPr>
            <a:lvl6pPr marL="10890480" indent="0">
              <a:buNone/>
              <a:defRPr sz="4300"/>
            </a:lvl6pPr>
            <a:lvl7pPr marL="13068575" indent="0">
              <a:buNone/>
              <a:defRPr sz="4300"/>
            </a:lvl7pPr>
            <a:lvl8pPr marL="15246672" indent="0">
              <a:buNone/>
              <a:defRPr sz="4300"/>
            </a:lvl8pPr>
            <a:lvl9pPr marL="1742476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611F-07B5-416D-9DAB-21C6F48A0C87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19A7-1323-453F-BAA6-6AC1532CC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60638" y="1025525"/>
            <a:ext cx="46085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5619" tIns="217810" rIns="435619" bIns="2178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60638" y="5973763"/>
            <a:ext cx="46085125" cy="168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5619" tIns="217810" rIns="435619" bIns="217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638" y="23729950"/>
            <a:ext cx="11947525" cy="1363663"/>
          </a:xfrm>
          <a:prstGeom prst="rect">
            <a:avLst/>
          </a:prstGeom>
        </p:spPr>
        <p:txBody>
          <a:bodyPr vert="horz" lIns="435619" tIns="217810" rIns="435619" bIns="217810" rtlCol="0" anchor="ctr"/>
          <a:lstStyle>
            <a:lvl1pPr algn="l" defTabSz="4356192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057EF1-DE14-4E90-92AE-3C62F0B9E440}" type="datetimeFigureOut">
              <a:rPr lang="en-US"/>
              <a:pPr>
                <a:defRPr/>
              </a:pPr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838" y="23729950"/>
            <a:ext cx="16214725" cy="1363663"/>
          </a:xfrm>
          <a:prstGeom prst="rect">
            <a:avLst/>
          </a:prstGeom>
        </p:spPr>
        <p:txBody>
          <a:bodyPr vert="horz" lIns="435619" tIns="217810" rIns="435619" bIns="217810" rtlCol="0" anchor="ctr"/>
          <a:lstStyle>
            <a:lvl1pPr algn="ctr" defTabSz="4356192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8238" y="23729950"/>
            <a:ext cx="11947525" cy="1363663"/>
          </a:xfrm>
          <a:prstGeom prst="rect">
            <a:avLst/>
          </a:prstGeom>
        </p:spPr>
        <p:txBody>
          <a:bodyPr vert="horz" lIns="435619" tIns="217810" rIns="435619" bIns="217810" rtlCol="0" anchor="ctr"/>
          <a:lstStyle>
            <a:lvl1pPr algn="r" defTabSz="4356192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02B2AC-AF04-44D9-9979-1A0D3507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56100" rtl="0" eaLnBrk="0" fontAlgn="base" hangingPunct="0">
        <a:spcBef>
          <a:spcPct val="0"/>
        </a:spcBef>
        <a:spcAft>
          <a:spcPct val="0"/>
        </a:spcAft>
        <a:defRPr sz="21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56100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2pPr>
      <a:lvl3pPr algn="ctr" defTabSz="4356100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3pPr>
      <a:lvl4pPr algn="ctr" defTabSz="4356100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4pPr>
      <a:lvl5pPr algn="ctr" defTabSz="4356100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5pPr>
      <a:lvl6pPr marL="457200" algn="ctr" defTabSz="4356100" rtl="0" fontAlgn="base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6pPr>
      <a:lvl7pPr marL="914400" algn="ctr" defTabSz="4356100" rtl="0" fontAlgn="base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7pPr>
      <a:lvl8pPr marL="1371600" algn="ctr" defTabSz="4356100" rtl="0" fontAlgn="base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8pPr>
      <a:lvl9pPr marL="1828800" algn="ctr" defTabSz="4356100" rtl="0" fontAlgn="base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9pPr>
    </p:titleStyle>
    <p:bodyStyle>
      <a:lvl1pPr marL="1633538" indent="-1633538" algn="l" defTabSz="43561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200" kern="1200">
          <a:solidFill>
            <a:schemeClr val="tx1"/>
          </a:solidFill>
          <a:latin typeface="+mn-lt"/>
          <a:ea typeface="+mn-ea"/>
          <a:cs typeface="+mn-cs"/>
        </a:defRPr>
      </a:lvl1pPr>
      <a:lvl2pPr marL="3538538" indent="-1360488" algn="l" defTabSz="43561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2pPr>
      <a:lvl3pPr marL="5445125" indent="-1089025" algn="l" defTabSz="43561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3pPr>
      <a:lvl4pPr marL="7623175" indent="-1089025" algn="l" defTabSz="43561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801225" indent="-1089025" algn="l" defTabSz="43561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979528" indent="-1089048" algn="l" defTabSz="4356192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57624" indent="-1089048" algn="l" defTabSz="4356192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335720" indent="-1089048" algn="l" defTabSz="4356192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3816" indent="-1089048" algn="l" defTabSz="4356192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56192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78096" algn="l" defTabSz="4356192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56192" algn="l" defTabSz="4356192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34288" algn="l" defTabSz="4356192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12385" algn="l" defTabSz="4356192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90480" algn="l" defTabSz="4356192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068575" algn="l" defTabSz="4356192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246672" algn="l" defTabSz="4356192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424768" algn="l" defTabSz="4356192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hyperlink" Target="mailto:pknair@ufl.edu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94"/>
          <p:cNvSpPr>
            <a:spLocks noChangeArrowheads="1"/>
          </p:cNvSpPr>
          <p:nvPr/>
        </p:nvSpPr>
        <p:spPr bwMode="auto">
          <a:xfrm>
            <a:off x="533400" y="457200"/>
            <a:ext cx="50063400" cy="33528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FFFFCC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/>
          <a:p>
            <a:pPr algn="ctr"/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43619738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5600" b="1" dirty="0">
                <a:solidFill>
                  <a:schemeClr val="tx1"/>
                </a:solidFill>
              </a:rPr>
              <a:t>                                           </a:t>
            </a:r>
            <a:r>
              <a:rPr lang="en-US" sz="8000" b="1" dirty="0">
                <a:solidFill>
                  <a:schemeClr val="tx1"/>
                </a:solidFill>
                <a:latin typeface="Arial" pitchFamily="34" charset="0"/>
              </a:rPr>
              <a:t>Soil</a:t>
            </a:r>
            <a:r>
              <a:rPr lang="en-US" sz="7200" b="1" dirty="0">
                <a:solidFill>
                  <a:schemeClr val="tx1"/>
                </a:solidFill>
                <a:latin typeface="Arial" pitchFamily="34" charset="0"/>
              </a:rPr>
              <a:t> Carbon Sequestration in </a:t>
            </a:r>
            <a:r>
              <a:rPr lang="en-US" sz="7200" b="1" dirty="0" err="1">
                <a:solidFill>
                  <a:schemeClr val="tx1"/>
                </a:solidFill>
                <a:latin typeface="Arial" pitchFamily="34" charset="0"/>
              </a:rPr>
              <a:t>Agroforestry</a:t>
            </a:r>
            <a:r>
              <a:rPr lang="en-US" sz="7200" b="1" dirty="0">
                <a:solidFill>
                  <a:schemeClr val="tx1"/>
                </a:solidFill>
                <a:latin typeface="Arial" pitchFamily="34" charset="0"/>
              </a:rPr>
              <a:t> Systems</a:t>
            </a:r>
          </a:p>
        </p:txBody>
      </p:sp>
      <p:sp>
        <p:nvSpPr>
          <p:cNvPr id="2052" name="TextBox 67"/>
          <p:cNvSpPr txBox="1">
            <a:spLocks noChangeArrowheads="1"/>
          </p:cNvSpPr>
          <p:nvPr/>
        </p:nvSpPr>
        <p:spPr bwMode="auto">
          <a:xfrm>
            <a:off x="11430000" y="1905000"/>
            <a:ext cx="30622875" cy="166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Center for Subtropical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</a:rPr>
              <a:t>Agroforestry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 (CSTAF),SFRC/IFAS, University of Florida, Gainesville, FL, USA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 Contact: P. K. Nair 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pknair@ufl.edu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Box 34"/>
          <p:cNvSpPr txBox="1">
            <a:spLocks noChangeArrowheads="1"/>
          </p:cNvSpPr>
          <p:nvPr/>
        </p:nvSpPr>
        <p:spPr bwMode="auto">
          <a:xfrm>
            <a:off x="713581" y="4716463"/>
            <a:ext cx="9982200" cy="5386387"/>
          </a:xfrm>
          <a:prstGeom prst="rect">
            <a:avLst/>
          </a:prstGeom>
          <a:solidFill>
            <a:srgbClr val="FFFFCC">
              <a:alpha val="50195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marL="342900" indent="-342900"/>
            <a:r>
              <a:rPr lang="en-US" sz="2200" b="1" dirty="0">
                <a:solidFill>
                  <a:srgbClr val="CC3300"/>
                </a:solidFill>
                <a:latin typeface="Arial" pitchFamily="34" charset="0"/>
              </a:rPr>
              <a:t>Definition: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 The process of removing C from the atmosphere and depositing it in a reservoir (UNFCCC = United Nations Framework Convention on Climate Change).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marL="342900" indent="-342900"/>
            <a:r>
              <a:rPr lang="en-US" sz="2200" b="1" dirty="0">
                <a:solidFill>
                  <a:srgbClr val="CC3300"/>
                </a:solidFill>
                <a:latin typeface="Arial" pitchFamily="34" charset="0"/>
              </a:rPr>
              <a:t>Carbon Sequestration in Soils as a Climate-Change-Mitigation Strategy :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2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/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… based on the assumption that the movement (flux) of C from air to soil can be increased while the release of C from the soil back to the atmosphere is decreased.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marL="342900" indent="-342900"/>
            <a:r>
              <a:rPr lang="en-US" sz="2200" b="1" dirty="0">
                <a:solidFill>
                  <a:srgbClr val="CC3300"/>
                </a:solidFill>
                <a:latin typeface="Arial" pitchFamily="34" charset="0"/>
              </a:rPr>
              <a:t>Global Estimates of Soil Carbon Stock:</a:t>
            </a:r>
          </a:p>
          <a:p>
            <a:pPr marL="342900" indent="-342900"/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The soil C pool, to 1 m depth, consists of:</a:t>
            </a:r>
          </a:p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Soil organic C (SOC) estimated at 1550 Pg  (1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</a:rPr>
              <a:t>petagram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 = 10</a:t>
            </a:r>
            <a:r>
              <a:rPr lang="en-US" sz="2200" baseline="30000" dirty="0">
                <a:solidFill>
                  <a:schemeClr val="tx1"/>
                </a:solidFill>
                <a:latin typeface="Arial" pitchFamily="34" charset="0"/>
              </a:rPr>
              <a:t>15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 g = 1 billion       ton) </a:t>
            </a:r>
          </a:p>
          <a:p>
            <a:pPr marL="342900" indent="-342900" algn="just"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Soil inorganic C about 750 Pg               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The total soil C pool (2300 Pg) is 3 X the atmospheric pool (770 Pg) and 3.8 X the vegetation pool of 610 Pg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A reduction in soil C pool by 1 Pg is ~ an atmospheric CO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 enrichment of 0.47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</a:rPr>
              <a:t>ppmv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 .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TextBox 84"/>
          <p:cNvSpPr txBox="1">
            <a:spLocks noChangeArrowheads="1"/>
          </p:cNvSpPr>
          <p:nvPr/>
        </p:nvSpPr>
        <p:spPr bwMode="auto">
          <a:xfrm>
            <a:off x="779463" y="10363200"/>
            <a:ext cx="9850437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>
              <a:lnSpc>
                <a:spcPct val="80000"/>
              </a:lnSpc>
              <a:buClr>
                <a:srgbClr val="990000"/>
              </a:buClr>
              <a:buSzPct val="125000"/>
            </a:pPr>
            <a:r>
              <a:rPr lang="en-US" sz="4000" b="1" dirty="0" err="1">
                <a:solidFill>
                  <a:srgbClr val="306C30"/>
                </a:solidFill>
                <a:latin typeface="Arial" pitchFamily="34" charset="0"/>
              </a:rPr>
              <a:t>Agroforestry</a:t>
            </a:r>
            <a:r>
              <a:rPr lang="en-US" sz="4000" b="1" dirty="0">
                <a:solidFill>
                  <a:srgbClr val="306C30"/>
                </a:solidFill>
                <a:latin typeface="Arial" pitchFamily="34" charset="0"/>
              </a:rPr>
              <a:t> and Carbon Sequestration</a:t>
            </a:r>
          </a:p>
        </p:txBody>
      </p:sp>
      <p:sp>
        <p:nvSpPr>
          <p:cNvPr id="2055" name="TextBox 84"/>
          <p:cNvSpPr txBox="1">
            <a:spLocks noChangeArrowheads="1"/>
          </p:cNvSpPr>
          <p:nvPr/>
        </p:nvSpPr>
        <p:spPr bwMode="auto">
          <a:xfrm>
            <a:off x="2780764" y="4016522"/>
            <a:ext cx="5847834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en-US" sz="4000" b="1" dirty="0">
                <a:solidFill>
                  <a:srgbClr val="306C30"/>
                </a:solidFill>
                <a:latin typeface="Arial" pitchFamily="34" charset="0"/>
              </a:rPr>
              <a:t>Carbon Sequestration</a:t>
            </a:r>
          </a:p>
        </p:txBody>
      </p:sp>
      <p:sp>
        <p:nvSpPr>
          <p:cNvPr id="2056" name="TextBox 41"/>
          <p:cNvSpPr txBox="1">
            <a:spLocks noChangeArrowheads="1"/>
          </p:cNvSpPr>
          <p:nvPr/>
        </p:nvSpPr>
        <p:spPr bwMode="auto">
          <a:xfrm>
            <a:off x="685800" y="10995025"/>
            <a:ext cx="10134600" cy="3859510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marL="342900" indent="-285750">
              <a:lnSpc>
                <a:spcPct val="80000"/>
              </a:lnSpc>
              <a:buClr>
                <a:srgbClr val="990000"/>
              </a:buClr>
              <a:buSzPct val="125000"/>
            </a:pPr>
            <a:endParaRPr lang="en-US" b="1" dirty="0">
              <a:solidFill>
                <a:srgbClr val="990000"/>
              </a:solidFill>
            </a:endParaRPr>
          </a:p>
          <a:p>
            <a:pPr marL="342900" indent="-285750">
              <a:lnSpc>
                <a:spcPct val="80000"/>
              </a:lnSpc>
              <a:buClr>
                <a:schemeClr val="tx1"/>
              </a:buClr>
              <a:buSzPct val="125000"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The UNFCCC allows the use of C sequestration through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</a:rPr>
              <a:t>afforestation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 and reforestation (A &amp; R) as GHG offset activities.</a:t>
            </a:r>
          </a:p>
          <a:p>
            <a:pPr marL="342900" indent="-285750">
              <a:lnSpc>
                <a:spcPct val="80000"/>
              </a:lnSpc>
              <a:buClr>
                <a:schemeClr val="tx1"/>
              </a:buClr>
              <a:buSzPct val="125000"/>
              <a:buFontTx/>
              <a:buChar char="•"/>
            </a:pP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285750">
              <a:lnSpc>
                <a:spcPct val="80000"/>
              </a:lnSpc>
              <a:buClr>
                <a:schemeClr val="tx1"/>
              </a:buClr>
              <a:buSzPct val="125000"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Agroforestry (AF) is recognized as an A &amp; R activity.</a:t>
            </a:r>
          </a:p>
          <a:p>
            <a:pPr marL="342900" indent="-285750">
              <a:lnSpc>
                <a:spcPct val="80000"/>
              </a:lnSpc>
              <a:buClr>
                <a:schemeClr val="tx1"/>
              </a:buClr>
              <a:buSzPct val="125000"/>
              <a:buFontTx/>
              <a:buChar char="•"/>
            </a:pP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285750">
              <a:lnSpc>
                <a:spcPct val="80000"/>
              </a:lnSpc>
              <a:buClr>
                <a:schemeClr val="tx1"/>
              </a:buClr>
              <a:buSzPct val="125000"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The Clean Development Mechanism (CDM) under the Kyoto Protocol allows industrialized countries to invest in mitigation projects in developing countries. </a:t>
            </a:r>
          </a:p>
          <a:p>
            <a:pPr marL="342900" indent="-285750">
              <a:lnSpc>
                <a:spcPct val="80000"/>
              </a:lnSpc>
              <a:buClr>
                <a:schemeClr val="tx1"/>
              </a:buClr>
              <a:buSzPct val="125000"/>
              <a:buFontTx/>
              <a:buChar char="•"/>
            </a:pP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285750">
              <a:lnSpc>
                <a:spcPct val="80000"/>
              </a:lnSpc>
              <a:buClr>
                <a:schemeClr val="tx1"/>
              </a:buClr>
              <a:buSzPct val="125000"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AF could be an attractive opportunity for subsistence farmers in developing countries – the major practitioners of agroforestry – to  benefit economically by “selling” C. </a:t>
            </a:r>
          </a:p>
          <a:p>
            <a:pPr marL="342900" indent="-285750">
              <a:lnSpc>
                <a:spcPct val="80000"/>
              </a:lnSpc>
              <a:buClr>
                <a:schemeClr val="tx1"/>
              </a:buClr>
              <a:buSzPct val="125000"/>
            </a:pP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285750">
              <a:lnSpc>
                <a:spcPct val="80000"/>
              </a:lnSpc>
              <a:buClr>
                <a:schemeClr val="tx1"/>
              </a:buClr>
              <a:buSzPct val="125000"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Thus, AF is a win-win strategy for both developing and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</a:rPr>
              <a:t>industrialized nations.  </a:t>
            </a: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57" name="TextBox 84"/>
          <p:cNvSpPr txBox="1">
            <a:spLocks noChangeArrowheads="1"/>
          </p:cNvSpPr>
          <p:nvPr/>
        </p:nvSpPr>
        <p:spPr bwMode="auto">
          <a:xfrm>
            <a:off x="35378345" y="4016522"/>
            <a:ext cx="8360455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en-US" sz="4000" b="1" dirty="0">
                <a:solidFill>
                  <a:srgbClr val="306C30"/>
                </a:solidFill>
                <a:latin typeface="Arial" pitchFamily="34" charset="0"/>
              </a:rPr>
              <a:t>Results and Discussion</a:t>
            </a:r>
          </a:p>
        </p:txBody>
      </p:sp>
      <p:sp>
        <p:nvSpPr>
          <p:cNvPr id="2058" name="TextBox 84"/>
          <p:cNvSpPr txBox="1">
            <a:spLocks noChangeArrowheads="1"/>
          </p:cNvSpPr>
          <p:nvPr/>
        </p:nvSpPr>
        <p:spPr bwMode="auto">
          <a:xfrm>
            <a:off x="43891200" y="21031200"/>
            <a:ext cx="3733800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  <a:latin typeface="Arial" pitchFamily="34" charset="0"/>
              </a:rPr>
              <a:t>Conclusions</a:t>
            </a:r>
          </a:p>
        </p:txBody>
      </p:sp>
      <p:sp>
        <p:nvSpPr>
          <p:cNvPr id="2059" name="TextBox 54"/>
          <p:cNvSpPr txBox="1">
            <a:spLocks noChangeArrowheads="1"/>
          </p:cNvSpPr>
          <p:nvPr/>
        </p:nvSpPr>
        <p:spPr bwMode="auto">
          <a:xfrm>
            <a:off x="26670000" y="21564600"/>
            <a:ext cx="13487400" cy="3400923"/>
          </a:xfrm>
          <a:prstGeom prst="rect">
            <a:avLst/>
          </a:prstGeom>
          <a:solidFill>
            <a:srgbClr val="FFFFCC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Some Recent Publications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indent="-457200"/>
            <a:endParaRPr lang="en-US" sz="1700" dirty="0" smtClean="0">
              <a:solidFill>
                <a:schemeClr val="tx1"/>
              </a:solidFill>
              <a:latin typeface="Arial" pitchFamily="34" charset="0"/>
            </a:endParaRPr>
          </a:p>
          <a:p>
            <a:pPr indent="-457200"/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Haile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, S.G., Nair, P.K.R.,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Nair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, V.D. 2008.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C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storage of soil-size fractions in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Fl. </a:t>
            </a:r>
            <a:r>
              <a:rPr lang="en-US" sz="1700" dirty="0" err="1">
                <a:solidFill>
                  <a:schemeClr val="tx1"/>
                </a:solidFill>
                <a:latin typeface="Arial" pitchFamily="34" charset="0"/>
              </a:rPr>
              <a:t>silvopastoral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 syst. 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J. Environ. Qual.</a:t>
            </a:r>
            <a:r>
              <a:rPr lang="en-US" sz="17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37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: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 1789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– 1797. </a:t>
            </a:r>
          </a:p>
          <a:p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Haile, S.G., Nair, V.D.,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Nair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, P.K.R.  Contribution of trees to soil carbon sequestration in </a:t>
            </a:r>
            <a:r>
              <a:rPr lang="en-US" sz="1700" dirty="0" err="1">
                <a:solidFill>
                  <a:schemeClr val="tx1"/>
                </a:solidFill>
                <a:latin typeface="Arial" pitchFamily="34" charset="0"/>
              </a:rPr>
              <a:t>silvopasture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Global Change Biology</a:t>
            </a:r>
            <a:r>
              <a:rPr lang="en-US" sz="17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(in press).</a:t>
            </a:r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 </a:t>
            </a:r>
          </a:p>
          <a:p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Howlett, D.S. 2009. Environ </a:t>
            </a:r>
            <a:r>
              <a:rPr lang="fr-FR" sz="1700" dirty="0" err="1" smtClean="0">
                <a:solidFill>
                  <a:schemeClr val="tx1"/>
                </a:solidFill>
                <a:latin typeface="Arial" pitchFamily="34" charset="0"/>
              </a:rPr>
              <a:t>amelior</a:t>
            </a:r>
            <a:r>
              <a:rPr lang="fr-FR" sz="17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r-FR" sz="1700" dirty="0" err="1">
                <a:solidFill>
                  <a:schemeClr val="tx1"/>
                </a:solidFill>
                <a:latin typeface="Arial" pitchFamily="34" charset="0"/>
              </a:rPr>
              <a:t>potential</a:t>
            </a:r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 of </a:t>
            </a:r>
            <a:r>
              <a:rPr lang="fr-FR" sz="1700" dirty="0" err="1" smtClean="0">
                <a:solidFill>
                  <a:schemeClr val="tx1"/>
                </a:solidFill>
                <a:latin typeface="Arial" pitchFamily="34" charset="0"/>
              </a:rPr>
              <a:t>silvopast</a:t>
            </a:r>
            <a:r>
              <a:rPr lang="fr-FR" sz="1700" dirty="0" smtClean="0">
                <a:solidFill>
                  <a:schemeClr val="tx1"/>
                </a:solidFill>
                <a:latin typeface="Arial" pitchFamily="34" charset="0"/>
              </a:rPr>
              <a:t> AFS in </a:t>
            </a:r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Spain: Soil  C </a:t>
            </a:r>
            <a:r>
              <a:rPr lang="fr-FR" sz="1700" dirty="0" err="1">
                <a:solidFill>
                  <a:schemeClr val="tx1"/>
                </a:solidFill>
                <a:latin typeface="Arial" pitchFamily="34" charset="0"/>
              </a:rPr>
              <a:t>sequestr</a:t>
            </a:r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 and </a:t>
            </a:r>
            <a:r>
              <a:rPr lang="fr-FR" sz="1700" dirty="0" err="1">
                <a:solidFill>
                  <a:schemeClr val="tx1"/>
                </a:solidFill>
                <a:latin typeface="Arial" pitchFamily="34" charset="0"/>
              </a:rPr>
              <a:t>phosphorus</a:t>
            </a:r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r-FR" sz="1700" dirty="0" err="1">
                <a:solidFill>
                  <a:schemeClr val="tx1"/>
                </a:solidFill>
                <a:latin typeface="Arial" pitchFamily="34" charset="0"/>
              </a:rPr>
              <a:t>retention</a:t>
            </a:r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fr-FR" sz="1700" i="1" dirty="0">
                <a:solidFill>
                  <a:schemeClr val="tx1"/>
                </a:solidFill>
                <a:latin typeface="Arial" pitchFamily="34" charset="0"/>
              </a:rPr>
              <a:t>Ph D  </a:t>
            </a:r>
            <a:r>
              <a:rPr lang="fr-FR" sz="1700" i="1" dirty="0" err="1">
                <a:solidFill>
                  <a:schemeClr val="tx1"/>
                </a:solidFill>
                <a:latin typeface="Arial" pitchFamily="34" charset="0"/>
              </a:rPr>
              <a:t>Diss</a:t>
            </a:r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., U </a:t>
            </a:r>
            <a:r>
              <a:rPr lang="fr-FR" sz="1700" dirty="0" smtClean="0">
                <a:solidFill>
                  <a:schemeClr val="tx1"/>
                </a:solidFill>
                <a:latin typeface="Arial" pitchFamily="34" charset="0"/>
              </a:rPr>
              <a:t>Fla</a:t>
            </a:r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Nair, P.K.R., Kumar, B.M.,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Nair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, V.D.  2009. </a:t>
            </a:r>
            <a:r>
              <a:rPr lang="en-US" sz="1700" dirty="0" err="1">
                <a:solidFill>
                  <a:schemeClr val="tx1"/>
                </a:solidFill>
                <a:latin typeface="Arial" pitchFamily="34" charset="0"/>
              </a:rPr>
              <a:t>Agroforestry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 as a strategy for carbon sequestration. 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J. Soil Sci. Pl Nutrition</a:t>
            </a:r>
            <a:r>
              <a:rPr lang="en-US" sz="17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172: 10–23</a:t>
            </a:r>
            <a:r>
              <a:rPr lang="en-US" sz="17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en-US" sz="170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Nair, P.K.R., Nair, V.D., Kumar, B.M.,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Haile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, S.G. Soil C </a:t>
            </a:r>
            <a:r>
              <a:rPr lang="en-US" sz="1700" dirty="0" err="1" smtClean="0">
                <a:solidFill>
                  <a:schemeClr val="tx1"/>
                </a:solidFill>
                <a:latin typeface="Arial" pitchFamily="34" charset="0"/>
              </a:rPr>
              <a:t>seq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in trop.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AFS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A feasibility appraisal. 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Environ Science and Policy</a:t>
            </a:r>
            <a:r>
              <a:rPr lang="en-US" sz="17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(in press).</a:t>
            </a:r>
          </a:p>
          <a:p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Saha, S.K., Nair, P.K.R., Nair, V.D.,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Kumar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, B.M. 2009. Soil C storage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&amp; pl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diversity of </a:t>
            </a:r>
            <a:r>
              <a:rPr lang="en-US" sz="1700" dirty="0" err="1">
                <a:solidFill>
                  <a:schemeClr val="tx1"/>
                </a:solidFill>
                <a:latin typeface="Arial" pitchFamily="34" charset="0"/>
              </a:rPr>
              <a:t>homegardens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 Kerala, India </a:t>
            </a:r>
            <a:r>
              <a:rPr lang="en-US" sz="1700" i="1" dirty="0" err="1">
                <a:solidFill>
                  <a:schemeClr val="tx1"/>
                </a:solidFill>
                <a:latin typeface="Arial" pitchFamily="34" charset="0"/>
              </a:rPr>
              <a:t>Agrofor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i="1" dirty="0" err="1">
                <a:solidFill>
                  <a:schemeClr val="tx1"/>
                </a:solidFill>
                <a:latin typeface="Arial" pitchFamily="34" charset="0"/>
              </a:rPr>
              <a:t>Syst</a:t>
            </a:r>
            <a:r>
              <a:rPr lang="en-US" sz="17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76: 53– 65.</a:t>
            </a:r>
            <a:r>
              <a:rPr lang="en-US" sz="1700" b="1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r>
              <a:rPr lang="en-US" sz="1700" dirty="0" err="1">
                <a:solidFill>
                  <a:schemeClr val="tx1"/>
                </a:solidFill>
                <a:latin typeface="Arial" pitchFamily="34" charset="0"/>
              </a:rPr>
              <a:t>Saha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, S.K., Nair, P.K. R., Nair, V.D.,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Kumar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, B.M. Carbon storage in soil size-fractions … tree-based systems. 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Plant and Soil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 (in press).</a:t>
            </a:r>
          </a:p>
          <a:p>
            <a:r>
              <a:rPr lang="en-US" sz="1700" dirty="0" err="1">
                <a:solidFill>
                  <a:schemeClr val="tx1"/>
                </a:solidFill>
                <a:latin typeface="Arial" pitchFamily="34" charset="0"/>
              </a:rPr>
              <a:t>Takimoto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, A., </a:t>
            </a:r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Nair, P.K.R., </a:t>
            </a:r>
            <a:r>
              <a:rPr lang="fr-FR" sz="1700" dirty="0" smtClean="0">
                <a:solidFill>
                  <a:schemeClr val="tx1"/>
                </a:solidFill>
                <a:latin typeface="Arial" pitchFamily="34" charset="0"/>
              </a:rPr>
              <a:t>Nair</a:t>
            </a:r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, V.D. 2008.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Carbon stock and </a:t>
            </a:r>
            <a:r>
              <a:rPr lang="en-US" sz="1700" dirty="0" err="1">
                <a:solidFill>
                  <a:schemeClr val="tx1"/>
                </a:solidFill>
                <a:latin typeface="Arial" pitchFamily="34" charset="0"/>
              </a:rPr>
              <a:t>seq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 potential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AF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systems in W </a:t>
            </a:r>
            <a:r>
              <a:rPr lang="en-US" sz="1700" dirty="0" err="1">
                <a:solidFill>
                  <a:schemeClr val="tx1"/>
                </a:solidFill>
                <a:latin typeface="Arial" pitchFamily="34" charset="0"/>
              </a:rPr>
              <a:t>Afr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 Sahel. 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Agri. </a:t>
            </a:r>
            <a:r>
              <a:rPr lang="en-US" sz="1700" i="1" dirty="0" err="1">
                <a:solidFill>
                  <a:schemeClr val="tx1"/>
                </a:solidFill>
                <a:latin typeface="Arial" pitchFamily="34" charset="0"/>
              </a:rPr>
              <a:t>Ecosys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1700" i="1" dirty="0" err="1">
                <a:solidFill>
                  <a:schemeClr val="tx1"/>
                </a:solidFill>
                <a:latin typeface="Arial" pitchFamily="34" charset="0"/>
              </a:rPr>
              <a:t>Env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.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 125: 159 – 166. </a:t>
            </a:r>
          </a:p>
          <a:p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Takimoto, A., Nair, P.K.R.,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Alavalapati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, J.R.R. 2008. </a:t>
            </a:r>
            <a:r>
              <a:rPr lang="en-US" sz="1700" dirty="0" err="1">
                <a:solidFill>
                  <a:schemeClr val="tx1"/>
                </a:solidFill>
                <a:latin typeface="Arial" pitchFamily="34" charset="0"/>
              </a:rPr>
              <a:t>Socioecon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  of C </a:t>
            </a:r>
            <a:r>
              <a:rPr lang="en-US" sz="1700" dirty="0" err="1">
                <a:solidFill>
                  <a:schemeClr val="tx1"/>
                </a:solidFill>
                <a:latin typeface="Arial" pitchFamily="34" charset="0"/>
              </a:rPr>
              <a:t>seq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W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1700" dirty="0" err="1">
                <a:solidFill>
                  <a:schemeClr val="tx1"/>
                </a:solidFill>
                <a:latin typeface="Arial" pitchFamily="34" charset="0"/>
              </a:rPr>
              <a:t>Afr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 Sahel. </a:t>
            </a:r>
            <a:r>
              <a:rPr lang="en-US" sz="1700" i="1" dirty="0" err="1">
                <a:solidFill>
                  <a:schemeClr val="tx1"/>
                </a:solidFill>
                <a:latin typeface="Arial" pitchFamily="34" charset="0"/>
              </a:rPr>
              <a:t>Mitig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 Adapt of </a:t>
            </a:r>
            <a:r>
              <a:rPr lang="en-US" sz="1700" i="1" dirty="0" err="1">
                <a:solidFill>
                  <a:schemeClr val="tx1"/>
                </a:solidFill>
                <a:latin typeface="Arial" pitchFamily="34" charset="0"/>
              </a:rPr>
              <a:t>Strateg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 Global Change</a:t>
            </a:r>
            <a:r>
              <a:rPr lang="en-US" sz="17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13: 745–761. </a:t>
            </a:r>
          </a:p>
          <a:p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Takimoto, A., Nair, V.D., </a:t>
            </a:r>
            <a:r>
              <a:rPr lang="fr-FR" sz="1700" dirty="0" smtClean="0">
                <a:solidFill>
                  <a:schemeClr val="tx1"/>
                </a:solidFill>
                <a:latin typeface="Arial" pitchFamily="34" charset="0"/>
              </a:rPr>
              <a:t>Nair</a:t>
            </a:r>
            <a:r>
              <a:rPr lang="fr-FR" sz="1700" dirty="0">
                <a:solidFill>
                  <a:schemeClr val="tx1"/>
                </a:solidFill>
                <a:latin typeface="Arial" pitchFamily="34" charset="0"/>
              </a:rPr>
              <a:t>, P.K.R. 2008.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Soil C </a:t>
            </a:r>
            <a:r>
              <a:rPr lang="en-US" sz="1700" dirty="0" err="1" smtClean="0">
                <a:solidFill>
                  <a:schemeClr val="tx1"/>
                </a:solidFill>
                <a:latin typeface="Arial" pitchFamily="34" charset="0"/>
              </a:rPr>
              <a:t>seq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potential of AF practices in the West African Sahel. </a:t>
            </a:r>
            <a:r>
              <a:rPr lang="en-US" sz="1700" i="1" dirty="0" err="1">
                <a:solidFill>
                  <a:schemeClr val="tx1"/>
                </a:solidFill>
                <a:latin typeface="Arial" pitchFamily="34" charset="0"/>
              </a:rPr>
              <a:t>Agrofor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i="1" dirty="0" err="1">
                <a:solidFill>
                  <a:schemeClr val="tx1"/>
                </a:solidFill>
                <a:latin typeface="Arial" pitchFamily="34" charset="0"/>
              </a:rPr>
              <a:t>Syst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</a:rPr>
              <a:t> 76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</a:rPr>
              <a:t>: 11–25. </a:t>
            </a:r>
          </a:p>
        </p:txBody>
      </p:sp>
      <p:sp>
        <p:nvSpPr>
          <p:cNvPr id="2060" name="TextBox 58"/>
          <p:cNvSpPr txBox="1">
            <a:spLocks noChangeArrowheads="1"/>
          </p:cNvSpPr>
          <p:nvPr/>
        </p:nvSpPr>
        <p:spPr bwMode="auto">
          <a:xfrm>
            <a:off x="762000" y="21336000"/>
            <a:ext cx="9982200" cy="4038600"/>
          </a:xfrm>
          <a:prstGeom prst="rect">
            <a:avLst/>
          </a:prstGeom>
          <a:solidFill>
            <a:srgbClr val="FFFFCC">
              <a:alpha val="25098"/>
            </a:srgbClr>
          </a:solidFill>
          <a:ln w="3175">
            <a:noFill/>
            <a:miter lim="800000"/>
            <a:headEnd/>
            <a:tailEnd/>
          </a:ln>
        </p:spPr>
        <p:txBody>
          <a:bodyPr lIns="91430" tIns="45716" rIns="91430" bIns="45716"/>
          <a:lstStyle/>
          <a:p>
            <a:pPr marL="228600" lvl="1" indent="-114300"/>
            <a:r>
              <a:rPr lang="en-US" b="1" dirty="0">
                <a:solidFill>
                  <a:schemeClr val="tx1"/>
                </a:solidFill>
                <a:latin typeface="Arial" pitchFamily="34" charset="0"/>
              </a:rPr>
              <a:t>Research Collaborators:</a:t>
            </a:r>
          </a:p>
          <a:p>
            <a:pPr marL="228600" lvl="1" indent="-114300">
              <a:lnSpc>
                <a:spcPct val="120000"/>
              </a:lnSpc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</a:rPr>
              <a:t>R. Garcia, Animal </a:t>
            </a:r>
            <a:r>
              <a:rPr lang="fr-FR" sz="1800" dirty="0" err="1" smtClean="0">
                <a:solidFill>
                  <a:schemeClr val="tx1"/>
                </a:solidFill>
                <a:latin typeface="Arial" pitchFamily="34" charset="0"/>
              </a:rPr>
              <a:t>Sci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pitchFamily="34" charset="0"/>
              </a:rPr>
              <a:t>Dept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</a:rPr>
              <a:t>., </a:t>
            </a:r>
            <a:r>
              <a:rPr lang="fr-FR" sz="1800" dirty="0" err="1" smtClean="0">
                <a:solidFill>
                  <a:schemeClr val="tx1"/>
                </a:solidFill>
                <a:latin typeface="Arial" pitchFamily="34" charset="0"/>
              </a:rPr>
              <a:t>Federal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fr-FR" sz="1800" dirty="0" err="1" smtClean="0">
                <a:solidFill>
                  <a:schemeClr val="tx1"/>
                </a:solidFill>
                <a:latin typeface="Arial" pitchFamily="34" charset="0"/>
              </a:rPr>
              <a:t>Univ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</a:rPr>
              <a:t> of </a:t>
            </a:r>
            <a:r>
              <a:rPr lang="fr-FR" sz="1800" dirty="0" err="1" smtClean="0">
                <a:solidFill>
                  <a:schemeClr val="tx1"/>
                </a:solidFill>
                <a:latin typeface="Arial" pitchFamily="34" charset="0"/>
              </a:rPr>
              <a:t>Viçosa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</a:rPr>
              <a:t>,  MG, </a:t>
            </a:r>
            <a:r>
              <a:rPr lang="fr-FR" sz="1800" dirty="0" err="1" smtClean="0">
                <a:solidFill>
                  <a:schemeClr val="tx1"/>
                </a:solidFill>
                <a:latin typeface="Arial" pitchFamily="34" charset="0"/>
              </a:rPr>
              <a:t>Brazil</a:t>
            </a:r>
            <a:endParaRPr lang="fr-FR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28600" lvl="1" indent="-114300">
              <a:lnSpc>
                <a:spcPct val="120000"/>
              </a:lnSpc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</a:rPr>
              <a:t>E.F</a:t>
            </a:r>
            <a:r>
              <a:rPr lang="fr-FR" sz="1800" dirty="0">
                <a:solidFill>
                  <a:schemeClr val="tx1"/>
                </a:solidFill>
                <a:latin typeface="Arial" pitchFamily="34" charset="0"/>
              </a:rPr>
              <a:t>. Gama-Rodrigues,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</a:rPr>
              <a:t>CCTA, Campos dos Goytacazes, RJ, 28013-602 Brazil</a:t>
            </a: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  <a:p>
            <a:pPr marL="228600" lvl="1" indent="-114300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S.G.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Haile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, Soil &amp; Water Sci. Dept., UF, Gainesville, FL 32611-0510, USA              </a:t>
            </a:r>
          </a:p>
          <a:p>
            <a:pPr marL="228600" lvl="1" indent="-114300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D.S. Howlett, CSTAF/SFRC, IFAS, UF,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Gainesville, FL 32611-0410, USA</a:t>
            </a:r>
          </a:p>
          <a:p>
            <a:pPr marL="228600" lvl="1" indent="-114300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B.M. Kumar, College of Forestry, Kerala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Agri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 Univ.,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Thrissur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 680656, India</a:t>
            </a:r>
          </a:p>
          <a:p>
            <a:pPr marL="228600" lvl="1" indent="-114300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M.R.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Mosquera-Losada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Univ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 Santiago de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Compostela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, Lugo, Spain</a:t>
            </a:r>
          </a:p>
          <a:p>
            <a:pPr marL="228600" lvl="1" indent="-114300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P.K.R. Nair, CSTAF/SFRC, IFAS, UF, Gainesville, FL 32611-0410, USA </a:t>
            </a:r>
          </a:p>
          <a:p>
            <a:pPr marL="228600" lvl="1" indent="-114300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V.D. Nair, Soil &amp; Water Sci. Dept, IFAS, UF, Gainesville, FL 32611-0510, USA</a:t>
            </a:r>
          </a:p>
          <a:p>
            <a:pPr marL="228600" lvl="1" indent="-114300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S.K.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Saha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, CSTAF/SFRC, IFAS, UF, Gainesville, FL 32611-0510, USA</a:t>
            </a:r>
          </a:p>
          <a:p>
            <a:pPr marL="228600" lvl="1" indent="-114300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A.N.G. Takimoto, UNDP,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New York</a:t>
            </a:r>
          </a:p>
          <a:p>
            <a:pPr marL="228600" lvl="1" indent="-114300">
              <a:lnSpc>
                <a:spcPct val="12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R. G. Tonucci, </a:t>
            </a:r>
            <a:r>
              <a:rPr lang="fr-FR" sz="1800" dirty="0" err="1" smtClean="0">
                <a:solidFill>
                  <a:schemeClr val="tx1"/>
                </a:solidFill>
                <a:latin typeface="Arial" pitchFamily="34" charset="0"/>
              </a:rPr>
              <a:t>Federal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fr-FR" sz="1800" dirty="0" err="1" smtClean="0">
                <a:solidFill>
                  <a:schemeClr val="tx1"/>
                </a:solidFill>
                <a:latin typeface="Arial" pitchFamily="34" charset="0"/>
              </a:rPr>
              <a:t>Univ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</a:rPr>
              <a:t> of </a:t>
            </a:r>
            <a:r>
              <a:rPr lang="fr-FR" sz="1800" dirty="0" err="1" smtClean="0">
                <a:solidFill>
                  <a:schemeClr val="tx1"/>
                </a:solidFill>
                <a:latin typeface="Arial" pitchFamily="34" charset="0"/>
              </a:rPr>
              <a:t>Viçosa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</a:rPr>
              <a:t> , </a:t>
            </a:r>
            <a:r>
              <a:rPr lang="fr-FR" sz="1800" dirty="0" err="1" smtClean="0">
                <a:solidFill>
                  <a:schemeClr val="tx1"/>
                </a:solidFill>
                <a:latin typeface="Arial" pitchFamily="34" charset="0"/>
              </a:rPr>
              <a:t>Brazil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</a:rPr>
              <a:t> and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CSTAF/SFRC, IFAS, UF, FL, USA</a:t>
            </a: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61" name="TextBox 89"/>
          <p:cNvSpPr txBox="1">
            <a:spLocks noChangeArrowheads="1"/>
          </p:cNvSpPr>
          <p:nvPr/>
        </p:nvSpPr>
        <p:spPr bwMode="auto">
          <a:xfrm>
            <a:off x="11353800" y="4724400"/>
            <a:ext cx="16840200" cy="1657350"/>
          </a:xfrm>
          <a:prstGeom prst="rect">
            <a:avLst/>
          </a:prstGeom>
          <a:solidFill>
            <a:srgbClr val="FFFFCC">
              <a:alpha val="50195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8975" indent="-457200">
              <a:spcAft>
                <a:spcPct val="30000"/>
              </a:spcAft>
              <a:buClr>
                <a:schemeClr val="tx1"/>
              </a:buClr>
              <a:buFontTx/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Quantify SOC storage, an indicator of  sequestration, in different 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</a:rPr>
              <a:t>agroforestry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</a:rPr>
              <a:t>systems.</a:t>
            </a: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  <a:p>
            <a:pPr marL="688975" indent="-457200">
              <a:spcAft>
                <a:spcPct val="30000"/>
              </a:spcAft>
              <a:buClr>
                <a:schemeClr val="tx1"/>
              </a:buClr>
              <a:buFontTx/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Determine C storage in different soil fractions up to at least 1 m depth.</a:t>
            </a:r>
          </a:p>
          <a:p>
            <a:pPr marL="688975" indent="-457200">
              <a:spcAft>
                <a:spcPct val="30000"/>
              </a:spcAft>
              <a:buClr>
                <a:schemeClr val="tx1"/>
              </a:buClr>
              <a:buFontTx/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Quantify, wherever possible, C contribution by C</a:t>
            </a:r>
            <a:r>
              <a:rPr lang="en-US" sz="2200" baseline="-25000" dirty="0">
                <a:solidFill>
                  <a:schemeClr val="tx1"/>
                </a:solidFill>
                <a:latin typeface="Arial" pitchFamily="34" charset="0"/>
              </a:rPr>
              <a:t>3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 and C</a:t>
            </a:r>
            <a:r>
              <a:rPr lang="en-US" sz="2200" baseline="-25000" dirty="0">
                <a:solidFill>
                  <a:schemeClr val="tx1"/>
                </a:solidFill>
                <a:latin typeface="Arial" pitchFamily="34" charset="0"/>
              </a:rPr>
              <a:t>4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 plants (~ trees and herbaceous plants) using natural C isotopic differences between the two groups.</a:t>
            </a:r>
          </a:p>
        </p:txBody>
      </p:sp>
      <p:sp>
        <p:nvSpPr>
          <p:cNvPr id="2062" name="TextBox 84"/>
          <p:cNvSpPr txBox="1">
            <a:spLocks noChangeArrowheads="1"/>
          </p:cNvSpPr>
          <p:nvPr/>
        </p:nvSpPr>
        <p:spPr bwMode="auto">
          <a:xfrm>
            <a:off x="17373373" y="4016522"/>
            <a:ext cx="4801054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>
              <a:lnSpc>
                <a:spcPct val="80000"/>
              </a:lnSpc>
              <a:buClr>
                <a:srgbClr val="990000"/>
              </a:buClr>
              <a:buSzPct val="125000"/>
            </a:pPr>
            <a:r>
              <a:rPr lang="en-US" sz="4000" b="1" dirty="0">
                <a:solidFill>
                  <a:srgbClr val="306C30"/>
                </a:solidFill>
                <a:latin typeface="Arial" pitchFamily="34" charset="0"/>
              </a:rPr>
              <a:t>Major Objectives</a:t>
            </a:r>
          </a:p>
        </p:txBody>
      </p:sp>
      <p:graphicFrame>
        <p:nvGraphicFramePr>
          <p:cNvPr id="2460" name="Group 412"/>
          <p:cNvGraphicFramePr>
            <a:graphicFrameLocks noGrp="1"/>
          </p:cNvGraphicFramePr>
          <p:nvPr/>
        </p:nvGraphicFramePr>
        <p:xfrm>
          <a:off x="11277601" y="17733963"/>
          <a:ext cx="12420600" cy="7580304"/>
        </p:xfrm>
        <a:graphic>
          <a:graphicData uri="http://schemas.openxmlformats.org/drawingml/2006/table">
            <a:tbl>
              <a:tblPr/>
              <a:tblGrid>
                <a:gridCol w="2046576"/>
                <a:gridCol w="2220623"/>
                <a:gridCol w="1524000"/>
                <a:gridCol w="4038600"/>
                <a:gridCol w="2590801"/>
              </a:tblGrid>
              <a:tr h="374341">
                <a:tc gridSpan="3"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Sites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Agroforestry System</a:t>
                      </a:r>
                    </a:p>
                  </a:txBody>
                  <a:tcPr marL="37863" marR="37863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Reference</a:t>
                      </a:r>
                    </a:p>
                  </a:txBody>
                  <a:tcPr marL="37863" marR="37863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</a:tr>
              <a:tr h="1123023"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Location; Coordinates </a:t>
                      </a:r>
                    </a:p>
                  </a:txBody>
                  <a:tcPr marL="37863" marR="378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Climate (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m.a.p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; Mean temp. range)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Soil Order 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7790">
                <a:tc>
                  <a:txBody>
                    <a:bodyPr/>
                    <a:lstStyle/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Florida, USA;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°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29° N; </a:t>
                      </a:r>
                    </a:p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81° to 83° W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Humid subtropical; 1330 mm; -3 to 28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C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Spodosols, </a:t>
                      </a: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Ultisols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Silvopasture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slash pine (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Pinus</a:t>
                      </a: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elliottii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 +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bahiagrass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Paspalum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notatum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Haile et al., 2008; 2009.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1446317">
                <a:tc>
                  <a:txBody>
                    <a:bodyPr/>
                    <a:lstStyle/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Northern/ Cent. Spain </a:t>
                      </a:r>
                    </a:p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°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 43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N;</a:t>
                      </a:r>
                    </a:p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° 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W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Humid Atlantic /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subhumid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Mediterranean; </a:t>
                      </a: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1200/ 600 mm; </a:t>
                      </a: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6-18°C/ 8-26°C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Inceptisols, </a:t>
                      </a: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Alfisols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Simulated silvopasture: pine (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Pinus radiata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 and European Birch (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Betula alba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), Dehesa oak silvopasture (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Quercus suber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Howlett, 2009.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867790">
                <a:tc>
                  <a:txBody>
                    <a:bodyPr/>
                    <a:lstStyle/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pt-B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Kerala, India;        </a:t>
                      </a:r>
                    </a:p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pt-B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pt-BR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pt-B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32’ N; 76</a:t>
                      </a:r>
                      <a:r>
                        <a:rPr kumimoji="0" lang="pt-BR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pt-B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14’E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Humid tropical; </a:t>
                      </a: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2700 mm;  27 to 32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Inceptisols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Homegardens: Intensive  multispecies mixtures of trees, shrubs, and herbs in small (&lt; 0.5 ha) holdings around homes.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Saha et al., 2009.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867790">
                <a:tc>
                  <a:txBody>
                    <a:bodyPr/>
                    <a:lstStyle/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Ségou, Mali;                      </a:t>
                      </a:r>
                    </a:p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s-E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20’ N;  6</a:t>
                      </a:r>
                      <a:r>
                        <a:rPr kumimoji="0" lang="es-E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10’ W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Semiarid tropical; </a:t>
                      </a: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500 to 700 mm; </a:t>
                      </a: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 to 36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Haplustalfs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Intercropping under scattered trees, &gt; 30 yr old; and &lt; 10-yr-old plantings of live fences and fodder banks.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Takimoto et al., 2008 a; b.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997195">
                <a:tc>
                  <a:txBody>
                    <a:bodyPr/>
                    <a:lstStyle/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Bahia, Brazil;            </a:t>
                      </a:r>
                    </a:p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0’ S; 39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2’ W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Humid tropical; </a:t>
                      </a: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1500 mm;  25 to 32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Reddish-yellow Oxisols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Cacao (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Theobroma cacao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 under thinned natural forest (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cabruca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 or planted shade trees; 30-yr old. 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Gama-Rodrigues et al., 2008.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867790">
                <a:tc>
                  <a:txBody>
                    <a:bodyPr/>
                    <a:lstStyle/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Minas Gerais, Brazil </a:t>
                      </a:r>
                    </a:p>
                    <a:p>
                      <a:pPr marL="342900" marR="0" lvl="0" indent="-34290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36’ S; 46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42’ W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Cerrado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Subhumid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tropical; </a:t>
                      </a: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1350 mm; 22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 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Oxisols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Silvopasture: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Eucalyptus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spp. with understory of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Panicum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spp (fodder grass) or rice (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Oryza sativa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).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105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Tonucci, 2010. </a:t>
                      </a:r>
                    </a:p>
                  </a:txBody>
                  <a:tcPr marL="37863" marR="378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15" name="TextBox 84"/>
          <p:cNvSpPr txBox="1">
            <a:spLocks noChangeArrowheads="1"/>
          </p:cNvSpPr>
          <p:nvPr/>
        </p:nvSpPr>
        <p:spPr bwMode="auto">
          <a:xfrm>
            <a:off x="11201400" y="16895763"/>
            <a:ext cx="15011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indent="-457200">
              <a:tabLst>
                <a:tab pos="781050" algn="l"/>
              </a:tabLst>
            </a:pPr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Table 2.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</a:rPr>
              <a:t> CSTAF 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“Soil Carbon Sequestration under Agroforestry Systems” Project; University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</a:rPr>
              <a:t>of Florida:      	      Site- and 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system characteristics of different agroforestry systems.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</a:rPr>
              <a:t>    </a:t>
            </a:r>
            <a:endParaRPr lang="en-US" sz="2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16" name="TextBox 103"/>
          <p:cNvSpPr txBox="1">
            <a:spLocks noChangeArrowheads="1"/>
          </p:cNvSpPr>
          <p:nvPr/>
        </p:nvSpPr>
        <p:spPr bwMode="auto">
          <a:xfrm>
            <a:off x="762000" y="15316200"/>
            <a:ext cx="9906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Table 1.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</a:rPr>
              <a:t> Indicative 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values of soil carbon sequestration potential (SCSP)</a:t>
            </a:r>
          </a:p>
          <a:p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             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</a:rPr>
              <a:t> under 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major agroforestry systems in the tropics.</a:t>
            </a:r>
          </a:p>
        </p:txBody>
      </p:sp>
      <p:sp>
        <p:nvSpPr>
          <p:cNvPr id="2117" name="TextBox 103"/>
          <p:cNvSpPr txBox="1">
            <a:spLocks noChangeArrowheads="1"/>
          </p:cNvSpPr>
          <p:nvPr/>
        </p:nvSpPr>
        <p:spPr bwMode="auto">
          <a:xfrm>
            <a:off x="23850600" y="17602200"/>
            <a:ext cx="2667000" cy="7725192"/>
          </a:xfrm>
          <a:prstGeom prst="rect">
            <a:avLst/>
          </a:prstGeom>
          <a:solidFill>
            <a:srgbClr val="CCFF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781050" algn="l"/>
              </a:tabLst>
            </a:pPr>
            <a:r>
              <a:rPr lang="en-US" altLang="ja-JP" sz="2800" b="1" dirty="0" smtClean="0">
                <a:solidFill>
                  <a:srgbClr val="306C30"/>
                </a:solidFill>
                <a:latin typeface="Arial" pitchFamily="34" charset="0"/>
              </a:rPr>
              <a:t>Soil </a:t>
            </a:r>
            <a:r>
              <a:rPr lang="en-US" altLang="ja-JP" sz="2800" b="1" dirty="0">
                <a:solidFill>
                  <a:srgbClr val="306C30"/>
                </a:solidFill>
                <a:latin typeface="Arial" pitchFamily="34" charset="0"/>
              </a:rPr>
              <a:t>Sampling &amp; Analysis</a:t>
            </a:r>
          </a:p>
          <a:p>
            <a:pPr>
              <a:tabLst>
                <a:tab pos="781050" algn="l"/>
              </a:tabLst>
            </a:pPr>
            <a:endParaRPr lang="en-US" altLang="ja-JP" sz="22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tabLst>
                <a:tab pos="781050" algn="l"/>
              </a:tabLst>
            </a:pPr>
            <a:r>
              <a:rPr lang="en-US" altLang="ja-JP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all </a:t>
            </a:r>
            <a:r>
              <a:rPr lang="en-US" altLang="ja-JP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sites, soils </a:t>
            </a:r>
            <a:r>
              <a:rPr lang="en-US" altLang="ja-JP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 sampled up to at least 1 m depth in multiple depth classes and fractionated into </a:t>
            </a:r>
            <a:r>
              <a:rPr lang="en-US" altLang="ja-JP" sz="2200" dirty="0">
                <a:solidFill>
                  <a:schemeClr val="tx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three classes (250 – 2000, 53 – 250 and &lt;53 µm), and the C contents in each determined. </a:t>
            </a:r>
            <a:r>
              <a:rPr lang="en-US" altLang="ja-JP" sz="2200" dirty="0" smtClean="0">
                <a:solidFill>
                  <a:schemeClr val="tx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 isotope ratio was used to determine, wherever applicable, the relative contribution of trees and grasses to soil C.</a:t>
            </a:r>
            <a:endParaRPr lang="en-US" altLang="ja-JP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1" name="TextBox 101"/>
          <p:cNvSpPr txBox="1">
            <a:spLocks noChangeArrowheads="1"/>
          </p:cNvSpPr>
          <p:nvPr/>
        </p:nvSpPr>
        <p:spPr bwMode="auto">
          <a:xfrm>
            <a:off x="28727400" y="5029200"/>
            <a:ext cx="5257800" cy="8302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Florida,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USA: Plant source of SOC at different soil depths</a:t>
            </a:r>
            <a:endParaRPr lang="en-GB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19" name="TextBox 101"/>
          <p:cNvSpPr txBox="1">
            <a:spLocks noChangeArrowheads="1"/>
          </p:cNvSpPr>
          <p:nvPr/>
        </p:nvSpPr>
        <p:spPr bwMode="auto">
          <a:xfrm>
            <a:off x="28727400" y="10591800"/>
            <a:ext cx="5105400" cy="92333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Figure 2. Tree-derived SOC in soil fractions of a 40 year-old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</a:rPr>
              <a:t>silvopasture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on an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Ultisol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 in Florida, USA (Haile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et al., 2009). </a:t>
            </a:r>
          </a:p>
        </p:txBody>
      </p:sp>
      <p:sp>
        <p:nvSpPr>
          <p:cNvPr id="2168" name="TextBox 101"/>
          <p:cNvSpPr txBox="1">
            <a:spLocks noChangeArrowheads="1"/>
          </p:cNvSpPr>
          <p:nvPr/>
        </p:nvSpPr>
        <p:spPr bwMode="auto">
          <a:xfrm>
            <a:off x="34442400" y="5029200"/>
            <a:ext cx="4724400" cy="83099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Bahia, Brazil: Shaded cacao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systems</a:t>
            </a:r>
            <a:endParaRPr lang="en-US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21" name="TextBox 63"/>
          <p:cNvSpPr txBox="1">
            <a:spLocks noChangeArrowheads="1"/>
          </p:cNvSpPr>
          <p:nvPr/>
        </p:nvSpPr>
        <p:spPr bwMode="auto">
          <a:xfrm>
            <a:off x="34518600" y="10591800"/>
            <a:ext cx="4572000" cy="92333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Figure 3.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Soil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C storage in cacao systems and a natural forest, Bahia, Brazil (Gama-Rodrigues et al., 2008). </a:t>
            </a:r>
          </a:p>
        </p:txBody>
      </p:sp>
      <p:sp>
        <p:nvSpPr>
          <p:cNvPr id="2172" name="TextBox 101"/>
          <p:cNvSpPr txBox="1">
            <a:spLocks noChangeArrowheads="1"/>
          </p:cNvSpPr>
          <p:nvPr/>
        </p:nvSpPr>
        <p:spPr bwMode="auto">
          <a:xfrm>
            <a:off x="39776400" y="5029200"/>
            <a:ext cx="4800600" cy="83099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Kerala, India: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</a:rPr>
              <a:t>Homegardens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 &amp; other land-uses</a:t>
            </a:r>
          </a:p>
        </p:txBody>
      </p:sp>
      <p:sp>
        <p:nvSpPr>
          <p:cNvPr id="2123" name="TextBox 183"/>
          <p:cNvSpPr txBox="1">
            <a:spLocks noChangeArrowheads="1"/>
          </p:cNvSpPr>
          <p:nvPr/>
        </p:nvSpPr>
        <p:spPr bwMode="auto">
          <a:xfrm>
            <a:off x="41833800" y="1013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</a:rPr>
              <a:t>HGL = Large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</a:rPr>
              <a:t>Homegarden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</a:rPr>
              <a:t> (&gt; 0.4 ha);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</a:rPr>
              <a:t>HGS = Small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</a:rPr>
              <a:t>Homegarden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</a:rPr>
              <a:t> (&lt; 0.4 ha)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4" name="TextBox 168"/>
          <p:cNvSpPr txBox="1">
            <a:spLocks noChangeArrowheads="1"/>
          </p:cNvSpPr>
          <p:nvPr/>
        </p:nvSpPr>
        <p:spPr bwMode="auto">
          <a:xfrm>
            <a:off x="28727400" y="12801600"/>
            <a:ext cx="11430000" cy="7325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" tIns="9144" rIns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Table 3.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</a:rPr>
              <a:t> Soil 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organic matter (SOC) stock in different soil fractions up to 1 m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</a:rPr>
              <a:t>depth</a:t>
            </a:r>
          </a:p>
          <a:p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</a:rPr>
              <a:t>                under various agroforestry 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systems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6" name="TextBox 164"/>
          <p:cNvSpPr txBox="1">
            <a:spLocks noChangeArrowheads="1"/>
          </p:cNvSpPr>
          <p:nvPr/>
        </p:nvSpPr>
        <p:spPr bwMode="auto">
          <a:xfrm>
            <a:off x="685800" y="208026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Source: Nair et al. (2009). </a:t>
            </a:r>
          </a:p>
        </p:txBody>
      </p:sp>
      <p:grpSp>
        <p:nvGrpSpPr>
          <p:cNvPr id="2127" name="Group 388"/>
          <p:cNvGrpSpPr>
            <a:grpSpLocks/>
          </p:cNvGrpSpPr>
          <p:nvPr/>
        </p:nvGrpSpPr>
        <p:grpSpPr bwMode="auto">
          <a:xfrm>
            <a:off x="5257800" y="1111250"/>
            <a:ext cx="4918075" cy="1981200"/>
            <a:chOff x="6432" y="768"/>
            <a:chExt cx="3696" cy="1536"/>
          </a:xfrm>
        </p:grpSpPr>
        <p:sp>
          <p:nvSpPr>
            <p:cNvPr id="2352" name="Rectangle 387"/>
            <p:cNvSpPr>
              <a:spLocks noChangeArrowheads="1"/>
            </p:cNvSpPr>
            <p:nvPr/>
          </p:nvSpPr>
          <p:spPr bwMode="auto">
            <a:xfrm>
              <a:off x="6432" y="768"/>
              <a:ext cx="3696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2353" name="Picture 3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72" y="1056"/>
              <a:ext cx="3157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28" name="Picture 3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73475" y="1166813"/>
            <a:ext cx="23463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" name="Picture 3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97638" y="1676400"/>
            <a:ext cx="30273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" name="Rectangle 395"/>
          <p:cNvSpPr>
            <a:spLocks noChangeArrowheads="1"/>
          </p:cNvSpPr>
          <p:nvPr/>
        </p:nvSpPr>
        <p:spPr bwMode="auto">
          <a:xfrm>
            <a:off x="588963" y="4616450"/>
            <a:ext cx="76200" cy="7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0" tIns="45716" rIns="91430" bIns="45716" anchor="ctr"/>
          <a:lstStyle/>
          <a:p>
            <a:pPr algn="ctr"/>
            <a:endParaRPr lang="en-US"/>
          </a:p>
        </p:txBody>
      </p:sp>
      <p:sp>
        <p:nvSpPr>
          <p:cNvPr id="2131" name="Rectangle 400"/>
          <p:cNvSpPr>
            <a:spLocks noChangeArrowheads="1"/>
          </p:cNvSpPr>
          <p:nvPr/>
        </p:nvSpPr>
        <p:spPr bwMode="auto">
          <a:xfrm>
            <a:off x="685800" y="10972800"/>
            <a:ext cx="9982200" cy="4038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/>
          <a:p>
            <a:pPr algn="ctr"/>
            <a:endParaRPr lang="en-US"/>
          </a:p>
        </p:txBody>
      </p:sp>
      <p:graphicFrame>
        <p:nvGraphicFramePr>
          <p:cNvPr id="2355" name="Group 307"/>
          <p:cNvGraphicFramePr>
            <a:graphicFrameLocks noGrp="1"/>
          </p:cNvGraphicFramePr>
          <p:nvPr/>
        </p:nvGraphicFramePr>
        <p:xfrm>
          <a:off x="28803600" y="13792200"/>
          <a:ext cx="11125202" cy="6526022"/>
        </p:xfrm>
        <a:graphic>
          <a:graphicData uri="http://schemas.openxmlformats.org/drawingml/2006/table">
            <a:tbl>
              <a:tblPr/>
              <a:tblGrid>
                <a:gridCol w="2395008"/>
                <a:gridCol w="1390650"/>
                <a:gridCol w="1236133"/>
                <a:gridCol w="1424452"/>
                <a:gridCol w="1321439"/>
                <a:gridCol w="1009188"/>
                <a:gridCol w="1034940"/>
                <a:gridCol w="1313392"/>
              </a:tblGrid>
              <a:tr h="842264">
                <a:tc rowSpan="3"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  </a:t>
                      </a:r>
                    </a:p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  Location, Soil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SOC to 1 m depth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(Mg ha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Distribution of soil fractions and their SOC content to 1 m depth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&lt; 53 µm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53 – 250 µm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250 – 2000 µm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6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% weight of total soil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% of total SOC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% weight of total soil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% of total SOC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% weight of total soil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% of total SOC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</a:tr>
              <a:tr h="524153">
                <a:tc rowSpan="2">
                  <a:txBody>
                    <a:bodyPr/>
                    <a:lstStyle/>
                    <a:p>
                      <a:pPr marL="346075" marR="0" lvl="0" indent="-346075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1. Florida, USA: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742950" marR="0" lvl="1" indent="-28575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Spodosols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742950" marR="0" lvl="1" indent="-28575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Ultisols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182 to 266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8.5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61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38.9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34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52.6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305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76 to 108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3.0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18.2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49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28.2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44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53.6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524153">
                <a:tc rowSpan="2">
                  <a:txBody>
                    <a:bodyPr/>
                    <a:lstStyle/>
                    <a:p>
                      <a:pPr marL="0" marR="0" lvl="0" indent="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2. N. Central Spain: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742950" marR="0" lvl="1" indent="-28575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Inceptisols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(1)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742950" marR="0" lvl="1" indent="-285750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Alfisols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(2)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80 to 177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4.9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12.1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24.3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32.4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42.1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55.4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338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27  to 50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26.7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9144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20.4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9144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31.0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9144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29.5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9144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66.6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9144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50.0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9144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pPr marL="346075" marR="0" lvl="0" indent="-346075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3. Kerala, India: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346075" marR="0" lvl="0" indent="-346075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Inceptisols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108 to 119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30.0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32.6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34.0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35.6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31.0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31.8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pPr marL="346075" marR="0" lvl="0" indent="-346075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4.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Ségou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Mali: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346075" marR="0" lvl="0" indent="-346075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Alfisols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28 to 33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18288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44.5</a:t>
                      </a:r>
                    </a:p>
                  </a:txBody>
                  <a:tcPr marL="0" marR="0" marT="18288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40.9</a:t>
                      </a:r>
                    </a:p>
                  </a:txBody>
                  <a:tcPr marL="0" marR="0" marT="18288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26.7</a:t>
                      </a:r>
                    </a:p>
                  </a:txBody>
                  <a:tcPr marL="0" marR="0" marT="18288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24.6</a:t>
                      </a:r>
                    </a:p>
                  </a:txBody>
                  <a:tcPr marL="0" marR="0" marT="18288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37.5</a:t>
                      </a:r>
                    </a:p>
                  </a:txBody>
                  <a:tcPr marL="0" marR="0" marT="18288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34.5</a:t>
                      </a:r>
                    </a:p>
                  </a:txBody>
                  <a:tcPr marL="0" marR="0" marT="18288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pPr marL="346075" marR="0" lvl="0" indent="-346075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5. Bahia, Brazil: </a:t>
                      </a:r>
                    </a:p>
                    <a:p>
                      <a:pPr marL="346075" marR="0" lvl="0" indent="-346075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Oxisols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300 to 320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7.0</a:t>
                      </a: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8.0</a:t>
                      </a: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19.0</a:t>
                      </a: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20.0</a:t>
                      </a: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73.0</a:t>
                      </a: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72.0</a:t>
                      </a: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pPr marL="346075" marR="0" lvl="0" indent="-346075" algn="l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6. Minas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Gerais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 Brazil: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Oxisols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385 to 460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21.0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22.0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24.0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27.0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51.0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47.0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1828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251" name="Group 376"/>
          <p:cNvGrpSpPr>
            <a:grpSpLocks/>
          </p:cNvGrpSpPr>
          <p:nvPr/>
        </p:nvGrpSpPr>
        <p:grpSpPr bwMode="auto">
          <a:xfrm>
            <a:off x="11353800" y="7239000"/>
            <a:ext cx="16840200" cy="9448800"/>
            <a:chOff x="6960" y="4080"/>
            <a:chExt cx="10608" cy="5952"/>
          </a:xfrm>
        </p:grpSpPr>
        <p:sp>
          <p:nvSpPr>
            <p:cNvPr id="2306" name="Text Box 53"/>
            <p:cNvSpPr txBox="1">
              <a:spLocks noChangeArrowheads="1"/>
            </p:cNvSpPr>
            <p:nvPr/>
          </p:nvSpPr>
          <p:spPr bwMode="auto">
            <a:xfrm>
              <a:off x="11558" y="8017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960" y="4080"/>
              <a:ext cx="10608" cy="59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600"/>
            </a:p>
          </p:txBody>
        </p:sp>
        <p:sp>
          <p:nvSpPr>
            <p:cNvPr id="2308" name="Text Box 2"/>
            <p:cNvSpPr txBox="1">
              <a:spLocks noChangeArrowheads="1"/>
            </p:cNvSpPr>
            <p:nvPr/>
          </p:nvSpPr>
          <p:spPr bwMode="auto">
            <a:xfrm>
              <a:off x="8713" y="4983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sp>
          <p:nvSpPr>
            <p:cNvPr id="2309" name="Text Box 3"/>
            <p:cNvSpPr txBox="1">
              <a:spLocks noChangeArrowheads="1"/>
            </p:cNvSpPr>
            <p:nvPr/>
          </p:nvSpPr>
          <p:spPr bwMode="auto">
            <a:xfrm>
              <a:off x="8629" y="5047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pic>
          <p:nvPicPr>
            <p:cNvPr id="2310" name="Picture 4" descr="big_world_ma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72" y="4608"/>
              <a:ext cx="8496" cy="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11" name="Text Box 5"/>
            <p:cNvSpPr txBox="1">
              <a:spLocks noChangeArrowheads="1"/>
            </p:cNvSpPr>
            <p:nvPr/>
          </p:nvSpPr>
          <p:spPr bwMode="auto">
            <a:xfrm>
              <a:off x="8207" y="5112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44" y="4176"/>
              <a:ext cx="2400" cy="1630"/>
            </a:xfrm>
            <a:prstGeom prst="ellips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313" name="Text Box 7"/>
            <p:cNvSpPr txBox="1">
              <a:spLocks noChangeArrowheads="1"/>
            </p:cNvSpPr>
            <p:nvPr/>
          </p:nvSpPr>
          <p:spPr bwMode="auto">
            <a:xfrm>
              <a:off x="14946" y="5415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84" y="4172"/>
              <a:ext cx="2350" cy="17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15" name="Text Box 9"/>
            <p:cNvSpPr txBox="1">
              <a:spLocks noChangeArrowheads="1"/>
            </p:cNvSpPr>
            <p:nvPr/>
          </p:nvSpPr>
          <p:spPr bwMode="auto">
            <a:xfrm>
              <a:off x="8291" y="7761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075" y="4156"/>
              <a:ext cx="2605" cy="1666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2317" name="Text Box 11"/>
            <p:cNvSpPr txBox="1">
              <a:spLocks noChangeArrowheads="1"/>
            </p:cNvSpPr>
            <p:nvPr/>
          </p:nvSpPr>
          <p:spPr bwMode="auto">
            <a:xfrm>
              <a:off x="8291" y="8019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723" y="7584"/>
              <a:ext cx="2304" cy="16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19" name="Text Box 13"/>
            <p:cNvSpPr txBox="1">
              <a:spLocks noChangeArrowheads="1"/>
            </p:cNvSpPr>
            <p:nvPr/>
          </p:nvSpPr>
          <p:spPr bwMode="auto">
            <a:xfrm>
              <a:off x="8038" y="7825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sp>
          <p:nvSpPr>
            <p:cNvPr id="2320" name="Text Box 15"/>
            <p:cNvSpPr txBox="1">
              <a:spLocks noChangeArrowheads="1"/>
            </p:cNvSpPr>
            <p:nvPr/>
          </p:nvSpPr>
          <p:spPr bwMode="auto">
            <a:xfrm>
              <a:off x="11184" y="8640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pic>
          <p:nvPicPr>
            <p:cNvPr id="2321" name="Picture 1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328" y="7680"/>
              <a:ext cx="1981" cy="151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22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962" y="7008"/>
              <a:ext cx="26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23" name="Picture 2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813" y="7890"/>
              <a:ext cx="32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4" name="Text Box 21"/>
            <p:cNvSpPr txBox="1">
              <a:spLocks noChangeArrowheads="1"/>
            </p:cNvSpPr>
            <p:nvPr/>
          </p:nvSpPr>
          <p:spPr bwMode="auto">
            <a:xfrm>
              <a:off x="10595" y="8400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pic>
          <p:nvPicPr>
            <p:cNvPr id="2325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573" y="8016"/>
              <a:ext cx="32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26" name="Picture 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856" y="7353"/>
              <a:ext cx="32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27" name="Picture 2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632" y="7344"/>
              <a:ext cx="32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8" name="Text Box 26"/>
            <p:cNvSpPr txBox="1">
              <a:spLocks noChangeArrowheads="1"/>
            </p:cNvSpPr>
            <p:nvPr/>
          </p:nvSpPr>
          <p:spPr bwMode="auto">
            <a:xfrm>
              <a:off x="11992" y="6901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pic>
          <p:nvPicPr>
            <p:cNvPr id="2329" name="Picture 2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676" y="6672"/>
              <a:ext cx="32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0" name="Rectangle 29"/>
            <p:cNvSpPr>
              <a:spLocks noChangeArrowheads="1"/>
            </p:cNvSpPr>
            <p:nvPr/>
          </p:nvSpPr>
          <p:spPr bwMode="auto">
            <a:xfrm>
              <a:off x="12076" y="6772"/>
              <a:ext cx="356" cy="33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8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31" name="Rectangle 31"/>
            <p:cNvSpPr>
              <a:spLocks noChangeArrowheads="1"/>
            </p:cNvSpPr>
            <p:nvPr/>
          </p:nvSpPr>
          <p:spPr bwMode="auto">
            <a:xfrm>
              <a:off x="10272" y="7104"/>
              <a:ext cx="338" cy="286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8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32" name="Rectangle 33"/>
            <p:cNvSpPr>
              <a:spLocks noChangeArrowheads="1"/>
            </p:cNvSpPr>
            <p:nvPr/>
          </p:nvSpPr>
          <p:spPr bwMode="auto">
            <a:xfrm>
              <a:off x="12192" y="7296"/>
              <a:ext cx="384" cy="336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8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33" name="Rectangle 35"/>
            <p:cNvSpPr>
              <a:spLocks noChangeArrowheads="1"/>
            </p:cNvSpPr>
            <p:nvPr/>
          </p:nvSpPr>
          <p:spPr bwMode="auto">
            <a:xfrm>
              <a:off x="12240" y="4156"/>
              <a:ext cx="308" cy="32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8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34" name="Rectangle 36"/>
            <p:cNvSpPr>
              <a:spLocks noChangeArrowheads="1"/>
            </p:cNvSpPr>
            <p:nvPr/>
          </p:nvSpPr>
          <p:spPr bwMode="auto">
            <a:xfrm>
              <a:off x="13968" y="7517"/>
              <a:ext cx="337" cy="259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35" name="Text Box 37"/>
            <p:cNvSpPr txBox="1">
              <a:spLocks noChangeArrowheads="1"/>
            </p:cNvSpPr>
            <p:nvPr/>
          </p:nvSpPr>
          <p:spPr bwMode="auto">
            <a:xfrm>
              <a:off x="11232" y="8064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sp>
          <p:nvSpPr>
            <p:cNvPr id="2336" name="Rectangle 38"/>
            <p:cNvSpPr>
              <a:spLocks noChangeArrowheads="1"/>
            </p:cNvSpPr>
            <p:nvPr/>
          </p:nvSpPr>
          <p:spPr bwMode="auto">
            <a:xfrm>
              <a:off x="10981" y="8180"/>
              <a:ext cx="347" cy="3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8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37" name="Rectangle 40"/>
            <p:cNvSpPr>
              <a:spLocks noChangeArrowheads="1"/>
            </p:cNvSpPr>
            <p:nvPr/>
          </p:nvSpPr>
          <p:spPr bwMode="auto">
            <a:xfrm>
              <a:off x="10512" y="8259"/>
              <a:ext cx="288" cy="3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8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338" name="Text Box 41"/>
            <p:cNvSpPr txBox="1">
              <a:spLocks noChangeArrowheads="1"/>
            </p:cNvSpPr>
            <p:nvPr/>
          </p:nvSpPr>
          <p:spPr bwMode="auto">
            <a:xfrm>
              <a:off x="7616" y="4337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sp>
          <p:nvSpPr>
            <p:cNvPr id="2339" name="Rectangle 42"/>
            <p:cNvSpPr>
              <a:spLocks noChangeArrowheads="1"/>
            </p:cNvSpPr>
            <p:nvPr/>
          </p:nvSpPr>
          <p:spPr bwMode="auto">
            <a:xfrm>
              <a:off x="7344" y="4176"/>
              <a:ext cx="336" cy="323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8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40" name="Rectangle 43"/>
            <p:cNvSpPr>
              <a:spLocks noChangeArrowheads="1"/>
            </p:cNvSpPr>
            <p:nvPr/>
          </p:nvSpPr>
          <p:spPr bwMode="auto">
            <a:xfrm>
              <a:off x="8112" y="5808"/>
              <a:ext cx="864" cy="3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 dirty="0" err="1">
                  <a:solidFill>
                    <a:srgbClr val="0000FF"/>
                  </a:solidFill>
                </a:rPr>
                <a:t>Silvopasture</a:t>
              </a:r>
              <a:endParaRPr lang="en-US" sz="1600" b="1" dirty="0">
                <a:solidFill>
                  <a:srgbClr val="0000FF"/>
                </a:solidFill>
              </a:endParaRPr>
            </a:p>
            <a:p>
              <a:r>
                <a:rPr lang="en-US" sz="1600" b="1" dirty="0">
                  <a:solidFill>
                    <a:srgbClr val="0000FF"/>
                  </a:solidFill>
                </a:rPr>
                <a:t>Florida, USA</a:t>
              </a:r>
            </a:p>
          </p:txBody>
        </p:sp>
        <p:sp>
          <p:nvSpPr>
            <p:cNvPr id="2341" name="Rectangle 44"/>
            <p:cNvSpPr>
              <a:spLocks noChangeArrowheads="1"/>
            </p:cNvSpPr>
            <p:nvPr/>
          </p:nvSpPr>
          <p:spPr bwMode="auto">
            <a:xfrm>
              <a:off x="11856" y="5860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9144" bIns="9144" anchor="ctr"/>
            <a:lstStyle/>
            <a:p>
              <a:pPr algn="ctr"/>
              <a:r>
                <a:rPr lang="en-US" sz="1600" b="1" dirty="0" err="1">
                  <a:solidFill>
                    <a:srgbClr val="0000FF"/>
                  </a:solidFill>
                </a:rPr>
                <a:t>Dehesa</a:t>
              </a:r>
              <a:r>
                <a:rPr lang="en-US" sz="1600" b="1" dirty="0">
                  <a:solidFill>
                    <a:srgbClr val="0000FF"/>
                  </a:solidFill>
                </a:rPr>
                <a:t>, </a:t>
              </a:r>
            </a:p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Northern Spain</a:t>
              </a:r>
            </a:p>
          </p:txBody>
        </p:sp>
        <p:sp>
          <p:nvSpPr>
            <p:cNvPr id="2342" name="Rectangle 46"/>
            <p:cNvSpPr>
              <a:spLocks noChangeArrowheads="1"/>
            </p:cNvSpPr>
            <p:nvPr/>
          </p:nvSpPr>
          <p:spPr bwMode="auto">
            <a:xfrm>
              <a:off x="16787" y="4156"/>
              <a:ext cx="298" cy="323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43" name="Rectangle 48"/>
            <p:cNvSpPr>
              <a:spLocks noChangeArrowheads="1"/>
            </p:cNvSpPr>
            <p:nvPr/>
          </p:nvSpPr>
          <p:spPr bwMode="auto">
            <a:xfrm>
              <a:off x="15545" y="5839"/>
              <a:ext cx="864" cy="3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9144" bIns="9144" anchor="ctr"/>
            <a:lstStyle/>
            <a:p>
              <a:r>
                <a:rPr lang="en-US" sz="1600" b="1" dirty="0" err="1">
                  <a:solidFill>
                    <a:srgbClr val="0000FF"/>
                  </a:solidFill>
                </a:rPr>
                <a:t>Homegardens</a:t>
              </a:r>
              <a:r>
                <a:rPr lang="en-US" sz="1600" b="1" dirty="0">
                  <a:solidFill>
                    <a:srgbClr val="0000FF"/>
                  </a:solidFill>
                </a:rPr>
                <a:t> </a:t>
              </a:r>
            </a:p>
            <a:p>
              <a:r>
                <a:rPr lang="en-US" sz="1600" b="1" dirty="0">
                  <a:solidFill>
                    <a:srgbClr val="0000FF"/>
                  </a:solidFill>
                </a:rPr>
                <a:t>Kerala, India</a:t>
              </a:r>
            </a:p>
          </p:txBody>
        </p:sp>
        <p:sp>
          <p:nvSpPr>
            <p:cNvPr id="2344" name="Rectangle 50"/>
            <p:cNvSpPr>
              <a:spLocks noChangeArrowheads="1"/>
            </p:cNvSpPr>
            <p:nvPr/>
          </p:nvSpPr>
          <p:spPr bwMode="auto">
            <a:xfrm>
              <a:off x="16704" y="7584"/>
              <a:ext cx="288" cy="323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8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45" name="Rectangle 52"/>
            <p:cNvSpPr>
              <a:spLocks noChangeArrowheads="1"/>
            </p:cNvSpPr>
            <p:nvPr/>
          </p:nvSpPr>
          <p:spPr bwMode="auto">
            <a:xfrm>
              <a:off x="15593" y="9244"/>
              <a:ext cx="768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9144" bIns="9144" anchor="ctr"/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</a:rPr>
                <a:t>Parklands</a:t>
              </a:r>
            </a:p>
            <a:p>
              <a:pPr algn="ctr"/>
              <a:r>
                <a:rPr lang="en-US" sz="1600" b="1">
                  <a:solidFill>
                    <a:srgbClr val="0000FF"/>
                  </a:solidFill>
                </a:rPr>
                <a:t>Ségou, Mali</a:t>
              </a:r>
            </a:p>
          </p:txBody>
        </p:sp>
        <p:sp>
          <p:nvSpPr>
            <p:cNvPr id="2346" name="Rectangle 54"/>
            <p:cNvSpPr>
              <a:spLocks noChangeArrowheads="1"/>
            </p:cNvSpPr>
            <p:nvPr/>
          </p:nvSpPr>
          <p:spPr bwMode="auto">
            <a:xfrm>
              <a:off x="11880" y="9216"/>
              <a:ext cx="86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9144" bIns="9144" anchor="ctr"/>
            <a:lstStyle/>
            <a:p>
              <a:r>
                <a:rPr lang="en-US" sz="1600" b="1">
                  <a:solidFill>
                    <a:srgbClr val="0000FF"/>
                  </a:solidFill>
                </a:rPr>
                <a:t>Shaded cacao</a:t>
              </a:r>
            </a:p>
            <a:p>
              <a:r>
                <a:rPr lang="en-US" sz="1600" b="1">
                  <a:solidFill>
                    <a:srgbClr val="0000FF"/>
                  </a:solidFill>
                </a:rPr>
                <a:t>Bahia, Brazil</a:t>
              </a:r>
            </a:p>
          </p:txBody>
        </p:sp>
        <p:sp>
          <p:nvSpPr>
            <p:cNvPr id="2347" name="Text Box 55"/>
            <p:cNvSpPr txBox="1">
              <a:spLocks noChangeArrowheads="1"/>
            </p:cNvSpPr>
            <p:nvPr/>
          </p:nvSpPr>
          <p:spPr bwMode="auto">
            <a:xfrm>
              <a:off x="7616" y="8019"/>
              <a:ext cx="11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8600">
                <a:solidFill>
                  <a:schemeClr val="tx1"/>
                </a:solidFill>
              </a:endParaRPr>
            </a:p>
          </p:txBody>
        </p:sp>
        <p:sp>
          <p:nvSpPr>
            <p:cNvPr id="2350" name="Text Box 59"/>
            <p:cNvSpPr txBox="1">
              <a:spLocks noChangeArrowheads="1"/>
            </p:cNvSpPr>
            <p:nvPr/>
          </p:nvSpPr>
          <p:spPr bwMode="auto">
            <a:xfrm>
              <a:off x="7715" y="9628"/>
              <a:ext cx="8758" cy="29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Figure 1: Univ. Florida, Center for Subtropical </a:t>
              </a:r>
              <a:r>
                <a:rPr lang="en-US" sz="2400" dirty="0" err="1">
                  <a:solidFill>
                    <a:srgbClr val="000000"/>
                  </a:solidFill>
                  <a:latin typeface="Arial" pitchFamily="34" charset="0"/>
                </a:rPr>
                <a:t>Agroforestry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: Carbon Sequestration Studies, 2005 </a:t>
              </a: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</a:rPr>
                <a:t>– –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2351" name="Line 375"/>
            <p:cNvSpPr>
              <a:spLocks noChangeShapeType="1"/>
            </p:cNvSpPr>
            <p:nvPr/>
          </p:nvSpPr>
          <p:spPr bwMode="auto">
            <a:xfrm>
              <a:off x="7056" y="7584"/>
              <a:ext cx="926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1430" tIns="45716" rIns="91430" bIns="45716" anchor="ctr"/>
            <a:lstStyle/>
            <a:p>
              <a:endParaRPr lang="en-US"/>
            </a:p>
          </p:txBody>
        </p:sp>
        <p:sp>
          <p:nvSpPr>
            <p:cNvPr id="2349" name="Rectangle 58"/>
            <p:cNvSpPr>
              <a:spLocks noChangeArrowheads="1"/>
            </p:cNvSpPr>
            <p:nvPr/>
          </p:nvSpPr>
          <p:spPr bwMode="auto">
            <a:xfrm>
              <a:off x="8136" y="9312"/>
              <a:ext cx="81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9144" bIns="9144" anchor="ctr"/>
            <a:lstStyle/>
            <a:p>
              <a:r>
                <a:rPr lang="en-US" sz="1600" b="1" dirty="0" err="1">
                  <a:solidFill>
                    <a:srgbClr val="0000FF"/>
                  </a:solidFill>
                </a:rPr>
                <a:t>Silvopasture</a:t>
              </a:r>
              <a:endParaRPr lang="en-US" sz="1600" b="1" dirty="0">
                <a:solidFill>
                  <a:srgbClr val="0000FF"/>
                </a:solidFill>
              </a:endParaRPr>
            </a:p>
            <a:p>
              <a:r>
                <a:rPr lang="en-US" sz="1600" b="1" dirty="0">
                  <a:solidFill>
                    <a:srgbClr val="0000FF"/>
                  </a:solidFill>
                </a:rPr>
                <a:t> MG, Brazil</a:t>
              </a:r>
            </a:p>
          </p:txBody>
        </p:sp>
        <p:sp>
          <p:nvSpPr>
            <p:cNvPr id="2348" name="Rectangle 56"/>
            <p:cNvSpPr>
              <a:spLocks noChangeArrowheads="1"/>
            </p:cNvSpPr>
            <p:nvPr/>
          </p:nvSpPr>
          <p:spPr bwMode="auto">
            <a:xfrm>
              <a:off x="7440" y="7488"/>
              <a:ext cx="288" cy="32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8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pic>
        <p:nvPicPr>
          <p:cNvPr id="2252" name="Picture 38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08400" y="6324600"/>
            <a:ext cx="5187142" cy="396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" name="Picture 38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37600" y="6617677"/>
            <a:ext cx="5029200" cy="3288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4" name="TextBox 63"/>
          <p:cNvSpPr txBox="1">
            <a:spLocks noChangeArrowheads="1"/>
          </p:cNvSpPr>
          <p:nvPr/>
        </p:nvSpPr>
        <p:spPr bwMode="auto">
          <a:xfrm>
            <a:off x="39776400" y="10744200"/>
            <a:ext cx="4648200" cy="646331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Figure 4. SOC stock in land-use systems of Kerala, India  (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</a:rPr>
              <a:t>Saha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 et al., 2009).</a:t>
            </a:r>
          </a:p>
        </p:txBody>
      </p:sp>
      <p:sp>
        <p:nvSpPr>
          <p:cNvPr id="2" name="TextBox 101"/>
          <p:cNvSpPr txBox="1">
            <a:spLocks noChangeArrowheads="1"/>
          </p:cNvSpPr>
          <p:nvPr/>
        </p:nvSpPr>
        <p:spPr bwMode="auto">
          <a:xfrm>
            <a:off x="45186600" y="5029200"/>
            <a:ext cx="5257800" cy="83099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Extremadura, Spain: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Dehesa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Silvopasture</a:t>
            </a:r>
            <a:endParaRPr lang="en-US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59" name="TextBox 111"/>
          <p:cNvSpPr txBox="1">
            <a:spLocks noChangeArrowheads="1"/>
          </p:cNvSpPr>
          <p:nvPr/>
        </p:nvSpPr>
        <p:spPr bwMode="auto">
          <a:xfrm>
            <a:off x="36957000" y="220218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>
              <a:buFont typeface="Arial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indent="-457200"/>
            <a:endParaRPr lang="en-US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263" name="Picture 3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110400" y="6629400"/>
            <a:ext cx="4724955" cy="337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03" name="Group 355"/>
          <p:cNvGraphicFramePr>
            <a:graphicFrameLocks noGrp="1"/>
          </p:cNvGraphicFramePr>
          <p:nvPr/>
        </p:nvGraphicFramePr>
        <p:xfrm>
          <a:off x="685800" y="16230600"/>
          <a:ext cx="10058400" cy="4570831"/>
        </p:xfrm>
        <a:graphic>
          <a:graphicData uri="http://schemas.openxmlformats.org/drawingml/2006/table">
            <a:tbl>
              <a:tblPr/>
              <a:tblGrid>
                <a:gridCol w="2500313"/>
                <a:gridCol w="2660650"/>
                <a:gridCol w="2949575"/>
                <a:gridCol w="1947862"/>
              </a:tblGrid>
              <a:tr h="726450"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Agroforestry Systems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System Characteristics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SCSP (Mg C ha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 to 1 m soil depth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Time Frame (yr)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195"/>
                      </a:srgbClr>
                    </a:solidFill>
                  </a:tcPr>
                </a:tc>
              </a:tr>
              <a:tr h="726450"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Shaded perennial systems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New/ young, &lt;5 yr-old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 – 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726450"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Alley cropping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New/ young, &lt;5 yr-old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 – 120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 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548846"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Homegardens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&gt; 750 trees ha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 – 180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 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551837"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Tree intercropping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~ 50 trees ha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70 – 120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 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1139565"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Silvopasture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6C3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(semiarid grazing systems)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10 yr-old; ~ 50 trees/ha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 – 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3561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02" name="TextBox 63"/>
          <p:cNvSpPr txBox="1">
            <a:spLocks noChangeArrowheads="1"/>
          </p:cNvSpPr>
          <p:nvPr/>
        </p:nvSpPr>
        <p:spPr bwMode="auto">
          <a:xfrm>
            <a:off x="45110400" y="10591800"/>
            <a:ext cx="4876800" cy="92333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5: Soil C storage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m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depth and at distances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Q. </a:t>
            </a:r>
            <a:r>
              <a:rPr lang="en-US" sz="1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suber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tree in the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dehesa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silvopastoral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system, Spain. (Howlett, 2009).</a:t>
            </a:r>
          </a:p>
        </p:txBody>
      </p:sp>
      <p:sp>
        <p:nvSpPr>
          <p:cNvPr id="2303" name="Text Box 380"/>
          <p:cNvSpPr txBox="1">
            <a:spLocks noChangeArrowheads="1"/>
          </p:cNvSpPr>
          <p:nvPr/>
        </p:nvSpPr>
        <p:spPr bwMode="auto">
          <a:xfrm>
            <a:off x="40233600" y="21793200"/>
            <a:ext cx="10668000" cy="3139321"/>
          </a:xfrm>
          <a:prstGeom prst="rect">
            <a:avLst/>
          </a:prstGeom>
          <a:solidFill>
            <a:srgbClr val="FFFFCC">
              <a:alpha val="4901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 defTabSz="914400"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The amount of C stored in soils depends on soil qualities,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</a:rPr>
              <a:t>esp. silt + clay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content.</a:t>
            </a:r>
          </a:p>
          <a:p>
            <a:pPr marL="290513" indent="-290513" defTabSz="914400"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Tree-based agricultural systems, compared to treeless systems, store more C in deeper soil layers under comparable conditions.</a:t>
            </a:r>
          </a:p>
          <a:p>
            <a:pPr marL="290513" indent="-290513" defTabSz="914400"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Long-term AF systems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</a:rPr>
              <a:t>(e.g. shaded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perennials and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</a:rPr>
              <a:t>homegardens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</a:rPr>
              <a:t>)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store similar or more amounts of SOC in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</a:rPr>
              <a:t>upper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soil layers compared with adjacent natural forests.  </a:t>
            </a:r>
          </a:p>
          <a:p>
            <a:pPr marL="290513" indent="-290513" defTabSz="914400"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Higher SOC content is associated with higher species richness and tree density.</a:t>
            </a:r>
          </a:p>
          <a:p>
            <a:pPr marL="290513" indent="-290513" defTabSz="914400"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Soil near the tree, compared to away from the tree, stores more C.</a:t>
            </a:r>
          </a:p>
          <a:p>
            <a:pPr marL="290513" indent="-290513" defTabSz="914400"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C3 plants (trees) contribute to more C in the  silt- + clay-sized (&lt;53 µm) fractions than C4 plants in deeper soil profiles</a:t>
            </a:r>
            <a:r>
              <a:rPr lang="en-US" sz="2200" dirty="0">
                <a:latin typeface="Arial" pitchFamily="34" charset="0"/>
              </a:rPr>
              <a:t>. </a:t>
            </a: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304" name="Picture 4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47800" y="6477000"/>
            <a:ext cx="5181600" cy="363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039600" y="12649200"/>
            <a:ext cx="3876501" cy="254085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95" name="Chart 94"/>
          <p:cNvGraphicFramePr/>
          <p:nvPr/>
        </p:nvGraphicFramePr>
        <p:xfrm>
          <a:off x="40995600" y="12496800"/>
          <a:ext cx="9296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96" name="TextBox 8"/>
          <p:cNvSpPr txBox="1">
            <a:spLocks noChangeArrowheads="1"/>
          </p:cNvSpPr>
          <p:nvPr/>
        </p:nvSpPr>
        <p:spPr bwMode="auto">
          <a:xfrm>
            <a:off x="40995600" y="12115801"/>
            <a:ext cx="9296400" cy="46166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 in soil C stock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 AF vs. non-AF systems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40995600" y="17297400"/>
          <a:ext cx="9296399" cy="2880360"/>
        </p:xfrm>
        <a:graphic>
          <a:graphicData uri="http://schemas.openxmlformats.org/drawingml/2006/table">
            <a:tbl>
              <a:tblPr/>
              <a:tblGrid>
                <a:gridCol w="526566"/>
                <a:gridCol w="5540563"/>
                <a:gridCol w="2018294"/>
                <a:gridCol w="121097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Systems;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age (# years since AF system installation)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Location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Soil 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Order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Pine + pasture vs. treeless 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pasture; 30 yr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Florida, USA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Ultisols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Pasture under birch trees vs. treeless 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pasture;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Northern Spain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Inceptisols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Home garden vs. rice paddy; &gt;50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Kerala, India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Inceptisols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3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Under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tree vs. away from trees (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Dehesa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); 80 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Northern Spain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Alfisols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Under trees vs. away from trees; Parkland system; &gt;50 y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Ségou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Mali</a:t>
                      </a:r>
                      <a:endParaRPr lang="en-US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Alfisols</a:t>
                      </a:r>
                      <a:endParaRPr lang="en-US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Homegardesn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vs. forest: &gt;50 y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Kerala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India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Inceptisols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Cacao under shade vs. 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forest;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&gt; 30 y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Bahia</a:t>
                      </a: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Brazil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Oxisols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Brachiaria</a:t>
                      </a: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+ Eucalyptus vs. 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Treeless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forage stand; 30 y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Minas Gerais, Brazil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Oxisols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056" marR="6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" name="TextBox 63"/>
          <p:cNvSpPr txBox="1">
            <a:spLocks noChangeArrowheads="1"/>
          </p:cNvSpPr>
          <p:nvPr/>
        </p:nvSpPr>
        <p:spPr bwMode="auto">
          <a:xfrm>
            <a:off x="40995600" y="20269200"/>
            <a:ext cx="9296400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Figure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5. Changes in SOC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stock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in upper and lower soil layers under AFS vs. non-AFS. </a:t>
            </a: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18136</TotalTime>
  <Words>1914</Words>
  <Application>Microsoft Office PowerPoint</Application>
  <PresentationFormat>Custom</PresentationFormat>
  <Paragraphs>341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arpitasona</dc:creator>
  <cp:lastModifiedBy>Vimala Nair</cp:lastModifiedBy>
  <cp:revision>704</cp:revision>
  <dcterms:created xsi:type="dcterms:W3CDTF">2007-09-27T07:39:14Z</dcterms:created>
  <dcterms:modified xsi:type="dcterms:W3CDTF">2009-10-13T20:12:09Z</dcterms:modified>
</cp:coreProperties>
</file>