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51206400" cy="39319200"/>
  <p:notesSz cx="9296400" cy="7010400"/>
  <p:defaultTextStyle>
    <a:defPPr>
      <a:defRPr lang="en-US"/>
    </a:defPPr>
    <a:lvl1pPr algn="l" defTabSz="4314825" rtl="0" fontAlgn="base">
      <a:spcBef>
        <a:spcPct val="0"/>
      </a:spcBef>
      <a:spcAft>
        <a:spcPct val="0"/>
      </a:spcAft>
      <a:defRPr sz="8500" kern="1200">
        <a:solidFill>
          <a:schemeClr val="tx1"/>
        </a:solidFill>
        <a:latin typeface="Arial" charset="0"/>
        <a:ea typeface="+mn-ea"/>
        <a:cs typeface="+mn-cs"/>
      </a:defRPr>
    </a:lvl1pPr>
    <a:lvl2pPr marL="2157413" indent="-1700213" algn="l" defTabSz="4314825" rtl="0" fontAlgn="base">
      <a:spcBef>
        <a:spcPct val="0"/>
      </a:spcBef>
      <a:spcAft>
        <a:spcPct val="0"/>
      </a:spcAft>
      <a:defRPr sz="8500" kern="1200">
        <a:solidFill>
          <a:schemeClr val="tx1"/>
        </a:solidFill>
        <a:latin typeface="Arial" charset="0"/>
        <a:ea typeface="+mn-ea"/>
        <a:cs typeface="+mn-cs"/>
      </a:defRPr>
    </a:lvl2pPr>
    <a:lvl3pPr marL="4314825" indent="-3400425" algn="l" defTabSz="4314825" rtl="0" fontAlgn="base">
      <a:spcBef>
        <a:spcPct val="0"/>
      </a:spcBef>
      <a:spcAft>
        <a:spcPct val="0"/>
      </a:spcAft>
      <a:defRPr sz="8500" kern="1200">
        <a:solidFill>
          <a:schemeClr val="tx1"/>
        </a:solidFill>
        <a:latin typeface="Arial" charset="0"/>
        <a:ea typeface="+mn-ea"/>
        <a:cs typeface="+mn-cs"/>
      </a:defRPr>
    </a:lvl3pPr>
    <a:lvl4pPr marL="6472238" indent="-5100638" algn="l" defTabSz="4314825" rtl="0" fontAlgn="base">
      <a:spcBef>
        <a:spcPct val="0"/>
      </a:spcBef>
      <a:spcAft>
        <a:spcPct val="0"/>
      </a:spcAft>
      <a:defRPr sz="8500" kern="1200">
        <a:solidFill>
          <a:schemeClr val="tx1"/>
        </a:solidFill>
        <a:latin typeface="Arial" charset="0"/>
        <a:ea typeface="+mn-ea"/>
        <a:cs typeface="+mn-cs"/>
      </a:defRPr>
    </a:lvl4pPr>
    <a:lvl5pPr marL="8631238" indent="-6802438" algn="l" defTabSz="4314825" rtl="0" fontAlgn="base">
      <a:spcBef>
        <a:spcPct val="0"/>
      </a:spcBef>
      <a:spcAft>
        <a:spcPct val="0"/>
      </a:spcAft>
      <a:defRPr sz="8500" kern="1200">
        <a:solidFill>
          <a:schemeClr val="tx1"/>
        </a:solidFill>
        <a:latin typeface="Arial" charset="0"/>
        <a:ea typeface="+mn-ea"/>
        <a:cs typeface="+mn-cs"/>
      </a:defRPr>
    </a:lvl5pPr>
    <a:lvl6pPr marL="2286000" algn="l" defTabSz="914400" rtl="0" eaLnBrk="1" latinLnBrk="0" hangingPunct="1">
      <a:defRPr sz="8500" kern="1200">
        <a:solidFill>
          <a:schemeClr val="tx1"/>
        </a:solidFill>
        <a:latin typeface="Arial" charset="0"/>
        <a:ea typeface="+mn-ea"/>
        <a:cs typeface="+mn-cs"/>
      </a:defRPr>
    </a:lvl6pPr>
    <a:lvl7pPr marL="2743200" algn="l" defTabSz="914400" rtl="0" eaLnBrk="1" latinLnBrk="0" hangingPunct="1">
      <a:defRPr sz="8500" kern="1200">
        <a:solidFill>
          <a:schemeClr val="tx1"/>
        </a:solidFill>
        <a:latin typeface="Arial" charset="0"/>
        <a:ea typeface="+mn-ea"/>
        <a:cs typeface="+mn-cs"/>
      </a:defRPr>
    </a:lvl7pPr>
    <a:lvl8pPr marL="3200400" algn="l" defTabSz="914400" rtl="0" eaLnBrk="1" latinLnBrk="0" hangingPunct="1">
      <a:defRPr sz="8500" kern="1200">
        <a:solidFill>
          <a:schemeClr val="tx1"/>
        </a:solidFill>
        <a:latin typeface="Arial" charset="0"/>
        <a:ea typeface="+mn-ea"/>
        <a:cs typeface="+mn-cs"/>
      </a:defRPr>
    </a:lvl8pPr>
    <a:lvl9pPr marL="3657600" algn="l" defTabSz="914400" rtl="0" eaLnBrk="1" latinLnBrk="0" hangingPunct="1">
      <a:defRPr sz="85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CEB1"/>
    <a:srgbClr val="7FBB8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824" autoAdjust="0"/>
  </p:normalViewPr>
  <p:slideViewPr>
    <p:cSldViewPr snapToGrid="0">
      <p:cViewPr>
        <p:scale>
          <a:sx n="30" d="100"/>
          <a:sy n="30" d="100"/>
        </p:scale>
        <p:origin x="-72" y="1830"/>
      </p:cViewPr>
      <p:guideLst>
        <p:guide orient="horz" pos="12384"/>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CBD21F82-C93B-4F94-9ECA-DF1A4D0801A0}" type="datetimeFigureOut">
              <a:rPr lang="en-US" smtClean="0"/>
              <a:pPr/>
              <a:t>10/31/2009</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EC2B7D67-3FEA-41A0-8777-9FF9BAAEB9A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1" y="12214441"/>
            <a:ext cx="43525440" cy="842814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2280880"/>
            <a:ext cx="35844481" cy="10048240"/>
          </a:xfrm>
        </p:spPr>
        <p:txBody>
          <a:bodyPr/>
          <a:lstStyle>
            <a:lvl1pPr marL="0" indent="0" algn="ctr">
              <a:buNone/>
              <a:defRPr>
                <a:solidFill>
                  <a:schemeClr val="tx1">
                    <a:tint val="75000"/>
                  </a:schemeClr>
                </a:solidFill>
              </a:defRPr>
            </a:lvl1pPr>
            <a:lvl2pPr marL="2157938" indent="0" algn="ctr">
              <a:buNone/>
              <a:defRPr>
                <a:solidFill>
                  <a:schemeClr val="tx1">
                    <a:tint val="75000"/>
                  </a:schemeClr>
                </a:solidFill>
              </a:defRPr>
            </a:lvl2pPr>
            <a:lvl3pPr marL="4315877" indent="0" algn="ctr">
              <a:buNone/>
              <a:defRPr>
                <a:solidFill>
                  <a:schemeClr val="tx1">
                    <a:tint val="75000"/>
                  </a:schemeClr>
                </a:solidFill>
              </a:defRPr>
            </a:lvl3pPr>
            <a:lvl4pPr marL="6473815" indent="0" algn="ctr">
              <a:buNone/>
              <a:defRPr>
                <a:solidFill>
                  <a:schemeClr val="tx1">
                    <a:tint val="75000"/>
                  </a:schemeClr>
                </a:solidFill>
              </a:defRPr>
            </a:lvl4pPr>
            <a:lvl5pPr marL="8631753" indent="0" algn="ctr">
              <a:buNone/>
              <a:defRPr>
                <a:solidFill>
                  <a:schemeClr val="tx1">
                    <a:tint val="75000"/>
                  </a:schemeClr>
                </a:solidFill>
              </a:defRPr>
            </a:lvl5pPr>
            <a:lvl6pPr marL="10789691" indent="0" algn="ctr">
              <a:buNone/>
              <a:defRPr>
                <a:solidFill>
                  <a:schemeClr val="tx1">
                    <a:tint val="75000"/>
                  </a:schemeClr>
                </a:solidFill>
              </a:defRPr>
            </a:lvl6pPr>
            <a:lvl7pPr marL="12947630" indent="0" algn="ctr">
              <a:buNone/>
              <a:defRPr>
                <a:solidFill>
                  <a:schemeClr val="tx1">
                    <a:tint val="75000"/>
                  </a:schemeClr>
                </a:solidFill>
              </a:defRPr>
            </a:lvl7pPr>
            <a:lvl8pPr marL="15105568" indent="0" algn="ctr">
              <a:buNone/>
              <a:defRPr>
                <a:solidFill>
                  <a:schemeClr val="tx1">
                    <a:tint val="75000"/>
                  </a:schemeClr>
                </a:solidFill>
              </a:defRPr>
            </a:lvl8pPr>
            <a:lvl9pPr marL="1726350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FD3A207-9D60-4E55-97A1-36D56517D9F0}" type="datetimeFigureOut">
              <a:rPr lang="en-US"/>
              <a:pPr>
                <a:defRPr/>
              </a:pPr>
              <a:t>10/31/2009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DF324A-4FE3-45B2-897A-4FBB6E0732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6D7E51-B42D-41E6-BA43-79A5BBC06522}" type="datetimeFigureOut">
              <a:rPr lang="en-US"/>
              <a:pPr>
                <a:defRPr/>
              </a:pPr>
              <a:t>10/31/2009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4C6530-A798-4D75-A6E6-FB4CE4D926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1" y="1574595"/>
            <a:ext cx="11521440" cy="3354874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574595"/>
            <a:ext cx="33710880" cy="335487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E6A5B2-4FAA-473D-B135-91F2CAE32DF1}" type="datetimeFigureOut">
              <a:rPr lang="en-US"/>
              <a:pPr>
                <a:defRPr/>
              </a:pPr>
              <a:t>10/31/2009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81561A-C409-401C-951F-CF517F50FFD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C56C8A-DF92-4072-820B-88B6B20B237E}" type="datetimeFigureOut">
              <a:rPr lang="en-US"/>
              <a:pPr>
                <a:defRPr/>
              </a:pPr>
              <a:t>10/31/2009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82E315-AF2F-4D08-93A4-1874215C1E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5266230"/>
            <a:ext cx="43525440" cy="7809230"/>
          </a:xfrm>
        </p:spPr>
        <p:txBody>
          <a:bodyPr anchor="t"/>
          <a:lstStyle>
            <a:lvl1pPr algn="l">
              <a:defRPr sz="189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665157"/>
            <a:ext cx="43525440" cy="8601073"/>
          </a:xfrm>
        </p:spPr>
        <p:txBody>
          <a:bodyPr anchor="b"/>
          <a:lstStyle>
            <a:lvl1pPr marL="0" indent="0">
              <a:buNone/>
              <a:defRPr sz="9400">
                <a:solidFill>
                  <a:schemeClr val="tx1">
                    <a:tint val="75000"/>
                  </a:schemeClr>
                </a:solidFill>
              </a:defRPr>
            </a:lvl1pPr>
            <a:lvl2pPr marL="2157938" indent="0">
              <a:buNone/>
              <a:defRPr sz="8500">
                <a:solidFill>
                  <a:schemeClr val="tx1">
                    <a:tint val="75000"/>
                  </a:schemeClr>
                </a:solidFill>
              </a:defRPr>
            </a:lvl2pPr>
            <a:lvl3pPr marL="4315877" indent="0">
              <a:buNone/>
              <a:defRPr sz="7600">
                <a:solidFill>
                  <a:schemeClr val="tx1">
                    <a:tint val="75000"/>
                  </a:schemeClr>
                </a:solidFill>
              </a:defRPr>
            </a:lvl3pPr>
            <a:lvl4pPr marL="6473815" indent="0">
              <a:buNone/>
              <a:defRPr sz="6600">
                <a:solidFill>
                  <a:schemeClr val="tx1">
                    <a:tint val="75000"/>
                  </a:schemeClr>
                </a:solidFill>
              </a:defRPr>
            </a:lvl4pPr>
            <a:lvl5pPr marL="8631753" indent="0">
              <a:buNone/>
              <a:defRPr sz="6600">
                <a:solidFill>
                  <a:schemeClr val="tx1">
                    <a:tint val="75000"/>
                  </a:schemeClr>
                </a:solidFill>
              </a:defRPr>
            </a:lvl5pPr>
            <a:lvl6pPr marL="10789691" indent="0">
              <a:buNone/>
              <a:defRPr sz="6600">
                <a:solidFill>
                  <a:schemeClr val="tx1">
                    <a:tint val="75000"/>
                  </a:schemeClr>
                </a:solidFill>
              </a:defRPr>
            </a:lvl6pPr>
            <a:lvl7pPr marL="12947630" indent="0">
              <a:buNone/>
              <a:defRPr sz="6600">
                <a:solidFill>
                  <a:schemeClr val="tx1">
                    <a:tint val="75000"/>
                  </a:schemeClr>
                </a:solidFill>
              </a:defRPr>
            </a:lvl7pPr>
            <a:lvl8pPr marL="15105568" indent="0">
              <a:buNone/>
              <a:defRPr sz="6600">
                <a:solidFill>
                  <a:schemeClr val="tx1">
                    <a:tint val="75000"/>
                  </a:schemeClr>
                </a:solidFill>
              </a:defRPr>
            </a:lvl8pPr>
            <a:lvl9pPr marL="17263506"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296D400-98E3-4EC1-9C6E-160539B72686}" type="datetimeFigureOut">
              <a:rPr lang="en-US"/>
              <a:pPr>
                <a:defRPr/>
              </a:pPr>
              <a:t>10/31/2009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1C9FCB-7346-4DDE-9ED6-72D7D09215B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19" y="9174483"/>
            <a:ext cx="22616161" cy="25948855"/>
          </a:xfrm>
        </p:spPr>
        <p:txBody>
          <a:bodyPr/>
          <a:lstStyle>
            <a:lvl1pPr>
              <a:defRPr sz="13200"/>
            </a:lvl1pPr>
            <a:lvl2pPr>
              <a:defRPr sz="11300"/>
            </a:lvl2pPr>
            <a:lvl3pPr>
              <a:defRPr sz="94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9174483"/>
            <a:ext cx="22616161" cy="25948855"/>
          </a:xfrm>
        </p:spPr>
        <p:txBody>
          <a:bodyPr/>
          <a:lstStyle>
            <a:lvl1pPr>
              <a:defRPr sz="13200"/>
            </a:lvl1pPr>
            <a:lvl2pPr>
              <a:defRPr sz="11300"/>
            </a:lvl2pPr>
            <a:lvl3pPr>
              <a:defRPr sz="94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5DB40B-E2EA-4A07-8E3A-110EF7B3C0C2}" type="datetimeFigureOut">
              <a:rPr lang="en-US"/>
              <a:pPr>
                <a:defRPr/>
              </a:pPr>
              <a:t>10/31/2009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EDA61E-0D34-455E-BEDB-7EB13CB4AF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801315"/>
            <a:ext cx="22625053" cy="3667969"/>
          </a:xfrm>
        </p:spPr>
        <p:txBody>
          <a:bodyPr anchor="b"/>
          <a:lstStyle>
            <a:lvl1pPr marL="0" indent="0">
              <a:buNone/>
              <a:defRPr sz="11300" b="1"/>
            </a:lvl1pPr>
            <a:lvl2pPr marL="2157938" indent="0">
              <a:buNone/>
              <a:defRPr sz="9400" b="1"/>
            </a:lvl2pPr>
            <a:lvl3pPr marL="4315877" indent="0">
              <a:buNone/>
              <a:defRPr sz="8500" b="1"/>
            </a:lvl3pPr>
            <a:lvl4pPr marL="6473815" indent="0">
              <a:buNone/>
              <a:defRPr sz="7600" b="1"/>
            </a:lvl4pPr>
            <a:lvl5pPr marL="8631753" indent="0">
              <a:buNone/>
              <a:defRPr sz="7600" b="1"/>
            </a:lvl5pPr>
            <a:lvl6pPr marL="10789691" indent="0">
              <a:buNone/>
              <a:defRPr sz="7600" b="1"/>
            </a:lvl6pPr>
            <a:lvl7pPr marL="12947630" indent="0">
              <a:buNone/>
              <a:defRPr sz="7600" b="1"/>
            </a:lvl7pPr>
            <a:lvl8pPr marL="15105568" indent="0">
              <a:buNone/>
              <a:defRPr sz="7600" b="1"/>
            </a:lvl8pPr>
            <a:lvl9pPr marL="17263506"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2560320" y="12469284"/>
            <a:ext cx="22625053" cy="22654051"/>
          </a:xfrm>
        </p:spPr>
        <p:txBody>
          <a:bodyPr/>
          <a:lstStyle>
            <a:lvl1pPr>
              <a:defRPr sz="11300"/>
            </a:lvl1pPr>
            <a:lvl2pPr>
              <a:defRPr sz="94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4" y="8801315"/>
            <a:ext cx="22633940" cy="3667969"/>
          </a:xfrm>
        </p:spPr>
        <p:txBody>
          <a:bodyPr anchor="b"/>
          <a:lstStyle>
            <a:lvl1pPr marL="0" indent="0">
              <a:buNone/>
              <a:defRPr sz="11300" b="1"/>
            </a:lvl1pPr>
            <a:lvl2pPr marL="2157938" indent="0">
              <a:buNone/>
              <a:defRPr sz="9400" b="1"/>
            </a:lvl2pPr>
            <a:lvl3pPr marL="4315877" indent="0">
              <a:buNone/>
              <a:defRPr sz="8500" b="1"/>
            </a:lvl3pPr>
            <a:lvl4pPr marL="6473815" indent="0">
              <a:buNone/>
              <a:defRPr sz="7600" b="1"/>
            </a:lvl4pPr>
            <a:lvl5pPr marL="8631753" indent="0">
              <a:buNone/>
              <a:defRPr sz="7600" b="1"/>
            </a:lvl5pPr>
            <a:lvl6pPr marL="10789691" indent="0">
              <a:buNone/>
              <a:defRPr sz="7600" b="1"/>
            </a:lvl6pPr>
            <a:lvl7pPr marL="12947630" indent="0">
              <a:buNone/>
              <a:defRPr sz="7600" b="1"/>
            </a:lvl7pPr>
            <a:lvl8pPr marL="15105568" indent="0">
              <a:buNone/>
              <a:defRPr sz="7600" b="1"/>
            </a:lvl8pPr>
            <a:lvl9pPr marL="17263506"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26012144" y="12469284"/>
            <a:ext cx="22633940" cy="22654051"/>
          </a:xfrm>
        </p:spPr>
        <p:txBody>
          <a:bodyPr/>
          <a:lstStyle>
            <a:lvl1pPr>
              <a:defRPr sz="11300"/>
            </a:lvl1pPr>
            <a:lvl2pPr>
              <a:defRPr sz="94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14FD7A-35B6-4941-8C37-D5C4962BA184}" type="datetimeFigureOut">
              <a:rPr lang="en-US"/>
              <a:pPr>
                <a:defRPr/>
              </a:pPr>
              <a:t>10/31/2009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61144D-5908-4588-BC7C-F11301A00EF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7A4946E-D780-43F3-A488-B43065148E48}" type="datetimeFigureOut">
              <a:rPr lang="en-US"/>
              <a:pPr>
                <a:defRPr/>
              </a:pPr>
              <a:t>10/31/2009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B355C6-2FC7-4FC6-9503-49DBE399E9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2023BC-F4A9-4AFC-B0DB-ABB3947ACCE9}" type="datetimeFigureOut">
              <a:rPr lang="en-US"/>
              <a:pPr>
                <a:defRPr/>
              </a:pPr>
              <a:t>10/31/2009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187723-FA52-4470-90A5-A06CF3A70B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65486"/>
            <a:ext cx="16846553" cy="6662420"/>
          </a:xfrm>
        </p:spPr>
        <p:txBody>
          <a:bodyPr anchor="b"/>
          <a:lstStyle>
            <a:lvl1pPr algn="l">
              <a:defRPr sz="9400" b="1"/>
            </a:lvl1pPr>
          </a:lstStyle>
          <a:p>
            <a:r>
              <a:rPr lang="en-US" smtClean="0"/>
              <a:t>Click to edit Master title style</a:t>
            </a:r>
            <a:endParaRPr lang="en-US"/>
          </a:p>
        </p:txBody>
      </p:sp>
      <p:sp>
        <p:nvSpPr>
          <p:cNvPr id="3" name="Content Placeholder 2"/>
          <p:cNvSpPr>
            <a:spLocks noGrp="1"/>
          </p:cNvSpPr>
          <p:nvPr>
            <p:ph idx="1"/>
          </p:nvPr>
        </p:nvSpPr>
        <p:spPr>
          <a:xfrm>
            <a:off x="20020280" y="1565490"/>
            <a:ext cx="28625800" cy="33557848"/>
          </a:xfrm>
        </p:spPr>
        <p:txBody>
          <a:bodyPr/>
          <a:lstStyle>
            <a:lvl1pPr>
              <a:defRPr sz="15100"/>
            </a:lvl1pPr>
            <a:lvl2pPr>
              <a:defRPr sz="13200"/>
            </a:lvl2pPr>
            <a:lvl3pPr>
              <a:defRPr sz="11300"/>
            </a:lvl3pPr>
            <a:lvl4pPr>
              <a:defRPr sz="9400"/>
            </a:lvl4pPr>
            <a:lvl5pPr>
              <a:defRPr sz="9400"/>
            </a:lvl5pPr>
            <a:lvl6pPr>
              <a:defRPr sz="9400"/>
            </a:lvl6pPr>
            <a:lvl7pPr>
              <a:defRPr sz="9400"/>
            </a:lvl7pPr>
            <a:lvl8pPr>
              <a:defRPr sz="9400"/>
            </a:lvl8pPr>
            <a:lvl9pPr>
              <a:defRPr sz="9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8227910"/>
            <a:ext cx="16846553" cy="26895428"/>
          </a:xfrm>
        </p:spPr>
        <p:txBody>
          <a:bodyPr/>
          <a:lstStyle>
            <a:lvl1pPr marL="0" indent="0">
              <a:buNone/>
              <a:defRPr sz="6600"/>
            </a:lvl1pPr>
            <a:lvl2pPr marL="2157938" indent="0">
              <a:buNone/>
              <a:defRPr sz="5700"/>
            </a:lvl2pPr>
            <a:lvl3pPr marL="4315877" indent="0">
              <a:buNone/>
              <a:defRPr sz="4700"/>
            </a:lvl3pPr>
            <a:lvl4pPr marL="6473815" indent="0">
              <a:buNone/>
              <a:defRPr sz="4200"/>
            </a:lvl4pPr>
            <a:lvl5pPr marL="8631753" indent="0">
              <a:buNone/>
              <a:defRPr sz="4200"/>
            </a:lvl5pPr>
            <a:lvl6pPr marL="10789691" indent="0">
              <a:buNone/>
              <a:defRPr sz="4200"/>
            </a:lvl6pPr>
            <a:lvl7pPr marL="12947630" indent="0">
              <a:buNone/>
              <a:defRPr sz="4200"/>
            </a:lvl7pPr>
            <a:lvl8pPr marL="15105568" indent="0">
              <a:buNone/>
              <a:defRPr sz="4200"/>
            </a:lvl8pPr>
            <a:lvl9pPr marL="17263506" indent="0">
              <a:buNone/>
              <a:defRPr sz="4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C32ECC-1B77-440F-8F56-6C6423E4123C}" type="datetimeFigureOut">
              <a:rPr lang="en-US"/>
              <a:pPr>
                <a:defRPr/>
              </a:pPr>
              <a:t>10/31/2009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A5D9A1-AC14-43D4-9234-1E13A1A14F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4" y="27523440"/>
            <a:ext cx="30723840" cy="3249298"/>
          </a:xfrm>
        </p:spPr>
        <p:txBody>
          <a:bodyPr anchor="b"/>
          <a:lstStyle>
            <a:lvl1pPr algn="l">
              <a:defRPr sz="9400" b="1"/>
            </a:lvl1pPr>
          </a:lstStyle>
          <a:p>
            <a:r>
              <a:rPr lang="en-US" smtClean="0"/>
              <a:t>Click to edit Master title style</a:t>
            </a:r>
            <a:endParaRPr lang="en-US"/>
          </a:p>
        </p:txBody>
      </p:sp>
      <p:sp>
        <p:nvSpPr>
          <p:cNvPr id="3" name="Picture Placeholder 2"/>
          <p:cNvSpPr>
            <a:spLocks noGrp="1"/>
          </p:cNvSpPr>
          <p:nvPr>
            <p:ph type="pic" idx="1"/>
          </p:nvPr>
        </p:nvSpPr>
        <p:spPr>
          <a:xfrm>
            <a:off x="10036814" y="3513243"/>
            <a:ext cx="30723840" cy="23591520"/>
          </a:xfrm>
        </p:spPr>
        <p:txBody>
          <a:bodyPr rtlCol="0">
            <a:normAutofit/>
          </a:bodyPr>
          <a:lstStyle>
            <a:lvl1pPr marL="0" indent="0">
              <a:buNone/>
              <a:defRPr sz="15100"/>
            </a:lvl1pPr>
            <a:lvl2pPr marL="2157938" indent="0">
              <a:buNone/>
              <a:defRPr sz="13200"/>
            </a:lvl2pPr>
            <a:lvl3pPr marL="4315877" indent="0">
              <a:buNone/>
              <a:defRPr sz="11300"/>
            </a:lvl3pPr>
            <a:lvl4pPr marL="6473815" indent="0">
              <a:buNone/>
              <a:defRPr sz="9400"/>
            </a:lvl4pPr>
            <a:lvl5pPr marL="8631753" indent="0">
              <a:buNone/>
              <a:defRPr sz="9400"/>
            </a:lvl5pPr>
            <a:lvl6pPr marL="10789691" indent="0">
              <a:buNone/>
              <a:defRPr sz="9400"/>
            </a:lvl6pPr>
            <a:lvl7pPr marL="12947630" indent="0">
              <a:buNone/>
              <a:defRPr sz="9400"/>
            </a:lvl7pPr>
            <a:lvl8pPr marL="15105568" indent="0">
              <a:buNone/>
              <a:defRPr sz="9400"/>
            </a:lvl8pPr>
            <a:lvl9pPr marL="17263506" indent="0">
              <a:buNone/>
              <a:defRPr sz="9400"/>
            </a:lvl9pPr>
          </a:lstStyle>
          <a:p>
            <a:pPr lvl="0"/>
            <a:endParaRPr lang="en-US" noProof="0"/>
          </a:p>
        </p:txBody>
      </p:sp>
      <p:sp>
        <p:nvSpPr>
          <p:cNvPr id="4" name="Text Placeholder 3"/>
          <p:cNvSpPr>
            <a:spLocks noGrp="1"/>
          </p:cNvSpPr>
          <p:nvPr>
            <p:ph type="body" sz="half" idx="2"/>
          </p:nvPr>
        </p:nvSpPr>
        <p:spPr>
          <a:xfrm>
            <a:off x="10036814" y="30772738"/>
            <a:ext cx="30723840" cy="4614542"/>
          </a:xfrm>
        </p:spPr>
        <p:txBody>
          <a:bodyPr/>
          <a:lstStyle>
            <a:lvl1pPr marL="0" indent="0">
              <a:buNone/>
              <a:defRPr sz="6600"/>
            </a:lvl1pPr>
            <a:lvl2pPr marL="2157938" indent="0">
              <a:buNone/>
              <a:defRPr sz="5700"/>
            </a:lvl2pPr>
            <a:lvl3pPr marL="4315877" indent="0">
              <a:buNone/>
              <a:defRPr sz="4700"/>
            </a:lvl3pPr>
            <a:lvl4pPr marL="6473815" indent="0">
              <a:buNone/>
              <a:defRPr sz="4200"/>
            </a:lvl4pPr>
            <a:lvl5pPr marL="8631753" indent="0">
              <a:buNone/>
              <a:defRPr sz="4200"/>
            </a:lvl5pPr>
            <a:lvl6pPr marL="10789691" indent="0">
              <a:buNone/>
              <a:defRPr sz="4200"/>
            </a:lvl6pPr>
            <a:lvl7pPr marL="12947630" indent="0">
              <a:buNone/>
              <a:defRPr sz="4200"/>
            </a:lvl7pPr>
            <a:lvl8pPr marL="15105568" indent="0">
              <a:buNone/>
              <a:defRPr sz="4200"/>
            </a:lvl8pPr>
            <a:lvl9pPr marL="17263506" indent="0">
              <a:buNone/>
              <a:defRPr sz="4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9ACD44-162B-45C0-B905-FF33B22C77F7}" type="datetimeFigureOut">
              <a:rPr lang="en-US"/>
              <a:pPr>
                <a:defRPr/>
              </a:pPr>
              <a:t>10/31/2009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E13ACD-D2BB-444F-917C-32B2044BAD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59065" y="1574967"/>
            <a:ext cx="46088271" cy="6552958"/>
          </a:xfrm>
          <a:prstGeom prst="rect">
            <a:avLst/>
          </a:prstGeom>
          <a:noFill/>
          <a:ln w="9525">
            <a:noFill/>
            <a:miter lim="800000"/>
            <a:headEnd/>
            <a:tailEnd/>
          </a:ln>
        </p:spPr>
        <p:txBody>
          <a:bodyPr vert="horz" wrap="square" lIns="431588" tIns="215794" rIns="431588" bIns="21579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559065" y="9175011"/>
            <a:ext cx="46088271" cy="25948618"/>
          </a:xfrm>
          <a:prstGeom prst="rect">
            <a:avLst/>
          </a:prstGeom>
          <a:noFill/>
          <a:ln w="9525">
            <a:noFill/>
            <a:miter lim="800000"/>
            <a:headEnd/>
            <a:tailEnd/>
          </a:ln>
        </p:spPr>
        <p:txBody>
          <a:bodyPr vert="horz" wrap="square" lIns="431588" tIns="215794" rIns="431588" bIns="2157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559066" y="36442608"/>
            <a:ext cx="11948997" cy="2094170"/>
          </a:xfrm>
          <a:prstGeom prst="rect">
            <a:avLst/>
          </a:prstGeom>
        </p:spPr>
        <p:txBody>
          <a:bodyPr vert="horz" lIns="431588" tIns="215794" rIns="431588" bIns="215794" rtlCol="0" anchor="ctr"/>
          <a:lstStyle>
            <a:lvl1pPr algn="l" defTabSz="4315877" fontAlgn="auto">
              <a:spcBef>
                <a:spcPts val="0"/>
              </a:spcBef>
              <a:spcAft>
                <a:spcPts val="0"/>
              </a:spcAft>
              <a:defRPr sz="5700" smtClean="0">
                <a:solidFill>
                  <a:schemeClr val="tx1">
                    <a:tint val="75000"/>
                  </a:schemeClr>
                </a:solidFill>
                <a:latin typeface="+mn-lt"/>
              </a:defRPr>
            </a:lvl1pPr>
          </a:lstStyle>
          <a:p>
            <a:pPr>
              <a:defRPr/>
            </a:pPr>
            <a:fld id="{CC4C443F-107E-4545-BADC-064D7B579FEF}" type="datetimeFigureOut">
              <a:rPr lang="en-US"/>
              <a:pPr>
                <a:defRPr/>
              </a:pPr>
              <a:t>10/31/2009</a:t>
            </a:fld>
            <a:endParaRPr lang="en-US"/>
          </a:p>
        </p:txBody>
      </p:sp>
      <p:sp>
        <p:nvSpPr>
          <p:cNvPr id="5" name="Footer Placeholder 4"/>
          <p:cNvSpPr>
            <a:spLocks noGrp="1"/>
          </p:cNvSpPr>
          <p:nvPr>
            <p:ph type="ftr" sz="quarter" idx="3"/>
          </p:nvPr>
        </p:nvSpPr>
        <p:spPr>
          <a:xfrm>
            <a:off x="17496567" y="36442608"/>
            <a:ext cx="16213267" cy="2094170"/>
          </a:xfrm>
          <a:prstGeom prst="rect">
            <a:avLst/>
          </a:prstGeom>
        </p:spPr>
        <p:txBody>
          <a:bodyPr vert="horz" lIns="431588" tIns="215794" rIns="431588" bIns="215794" rtlCol="0" anchor="ctr"/>
          <a:lstStyle>
            <a:lvl1pPr algn="ctr" defTabSz="4315877" fontAlgn="auto">
              <a:spcBef>
                <a:spcPts val="0"/>
              </a:spcBef>
              <a:spcAft>
                <a:spcPts val="0"/>
              </a:spcAft>
              <a:defRPr sz="57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36698340" y="36442608"/>
            <a:ext cx="11948997" cy="2094170"/>
          </a:xfrm>
          <a:prstGeom prst="rect">
            <a:avLst/>
          </a:prstGeom>
        </p:spPr>
        <p:txBody>
          <a:bodyPr vert="horz" lIns="431588" tIns="215794" rIns="431588" bIns="215794" rtlCol="0" anchor="ctr"/>
          <a:lstStyle>
            <a:lvl1pPr algn="r" defTabSz="4315877" fontAlgn="auto">
              <a:spcBef>
                <a:spcPts val="0"/>
              </a:spcBef>
              <a:spcAft>
                <a:spcPts val="0"/>
              </a:spcAft>
              <a:defRPr sz="5700" smtClean="0">
                <a:solidFill>
                  <a:schemeClr val="tx1">
                    <a:tint val="75000"/>
                  </a:schemeClr>
                </a:solidFill>
                <a:latin typeface="+mn-lt"/>
              </a:defRPr>
            </a:lvl1pPr>
          </a:lstStyle>
          <a:p>
            <a:pPr>
              <a:defRPr/>
            </a:pPr>
            <a:fld id="{7641616D-9320-44F8-9D22-75A53EF5B7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14825" rtl="0" fontAlgn="base">
        <a:spcBef>
          <a:spcPct val="0"/>
        </a:spcBef>
        <a:spcAft>
          <a:spcPct val="0"/>
        </a:spcAft>
        <a:defRPr sz="20800" kern="1200">
          <a:solidFill>
            <a:schemeClr val="tx1"/>
          </a:solidFill>
          <a:latin typeface="+mj-lt"/>
          <a:ea typeface="+mj-ea"/>
          <a:cs typeface="+mj-cs"/>
        </a:defRPr>
      </a:lvl1pPr>
      <a:lvl2pPr algn="ctr" defTabSz="4314825" rtl="0" fontAlgn="base">
        <a:spcBef>
          <a:spcPct val="0"/>
        </a:spcBef>
        <a:spcAft>
          <a:spcPct val="0"/>
        </a:spcAft>
        <a:defRPr sz="20800">
          <a:solidFill>
            <a:schemeClr val="tx1"/>
          </a:solidFill>
          <a:latin typeface="Calibri" pitchFamily="34" charset="0"/>
        </a:defRPr>
      </a:lvl2pPr>
      <a:lvl3pPr algn="ctr" defTabSz="4314825" rtl="0" fontAlgn="base">
        <a:spcBef>
          <a:spcPct val="0"/>
        </a:spcBef>
        <a:spcAft>
          <a:spcPct val="0"/>
        </a:spcAft>
        <a:defRPr sz="20800">
          <a:solidFill>
            <a:schemeClr val="tx1"/>
          </a:solidFill>
          <a:latin typeface="Calibri" pitchFamily="34" charset="0"/>
        </a:defRPr>
      </a:lvl3pPr>
      <a:lvl4pPr algn="ctr" defTabSz="4314825" rtl="0" fontAlgn="base">
        <a:spcBef>
          <a:spcPct val="0"/>
        </a:spcBef>
        <a:spcAft>
          <a:spcPct val="0"/>
        </a:spcAft>
        <a:defRPr sz="20800">
          <a:solidFill>
            <a:schemeClr val="tx1"/>
          </a:solidFill>
          <a:latin typeface="Calibri" pitchFamily="34" charset="0"/>
        </a:defRPr>
      </a:lvl4pPr>
      <a:lvl5pPr algn="ctr" defTabSz="4314825" rtl="0" fontAlgn="base">
        <a:spcBef>
          <a:spcPct val="0"/>
        </a:spcBef>
        <a:spcAft>
          <a:spcPct val="0"/>
        </a:spcAft>
        <a:defRPr sz="20800">
          <a:solidFill>
            <a:schemeClr val="tx1"/>
          </a:solidFill>
          <a:latin typeface="Calibri" pitchFamily="34" charset="0"/>
        </a:defRPr>
      </a:lvl5pPr>
      <a:lvl6pPr marL="457200" algn="ctr" defTabSz="4314825" rtl="0" fontAlgn="base">
        <a:spcBef>
          <a:spcPct val="0"/>
        </a:spcBef>
        <a:spcAft>
          <a:spcPct val="0"/>
        </a:spcAft>
        <a:defRPr sz="20800">
          <a:solidFill>
            <a:schemeClr val="tx1"/>
          </a:solidFill>
          <a:latin typeface="Calibri" pitchFamily="34" charset="0"/>
        </a:defRPr>
      </a:lvl6pPr>
      <a:lvl7pPr marL="914400" algn="ctr" defTabSz="4314825" rtl="0" fontAlgn="base">
        <a:spcBef>
          <a:spcPct val="0"/>
        </a:spcBef>
        <a:spcAft>
          <a:spcPct val="0"/>
        </a:spcAft>
        <a:defRPr sz="20800">
          <a:solidFill>
            <a:schemeClr val="tx1"/>
          </a:solidFill>
          <a:latin typeface="Calibri" pitchFamily="34" charset="0"/>
        </a:defRPr>
      </a:lvl7pPr>
      <a:lvl8pPr marL="1371600" algn="ctr" defTabSz="4314825" rtl="0" fontAlgn="base">
        <a:spcBef>
          <a:spcPct val="0"/>
        </a:spcBef>
        <a:spcAft>
          <a:spcPct val="0"/>
        </a:spcAft>
        <a:defRPr sz="20800">
          <a:solidFill>
            <a:schemeClr val="tx1"/>
          </a:solidFill>
          <a:latin typeface="Calibri" pitchFamily="34" charset="0"/>
        </a:defRPr>
      </a:lvl8pPr>
      <a:lvl9pPr marL="1828800" algn="ctr" defTabSz="4314825" rtl="0" fontAlgn="base">
        <a:spcBef>
          <a:spcPct val="0"/>
        </a:spcBef>
        <a:spcAft>
          <a:spcPct val="0"/>
        </a:spcAft>
        <a:defRPr sz="20800">
          <a:solidFill>
            <a:schemeClr val="tx1"/>
          </a:solidFill>
          <a:latin typeface="Calibri" pitchFamily="34" charset="0"/>
        </a:defRPr>
      </a:lvl9pPr>
    </p:titleStyle>
    <p:bodyStyle>
      <a:lvl1pPr marL="1617663" indent="-1617663" algn="l" defTabSz="4314825" rtl="0" fontAlgn="base">
        <a:spcBef>
          <a:spcPct val="20000"/>
        </a:spcBef>
        <a:spcAft>
          <a:spcPct val="0"/>
        </a:spcAft>
        <a:buFont typeface="Arial" charset="0"/>
        <a:buChar char="•"/>
        <a:defRPr sz="15100" kern="1200">
          <a:solidFill>
            <a:schemeClr val="tx1"/>
          </a:solidFill>
          <a:latin typeface="+mn-lt"/>
          <a:ea typeface="+mn-ea"/>
          <a:cs typeface="+mn-cs"/>
        </a:defRPr>
      </a:lvl1pPr>
      <a:lvl2pPr marL="3505200" indent="-1347788" algn="l" defTabSz="4314825" rtl="0" fontAlgn="base">
        <a:spcBef>
          <a:spcPct val="20000"/>
        </a:spcBef>
        <a:spcAft>
          <a:spcPct val="0"/>
        </a:spcAft>
        <a:buFont typeface="Arial" charset="0"/>
        <a:buChar char="–"/>
        <a:defRPr sz="13200" kern="1200">
          <a:solidFill>
            <a:schemeClr val="tx1"/>
          </a:solidFill>
          <a:latin typeface="+mn-lt"/>
          <a:ea typeface="+mn-ea"/>
          <a:cs typeface="+mn-cs"/>
        </a:defRPr>
      </a:lvl2pPr>
      <a:lvl3pPr marL="5394325" indent="-1077913" algn="l" defTabSz="4314825" rtl="0" fontAlgn="base">
        <a:spcBef>
          <a:spcPct val="20000"/>
        </a:spcBef>
        <a:spcAft>
          <a:spcPct val="0"/>
        </a:spcAft>
        <a:buFont typeface="Arial" charset="0"/>
        <a:buChar char="•"/>
        <a:defRPr sz="11300" kern="1200">
          <a:solidFill>
            <a:schemeClr val="tx1"/>
          </a:solidFill>
          <a:latin typeface="+mn-lt"/>
          <a:ea typeface="+mn-ea"/>
          <a:cs typeface="+mn-cs"/>
        </a:defRPr>
      </a:lvl3pPr>
      <a:lvl4pPr marL="7551738" indent="-1077913" algn="l" defTabSz="4314825" rtl="0" fontAlgn="base">
        <a:spcBef>
          <a:spcPct val="20000"/>
        </a:spcBef>
        <a:spcAft>
          <a:spcPct val="0"/>
        </a:spcAft>
        <a:buFont typeface="Arial" charset="0"/>
        <a:buChar char="–"/>
        <a:defRPr sz="9400" kern="1200">
          <a:solidFill>
            <a:schemeClr val="tx1"/>
          </a:solidFill>
          <a:latin typeface="+mn-lt"/>
          <a:ea typeface="+mn-ea"/>
          <a:cs typeface="+mn-cs"/>
        </a:defRPr>
      </a:lvl4pPr>
      <a:lvl5pPr marL="9709150" indent="-1077913" algn="l" defTabSz="4314825" rtl="0" fontAlgn="base">
        <a:spcBef>
          <a:spcPct val="20000"/>
        </a:spcBef>
        <a:spcAft>
          <a:spcPct val="0"/>
        </a:spcAft>
        <a:buFont typeface="Arial" charset="0"/>
        <a:buChar char="»"/>
        <a:defRPr sz="9400" kern="1200">
          <a:solidFill>
            <a:schemeClr val="tx1"/>
          </a:solidFill>
          <a:latin typeface="+mn-lt"/>
          <a:ea typeface="+mn-ea"/>
          <a:cs typeface="+mn-cs"/>
        </a:defRPr>
      </a:lvl5pPr>
      <a:lvl6pPr marL="11868661" indent="-1078969" algn="l" defTabSz="4315877"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4026599" indent="-1078969" algn="l" defTabSz="4315877"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184537" indent="-1078969" algn="l" defTabSz="4315877"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342475" indent="-1078969" algn="l" defTabSz="4315877"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en-US"/>
      </a:defPPr>
      <a:lvl1pPr marL="0" algn="l" defTabSz="4315877" rtl="0" eaLnBrk="1" latinLnBrk="0" hangingPunct="1">
        <a:defRPr sz="8500" kern="1200">
          <a:solidFill>
            <a:schemeClr val="tx1"/>
          </a:solidFill>
          <a:latin typeface="+mn-lt"/>
          <a:ea typeface="+mn-ea"/>
          <a:cs typeface="+mn-cs"/>
        </a:defRPr>
      </a:lvl1pPr>
      <a:lvl2pPr marL="2157938" algn="l" defTabSz="4315877" rtl="0" eaLnBrk="1" latinLnBrk="0" hangingPunct="1">
        <a:defRPr sz="8500" kern="1200">
          <a:solidFill>
            <a:schemeClr val="tx1"/>
          </a:solidFill>
          <a:latin typeface="+mn-lt"/>
          <a:ea typeface="+mn-ea"/>
          <a:cs typeface="+mn-cs"/>
        </a:defRPr>
      </a:lvl2pPr>
      <a:lvl3pPr marL="4315877" algn="l" defTabSz="4315877" rtl="0" eaLnBrk="1" latinLnBrk="0" hangingPunct="1">
        <a:defRPr sz="8500" kern="1200">
          <a:solidFill>
            <a:schemeClr val="tx1"/>
          </a:solidFill>
          <a:latin typeface="+mn-lt"/>
          <a:ea typeface="+mn-ea"/>
          <a:cs typeface="+mn-cs"/>
        </a:defRPr>
      </a:lvl3pPr>
      <a:lvl4pPr marL="6473815" algn="l" defTabSz="4315877" rtl="0" eaLnBrk="1" latinLnBrk="0" hangingPunct="1">
        <a:defRPr sz="8500" kern="1200">
          <a:solidFill>
            <a:schemeClr val="tx1"/>
          </a:solidFill>
          <a:latin typeface="+mn-lt"/>
          <a:ea typeface="+mn-ea"/>
          <a:cs typeface="+mn-cs"/>
        </a:defRPr>
      </a:lvl4pPr>
      <a:lvl5pPr marL="8631753" algn="l" defTabSz="4315877" rtl="0" eaLnBrk="1" latinLnBrk="0" hangingPunct="1">
        <a:defRPr sz="8500" kern="1200">
          <a:solidFill>
            <a:schemeClr val="tx1"/>
          </a:solidFill>
          <a:latin typeface="+mn-lt"/>
          <a:ea typeface="+mn-ea"/>
          <a:cs typeface="+mn-cs"/>
        </a:defRPr>
      </a:lvl5pPr>
      <a:lvl6pPr marL="10789691" algn="l" defTabSz="4315877" rtl="0" eaLnBrk="1" latinLnBrk="0" hangingPunct="1">
        <a:defRPr sz="8500" kern="1200">
          <a:solidFill>
            <a:schemeClr val="tx1"/>
          </a:solidFill>
          <a:latin typeface="+mn-lt"/>
          <a:ea typeface="+mn-ea"/>
          <a:cs typeface="+mn-cs"/>
        </a:defRPr>
      </a:lvl6pPr>
      <a:lvl7pPr marL="12947630" algn="l" defTabSz="4315877" rtl="0" eaLnBrk="1" latinLnBrk="0" hangingPunct="1">
        <a:defRPr sz="8500" kern="1200">
          <a:solidFill>
            <a:schemeClr val="tx1"/>
          </a:solidFill>
          <a:latin typeface="+mn-lt"/>
          <a:ea typeface="+mn-ea"/>
          <a:cs typeface="+mn-cs"/>
        </a:defRPr>
      </a:lvl7pPr>
      <a:lvl8pPr marL="15105568" algn="l" defTabSz="4315877" rtl="0" eaLnBrk="1" latinLnBrk="0" hangingPunct="1">
        <a:defRPr sz="8500" kern="1200">
          <a:solidFill>
            <a:schemeClr val="tx1"/>
          </a:solidFill>
          <a:latin typeface="+mn-lt"/>
          <a:ea typeface="+mn-ea"/>
          <a:cs typeface="+mn-cs"/>
        </a:defRPr>
      </a:lvl8pPr>
      <a:lvl9pPr marL="17263506" algn="l" defTabSz="4315877"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tiff"/><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hyperlink" Target="mailto:jsndbrn@iastate.edu" TargetMode="External"/><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eg"/><Relationship Id="rId1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7FBB8D"/>
            </a:gs>
            <a:gs pos="100000">
              <a:srgbClr val="D3CEB1"/>
            </a:gs>
          </a:gsLst>
          <a:path path="rect">
            <a:fillToRect r="100000" b="100000"/>
          </a:path>
        </a:gradFill>
        <a:effectLst/>
      </p:bgPr>
    </p:bg>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cstate="print"/>
          <a:srcRect/>
          <a:stretch>
            <a:fillRect/>
          </a:stretch>
        </p:blipFill>
        <p:spPr bwMode="auto">
          <a:xfrm>
            <a:off x="37719000" y="17068800"/>
            <a:ext cx="12383814" cy="6083660"/>
          </a:xfrm>
          <a:prstGeom prst="rect">
            <a:avLst/>
          </a:prstGeom>
          <a:noFill/>
          <a:ln w="9525">
            <a:solidFill>
              <a:schemeClr val="tx1"/>
            </a:solidFill>
            <a:miter lim="800000"/>
            <a:headEnd/>
            <a:tailEnd/>
          </a:ln>
        </p:spPr>
      </p:pic>
      <p:pic>
        <p:nvPicPr>
          <p:cNvPr id="3" name="Picture 5"/>
          <p:cNvPicPr>
            <a:picLocks noChangeAspect="1" noChangeArrowheads="1"/>
          </p:cNvPicPr>
          <p:nvPr/>
        </p:nvPicPr>
        <p:blipFill>
          <a:blip r:embed="rId4" cstate="print"/>
          <a:srcRect/>
          <a:stretch>
            <a:fillRect/>
          </a:stretch>
        </p:blipFill>
        <p:spPr bwMode="auto">
          <a:xfrm>
            <a:off x="37719000" y="10363200"/>
            <a:ext cx="12383814" cy="6575721"/>
          </a:xfrm>
          <a:prstGeom prst="rect">
            <a:avLst/>
          </a:prstGeom>
          <a:noFill/>
          <a:ln w="9525">
            <a:solidFill>
              <a:schemeClr val="tx1"/>
            </a:solidFill>
            <a:miter lim="800000"/>
            <a:headEnd/>
            <a:tailEnd/>
          </a:ln>
        </p:spPr>
      </p:pic>
      <p:sp>
        <p:nvSpPr>
          <p:cNvPr id="13313" name="TextBox 3"/>
          <p:cNvSpPr txBox="1">
            <a:spLocks noChangeArrowheads="1"/>
          </p:cNvSpPr>
          <p:nvPr/>
        </p:nvSpPr>
        <p:spPr bwMode="auto">
          <a:xfrm>
            <a:off x="980542" y="4397991"/>
            <a:ext cx="15415596" cy="8833187"/>
          </a:xfrm>
          <a:prstGeom prst="rect">
            <a:avLst/>
          </a:prstGeom>
          <a:noFill/>
          <a:ln w="9525">
            <a:noFill/>
            <a:miter lim="800000"/>
            <a:headEnd/>
            <a:tailEnd/>
          </a:ln>
        </p:spPr>
        <p:txBody>
          <a:bodyPr wrap="square">
            <a:spAutoFit/>
          </a:bodyPr>
          <a:lstStyle/>
          <a:p>
            <a:pPr algn="just"/>
            <a:r>
              <a:rPr lang="en-US" sz="4400" b="1" dirty="0">
                <a:solidFill>
                  <a:schemeClr val="accent2"/>
                </a:solidFill>
                <a:latin typeface="Perpetua" pitchFamily="18" charset="0"/>
              </a:rPr>
              <a:t>Introduction</a:t>
            </a:r>
            <a:r>
              <a:rPr lang="en-US" sz="4400" b="1" dirty="0" smtClean="0">
                <a:solidFill>
                  <a:schemeClr val="accent2"/>
                </a:solidFill>
                <a:latin typeface="Perpetua" pitchFamily="18" charset="0"/>
              </a:rPr>
              <a:t>:</a:t>
            </a:r>
          </a:p>
          <a:p>
            <a:pPr algn="just"/>
            <a:endParaRPr lang="en-US" sz="3400" b="1" dirty="0" smtClean="0">
              <a:latin typeface="Perpetua" pitchFamily="18" charset="0"/>
            </a:endParaRPr>
          </a:p>
          <a:p>
            <a:pPr algn="just"/>
            <a:r>
              <a:rPr lang="en-US" sz="3500" b="1" dirty="0" smtClean="0">
                <a:latin typeface="Calibri" pitchFamily="34" charset="0"/>
              </a:rPr>
              <a:t>Early planting (Fig. 1a) is a current recommendation for increasing soybean [</a:t>
            </a:r>
            <a:r>
              <a:rPr lang="en-US" sz="3500" b="1" i="1" dirty="0" smtClean="0">
                <a:latin typeface="Calibri" pitchFamily="34" charset="0"/>
              </a:rPr>
              <a:t>Glycine max </a:t>
            </a:r>
            <a:r>
              <a:rPr lang="en-US" sz="3500" b="1" dirty="0" smtClean="0">
                <a:latin typeface="Calibri" pitchFamily="34" charset="0"/>
              </a:rPr>
              <a:t>(L.) Merr.] yield in the upper Midwest, USA. Average yield loss in Iowa for delayed planting is 70 kg ha</a:t>
            </a:r>
            <a:r>
              <a:rPr lang="en-US" sz="3500" b="1" baseline="30000" dirty="0" smtClean="0">
                <a:latin typeface="Calibri" pitchFamily="34" charset="0"/>
              </a:rPr>
              <a:t>-1</a:t>
            </a:r>
            <a:r>
              <a:rPr lang="en-US" sz="3500" b="1" dirty="0" smtClean="0">
                <a:latin typeface="Calibri" pitchFamily="34" charset="0"/>
              </a:rPr>
              <a:t> wk</a:t>
            </a:r>
            <a:r>
              <a:rPr lang="en-US" sz="3500" b="1" baseline="30000" dirty="0" smtClean="0">
                <a:latin typeface="Calibri" pitchFamily="34" charset="0"/>
              </a:rPr>
              <a:t>-1</a:t>
            </a:r>
            <a:r>
              <a:rPr lang="en-US" sz="3500" b="1" dirty="0" smtClean="0">
                <a:latin typeface="Calibri" pitchFamily="34" charset="0"/>
              </a:rPr>
              <a:t> between late April and early May (De Bruin and Pedersen, 2008) with the rate of yield decline increasing to 130 and 404 kg ha</a:t>
            </a:r>
            <a:r>
              <a:rPr lang="en-US" sz="3500" b="1" baseline="30000" dirty="0" smtClean="0">
                <a:latin typeface="Calibri" pitchFamily="34" charset="0"/>
              </a:rPr>
              <a:t>-1</a:t>
            </a:r>
            <a:r>
              <a:rPr lang="en-US" sz="3500" b="1" dirty="0" smtClean="0">
                <a:latin typeface="Calibri" pitchFamily="34" charset="0"/>
              </a:rPr>
              <a:t> wk</a:t>
            </a:r>
            <a:r>
              <a:rPr lang="en-US" sz="3500" b="1" baseline="30000" dirty="0" smtClean="0">
                <a:latin typeface="Calibri" pitchFamily="34" charset="0"/>
              </a:rPr>
              <a:t>-1</a:t>
            </a:r>
            <a:r>
              <a:rPr lang="en-US" sz="3500" b="1" dirty="0" smtClean="0">
                <a:latin typeface="Calibri" pitchFamily="34" charset="0"/>
              </a:rPr>
              <a:t> for the time period early May to late May and late May to early June, respectively.  Others in the upper Midwest have reported 200 kg ha</a:t>
            </a:r>
            <a:r>
              <a:rPr lang="en-US" sz="3500" b="1" baseline="30000" dirty="0" smtClean="0">
                <a:latin typeface="Calibri" pitchFamily="34" charset="0"/>
              </a:rPr>
              <a:t>-1</a:t>
            </a:r>
            <a:r>
              <a:rPr lang="en-US" sz="3500" b="1" dirty="0" smtClean="0">
                <a:latin typeface="Calibri" pitchFamily="34" charset="0"/>
              </a:rPr>
              <a:t> (</a:t>
            </a:r>
            <a:r>
              <a:rPr lang="en-US" sz="3500" b="1" dirty="0" err="1" smtClean="0">
                <a:latin typeface="Calibri" pitchFamily="34" charset="0"/>
              </a:rPr>
              <a:t>Lueschen</a:t>
            </a:r>
            <a:r>
              <a:rPr lang="en-US" sz="3500" b="1" dirty="0" smtClean="0">
                <a:latin typeface="Calibri" pitchFamily="34" charset="0"/>
              </a:rPr>
              <a:t> et al., 1992) and 300 kg ha</a:t>
            </a:r>
            <a:r>
              <a:rPr lang="en-US" sz="3500" b="1" baseline="30000" dirty="0" smtClean="0">
                <a:latin typeface="Calibri" pitchFamily="34" charset="0"/>
              </a:rPr>
              <a:t>-1</a:t>
            </a:r>
            <a:r>
              <a:rPr lang="en-US" sz="3500" b="1" dirty="0" smtClean="0">
                <a:latin typeface="Calibri" pitchFamily="34" charset="0"/>
              </a:rPr>
              <a:t> (Grau et al., 1994) yield losses due to delays in planting from early May to mid-May. Explanations such as earlier flowering (</a:t>
            </a:r>
            <a:r>
              <a:rPr lang="en-US" sz="3500" b="1" dirty="0" err="1" smtClean="0">
                <a:latin typeface="Calibri" pitchFamily="34" charset="0"/>
              </a:rPr>
              <a:t>Kantolic</a:t>
            </a:r>
            <a:r>
              <a:rPr lang="en-US" sz="3500" b="1" dirty="0" smtClean="0">
                <a:latin typeface="Calibri" pitchFamily="34" charset="0"/>
              </a:rPr>
              <a:t> and </a:t>
            </a:r>
            <a:r>
              <a:rPr lang="en-US" sz="3500" b="1" dirty="0" err="1" smtClean="0">
                <a:latin typeface="Calibri" pitchFamily="34" charset="0"/>
              </a:rPr>
              <a:t>Slafer</a:t>
            </a:r>
            <a:r>
              <a:rPr lang="en-US" sz="3500" b="1" dirty="0" smtClean="0">
                <a:latin typeface="Calibri" pitchFamily="34" charset="0"/>
              </a:rPr>
              <a:t>, 2001), greater dry matter production (Anderson and </a:t>
            </a:r>
            <a:r>
              <a:rPr lang="en-US" sz="3500" b="1" dirty="0" err="1" smtClean="0">
                <a:latin typeface="Calibri" pitchFamily="34" charset="0"/>
              </a:rPr>
              <a:t>Vasilas</a:t>
            </a:r>
            <a:r>
              <a:rPr lang="en-US" sz="3500" b="1" dirty="0" smtClean="0">
                <a:latin typeface="Calibri" pitchFamily="34" charset="0"/>
              </a:rPr>
              <a:t>, 1985), and increased main-stem node accumulation (</a:t>
            </a:r>
            <a:r>
              <a:rPr lang="en-US" sz="3500" b="1" dirty="0" err="1" smtClean="0">
                <a:latin typeface="Calibri" pitchFamily="34" charset="0"/>
              </a:rPr>
              <a:t>Bastidias</a:t>
            </a:r>
            <a:r>
              <a:rPr lang="en-US" sz="3500" b="1" dirty="0" smtClean="0">
                <a:latin typeface="Calibri" pitchFamily="34" charset="0"/>
              </a:rPr>
              <a:t> et al., 2008) have been reported as partial explanations for greater yield at earlier planting dates. We hypothesize the rate of carbon fixation and radiation use efficiency during the critical yield period (R3 to R6; Fehr and Caviness, 1977) would provide an explanation for increased dry matter and yield caused by early planting.</a:t>
            </a:r>
            <a:endParaRPr lang="en-US" sz="3500" b="1" dirty="0">
              <a:latin typeface="Calibri" pitchFamily="34" charset="0"/>
            </a:endParaRPr>
          </a:p>
        </p:txBody>
      </p:sp>
      <p:sp>
        <p:nvSpPr>
          <p:cNvPr id="13314" name="TextBox 4"/>
          <p:cNvSpPr txBox="1">
            <a:spLocks noChangeArrowheads="1"/>
          </p:cNvSpPr>
          <p:nvPr/>
        </p:nvSpPr>
        <p:spPr bwMode="auto">
          <a:xfrm>
            <a:off x="953814" y="14925241"/>
            <a:ext cx="15550271" cy="13142059"/>
          </a:xfrm>
          <a:prstGeom prst="rect">
            <a:avLst/>
          </a:prstGeom>
          <a:noFill/>
          <a:ln w="9525">
            <a:noFill/>
            <a:miter lim="800000"/>
            <a:headEnd/>
            <a:tailEnd/>
          </a:ln>
        </p:spPr>
        <p:txBody>
          <a:bodyPr>
            <a:spAutoFit/>
          </a:bodyPr>
          <a:lstStyle/>
          <a:p>
            <a:pPr algn="just"/>
            <a:r>
              <a:rPr lang="en-US" sz="4400" b="1" dirty="0">
                <a:solidFill>
                  <a:schemeClr val="accent2"/>
                </a:solidFill>
                <a:latin typeface="Perpetua" pitchFamily="18" charset="0"/>
              </a:rPr>
              <a:t>Materials and Methods</a:t>
            </a:r>
            <a:r>
              <a:rPr lang="en-US" sz="4400" b="1" dirty="0" smtClean="0">
                <a:solidFill>
                  <a:schemeClr val="accent2"/>
                </a:solidFill>
                <a:latin typeface="Perpetua" pitchFamily="18" charset="0"/>
              </a:rPr>
              <a:t>:</a:t>
            </a:r>
          </a:p>
          <a:p>
            <a:pPr algn="just"/>
            <a:endParaRPr lang="en-US" sz="3400" b="1" dirty="0" smtClean="0">
              <a:latin typeface="Calibri" pitchFamily="34" charset="0"/>
            </a:endParaRPr>
          </a:p>
          <a:p>
            <a:pPr algn="just"/>
            <a:r>
              <a:rPr lang="en-US" sz="3500" b="1" dirty="0" smtClean="0">
                <a:latin typeface="Calibri" pitchFamily="34" charset="0"/>
              </a:rPr>
              <a:t>Studies were conducted during 2007 and 2009 at Ames, Iowa. Experimental design was a randomized complete block design with three replications. Five and six planting dates  were established at  approximately one week intervals between the middle of April and the end of May during 2007 and 2009, respectively. Following planting the emergence date (50% through the soil) was determined (-1; Fig. 2a and c). Throughout the season vegetative and reproductive growth stages were recorded twice each week. Carbon dioxide exchange rate (CER) data were collected using a LI-6400 (LI-COR Biosciences; Lincoln, NE) as soon as leaflet size was adequate to fill the 6 cm</a:t>
            </a:r>
            <a:r>
              <a:rPr lang="en-US" sz="3500" b="1" baseline="30000" dirty="0" smtClean="0">
                <a:latin typeface="Calibri" pitchFamily="34" charset="0"/>
              </a:rPr>
              <a:t>2</a:t>
            </a:r>
            <a:r>
              <a:rPr lang="en-US" sz="3500" b="1" dirty="0" smtClean="0">
                <a:latin typeface="Calibri" pitchFamily="34" charset="0"/>
              </a:rPr>
              <a:t> chamber (Fig. 1b). During the season three leaflets, of adequate size, were randomly selected from trifoliolates one node below the most recently unrolled (</a:t>
            </a:r>
            <a:r>
              <a:rPr lang="en-US" sz="3500" b="1" dirty="0" err="1" smtClean="0">
                <a:latin typeface="Calibri" pitchFamily="34" charset="0"/>
              </a:rPr>
              <a:t>i.e</a:t>
            </a:r>
            <a:r>
              <a:rPr lang="en-US" sz="3500" b="1" dirty="0" smtClean="0">
                <a:latin typeface="Calibri" pitchFamily="34" charset="0"/>
              </a:rPr>
              <a:t> leaf margins not touching) trifoliolate. Carbon dioxide exchange was measured twice weekly beginning at approximately V4 (five nodes) and continuing until leaf senescence (R7).  Leaf area index (LAI) was measured non-destructively using a LI-COR LAI-2000 following the attainment of sufficient canopy for measurements. Light interception (LI) was measured each week using a Li-</a:t>
            </a:r>
            <a:r>
              <a:rPr lang="en-US" sz="3500" b="1" dirty="0" err="1" smtClean="0">
                <a:latin typeface="Calibri" pitchFamily="34" charset="0"/>
              </a:rPr>
              <a:t>Cor</a:t>
            </a:r>
            <a:r>
              <a:rPr lang="en-US" sz="3500" b="1" dirty="0" smtClean="0">
                <a:latin typeface="Calibri" pitchFamily="34" charset="0"/>
              </a:rPr>
              <a:t> line quantum sensor  beginning at the same time as LAI measurements. </a:t>
            </a:r>
            <a:r>
              <a:rPr lang="en-US" sz="3500" b="1" dirty="0">
                <a:latin typeface="Calibri" pitchFamily="34" charset="0"/>
              </a:rPr>
              <a:t> </a:t>
            </a:r>
            <a:r>
              <a:rPr lang="en-US" sz="3500" b="1" dirty="0" smtClean="0">
                <a:latin typeface="Calibri" pitchFamily="34" charset="0"/>
              </a:rPr>
              <a:t>Dry matter samples were collected from 1.52 m</a:t>
            </a:r>
            <a:r>
              <a:rPr lang="en-US" sz="3500" b="1" baseline="30000" dirty="0" smtClean="0">
                <a:latin typeface="Calibri" pitchFamily="34" charset="0"/>
              </a:rPr>
              <a:t>2 </a:t>
            </a:r>
            <a:r>
              <a:rPr lang="en-US" sz="3500" b="1" dirty="0" smtClean="0">
                <a:latin typeface="Calibri" pitchFamily="34" charset="0"/>
              </a:rPr>
              <a:t>areas at growth stages R1, R3, R5.5, and R8. Models published by Sinclair and </a:t>
            </a:r>
            <a:r>
              <a:rPr lang="en-US" sz="3500" b="1" dirty="0" err="1" smtClean="0">
                <a:latin typeface="Calibri" pitchFamily="34" charset="0"/>
              </a:rPr>
              <a:t>Horie</a:t>
            </a:r>
            <a:r>
              <a:rPr lang="en-US" sz="3500" b="1" dirty="0" smtClean="0">
                <a:latin typeface="Calibri" pitchFamily="34" charset="0"/>
              </a:rPr>
              <a:t> (1989) that incorporate LI, shade and sun LAI, light saturated CER for individual leaves, incoming solar radiation, and the daily angle of the sun were used to estimate grams of carbon fixation, dry matter accumulation, radiation use efficiency (RUE)  for the canopy between R3 and 5.5, a period critical for seed number determination.</a:t>
            </a:r>
          </a:p>
        </p:txBody>
      </p:sp>
      <p:sp>
        <p:nvSpPr>
          <p:cNvPr id="6" name="TextBox 5"/>
          <p:cNvSpPr txBox="1"/>
          <p:nvPr/>
        </p:nvSpPr>
        <p:spPr>
          <a:xfrm>
            <a:off x="833084" y="29396465"/>
            <a:ext cx="49445778" cy="5616922"/>
          </a:xfrm>
          <a:prstGeom prst="rect">
            <a:avLst/>
          </a:prstGeom>
          <a:noFill/>
        </p:spPr>
        <p:txBody>
          <a:bodyPr wrap="square">
            <a:spAutoFit/>
          </a:bodyPr>
          <a:lstStyle/>
          <a:p>
            <a:pPr algn="just"/>
            <a:r>
              <a:rPr lang="en-US" sz="4400" b="1" dirty="0" smtClean="0">
                <a:solidFill>
                  <a:schemeClr val="accent2"/>
                </a:solidFill>
                <a:latin typeface="Perpetua" pitchFamily="18" charset="0"/>
              </a:rPr>
              <a:t>Results and Discussion:</a:t>
            </a:r>
          </a:p>
          <a:p>
            <a:pPr algn="just"/>
            <a:endParaRPr lang="en-US" sz="3500" b="1" dirty="0" smtClean="0">
              <a:solidFill>
                <a:schemeClr val="accent2"/>
              </a:solidFill>
              <a:latin typeface="Calibri" pitchFamily="34" charset="0"/>
            </a:endParaRPr>
          </a:p>
          <a:p>
            <a:pPr marL="514350" indent="-514350" algn="just">
              <a:buAutoNum type="arabicParenR"/>
            </a:pPr>
            <a:r>
              <a:rPr lang="en-US" sz="3500" b="1" dirty="0" smtClean="0">
                <a:latin typeface="Calibri" pitchFamily="34" charset="0"/>
              </a:rPr>
              <a:t>Early planting lengthened the time from planting to emergence, increased the number of mainstem nodes (Fig. 2a and c), did not influence the R3 to R6 period duration (35 days) during 2007, but lengthened it by 3 days during 2009 (Fig. 3a and b).</a:t>
            </a:r>
          </a:p>
          <a:p>
            <a:pPr marL="514350" indent="-514350" algn="just">
              <a:buAutoNum type="arabicParenR"/>
            </a:pPr>
            <a:r>
              <a:rPr lang="en-US" sz="3500" b="1" dirty="0" smtClean="0">
                <a:latin typeface="Calibri" pitchFamily="34" charset="0"/>
              </a:rPr>
              <a:t>Carbon dioxide exchange data were fit generally well by 5</a:t>
            </a:r>
            <a:r>
              <a:rPr lang="en-US" sz="3500" b="1" baseline="30000" dirty="0" smtClean="0">
                <a:latin typeface="Calibri" pitchFamily="34" charset="0"/>
              </a:rPr>
              <a:t>th</a:t>
            </a:r>
            <a:r>
              <a:rPr lang="en-US" sz="3500" b="1" dirty="0" smtClean="0">
                <a:latin typeface="Calibri" pitchFamily="34" charset="0"/>
              </a:rPr>
              <a:t> order polynomial models (Fig. 3) (R</a:t>
            </a:r>
            <a:r>
              <a:rPr lang="en-US" sz="3500" b="1" baseline="30000" dirty="0" smtClean="0">
                <a:latin typeface="Calibri" pitchFamily="34" charset="0"/>
              </a:rPr>
              <a:t>2</a:t>
            </a:r>
            <a:r>
              <a:rPr lang="en-US" sz="3500" b="1" dirty="0" smtClean="0">
                <a:latin typeface="Calibri" pitchFamily="34" charset="0"/>
              </a:rPr>
              <a:t> values between 0.58 and 0.89) with a declining period prior to R1, a linear increasing period between R1 and R6, followed by a  declining CER rate until leaf senescence.</a:t>
            </a:r>
          </a:p>
          <a:p>
            <a:pPr marL="514350" indent="-514350" algn="just">
              <a:buAutoNum type="arabicParenR"/>
            </a:pPr>
            <a:r>
              <a:rPr lang="en-US" sz="3500" b="1" dirty="0" smtClean="0">
                <a:latin typeface="Calibri" pitchFamily="34" charset="0"/>
              </a:rPr>
              <a:t>During both years early planting did not result in consistent yield increases. In 2007 the effect was non-significant and in 2009 planting 11 May produced greater yield than 17 April even though early planting had greater carbon fixation between R3 and R6 (Table 1).</a:t>
            </a:r>
          </a:p>
          <a:p>
            <a:pPr marL="514350" indent="-514350" algn="just">
              <a:buAutoNum type="arabicParenR"/>
            </a:pPr>
            <a:r>
              <a:rPr lang="en-US" sz="3500" b="1" dirty="0" smtClean="0">
                <a:latin typeface="Calibri" pitchFamily="34" charset="0"/>
              </a:rPr>
              <a:t>During 2007, early plantings were more efficient at producing dry matter (RUE = 1.64 vs. 1.59 g MJ</a:t>
            </a:r>
            <a:r>
              <a:rPr lang="en-US" sz="3500" b="1" baseline="30000" dirty="0" smtClean="0">
                <a:latin typeface="Calibri" pitchFamily="34" charset="0"/>
              </a:rPr>
              <a:t>-1</a:t>
            </a:r>
            <a:r>
              <a:rPr lang="en-US" sz="3500" b="1" dirty="0" smtClean="0">
                <a:latin typeface="Calibri" pitchFamily="34" charset="0"/>
              </a:rPr>
              <a:t>) but during 2009 RUE increased as planting was delayed (RUE = 1.63 vs. 1.69 g MJ</a:t>
            </a:r>
            <a:r>
              <a:rPr lang="en-US" sz="3500" b="1" baseline="30000" dirty="0" smtClean="0">
                <a:latin typeface="Calibri" pitchFamily="34" charset="0"/>
              </a:rPr>
              <a:t>-1</a:t>
            </a:r>
            <a:r>
              <a:rPr lang="en-US" sz="3500" b="1" dirty="0" smtClean="0">
                <a:latin typeface="Calibri" pitchFamily="34" charset="0"/>
              </a:rPr>
              <a:t>) (Table 1).</a:t>
            </a:r>
          </a:p>
          <a:p>
            <a:pPr marL="514350" indent="-514350" algn="just">
              <a:buAutoNum type="arabicParenR"/>
            </a:pPr>
            <a:r>
              <a:rPr lang="en-US" sz="3500" b="1" dirty="0" smtClean="0">
                <a:latin typeface="Calibri" pitchFamily="34" charset="0"/>
              </a:rPr>
              <a:t>Total carbon fixation between R3 and R6 was always greater for early planting dates compared with the latest planting date leading to increased predicted dry matter by R5.5 and R6 for dates in 2007 but not in 2009 (Table 1).</a:t>
            </a:r>
          </a:p>
          <a:p>
            <a:pPr marL="514350" indent="-514350" algn="just">
              <a:buAutoNum type="arabicParenR"/>
            </a:pPr>
            <a:r>
              <a:rPr lang="en-US" sz="3500" b="1" dirty="0" smtClean="0">
                <a:latin typeface="Calibri" pitchFamily="34" charset="0"/>
              </a:rPr>
              <a:t>Using LAI, LI, CER, and solar radiation provided a fairly accurate prediction of dry matter accumulated between R3 and R5.5. Entry of sudden death syndrome into the 17 April planting date was likely the cause of the poor agreement (Table 1).</a:t>
            </a:r>
          </a:p>
          <a:p>
            <a:pPr marL="514350" indent="-514350" algn="just">
              <a:buAutoNum type="arabicParenR"/>
            </a:pPr>
            <a:r>
              <a:rPr lang="en-US" sz="3500" b="1" dirty="0" smtClean="0">
                <a:latin typeface="Calibri" pitchFamily="34" charset="0"/>
              </a:rPr>
              <a:t>As CER increased, RUE (Fig. 4a) and yield (Fig. 4b) increased linearly. These data indicate soybean becomes more efficient at producing dry matter as CER increases, yield is strongly related to CER rate between R3 and R6, and both RUE and CER were factors that were increased by early planting in 2007 but not in 2009. Historically cool temperatures during July and August , 2009 may explain this inconsistent response between years.</a:t>
            </a:r>
          </a:p>
        </p:txBody>
      </p:sp>
      <p:sp>
        <p:nvSpPr>
          <p:cNvPr id="26" name="TextBox 25"/>
          <p:cNvSpPr txBox="1"/>
          <p:nvPr/>
        </p:nvSpPr>
        <p:spPr>
          <a:xfrm>
            <a:off x="8277727" y="533400"/>
            <a:ext cx="34699074" cy="12926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a:spAutoFit/>
          </a:bodyPr>
          <a:lstStyle/>
          <a:p>
            <a:pPr algn="ctr"/>
            <a:r>
              <a:rPr lang="en-US" sz="7800" b="1" dirty="0" smtClean="0">
                <a:latin typeface="+mj-lt"/>
              </a:rPr>
              <a:t>Photosynthetic Rate of Soybean at Various Planting Dates</a:t>
            </a:r>
            <a:endParaRPr lang="en-US" sz="7800" b="1" dirty="0">
              <a:latin typeface="+mj-lt"/>
            </a:endParaRPr>
          </a:p>
        </p:txBody>
      </p:sp>
      <p:sp>
        <p:nvSpPr>
          <p:cNvPr id="13321" name="TextBox 26"/>
          <p:cNvSpPr txBox="1">
            <a:spLocks noChangeArrowheads="1"/>
          </p:cNvSpPr>
          <p:nvPr/>
        </p:nvSpPr>
        <p:spPr bwMode="auto">
          <a:xfrm>
            <a:off x="1373707" y="1990378"/>
            <a:ext cx="48820619" cy="2031325"/>
          </a:xfrm>
          <a:prstGeom prst="rect">
            <a:avLst/>
          </a:prstGeom>
          <a:noFill/>
          <a:ln w="9525">
            <a:noFill/>
            <a:miter lim="800000"/>
            <a:headEnd/>
            <a:tailEnd/>
          </a:ln>
        </p:spPr>
        <p:txBody>
          <a:bodyPr>
            <a:spAutoFit/>
          </a:bodyPr>
          <a:lstStyle/>
          <a:p>
            <a:pPr algn="ctr"/>
            <a:r>
              <a:rPr lang="en-US" sz="6600" b="1" dirty="0">
                <a:latin typeface="Calibri" pitchFamily="34" charset="0"/>
              </a:rPr>
              <a:t>Jason L. De </a:t>
            </a:r>
            <a:r>
              <a:rPr lang="en-US" sz="6600" b="1" dirty="0" smtClean="0">
                <a:latin typeface="Calibri" pitchFamily="34" charset="0"/>
              </a:rPr>
              <a:t>Bruin</a:t>
            </a:r>
            <a:r>
              <a:rPr lang="en-US" sz="6600" b="1" baseline="30000" dirty="0" smtClean="0">
                <a:latin typeface="Calibri" pitchFamily="34" charset="0"/>
              </a:rPr>
              <a:t>1</a:t>
            </a:r>
            <a:r>
              <a:rPr lang="en-US" sz="6600" b="1" dirty="0" smtClean="0">
                <a:latin typeface="Calibri" pitchFamily="34" charset="0"/>
              </a:rPr>
              <a:t>, Jeremy W. Singer</a:t>
            </a:r>
            <a:r>
              <a:rPr lang="en-US" sz="6600" b="1" baseline="30000" dirty="0" smtClean="0">
                <a:latin typeface="Calibri" pitchFamily="34" charset="0"/>
              </a:rPr>
              <a:t>2</a:t>
            </a:r>
            <a:r>
              <a:rPr lang="en-US" sz="6600" b="1" dirty="0" smtClean="0">
                <a:latin typeface="Calibri" pitchFamily="34" charset="0"/>
              </a:rPr>
              <a:t>, </a:t>
            </a:r>
            <a:r>
              <a:rPr lang="en-US" sz="6600" b="1" dirty="0">
                <a:latin typeface="Calibri" pitchFamily="34" charset="0"/>
              </a:rPr>
              <a:t>and Palle </a:t>
            </a:r>
            <a:r>
              <a:rPr lang="en-US" sz="6600" b="1" dirty="0" smtClean="0">
                <a:latin typeface="Calibri" pitchFamily="34" charset="0"/>
              </a:rPr>
              <a:t>Pedersen</a:t>
            </a:r>
            <a:r>
              <a:rPr lang="en-US" sz="6600" b="1" baseline="30000" dirty="0" smtClean="0">
                <a:latin typeface="Calibri" pitchFamily="34" charset="0"/>
              </a:rPr>
              <a:t>1</a:t>
            </a:r>
            <a:endParaRPr lang="en-US" sz="6600" b="1" baseline="30000" dirty="0">
              <a:latin typeface="Calibri" pitchFamily="34" charset="0"/>
            </a:endParaRPr>
          </a:p>
          <a:p>
            <a:pPr algn="ctr"/>
            <a:r>
              <a:rPr lang="en-US" sz="6000" b="1" baseline="30000" dirty="0" smtClean="0">
                <a:latin typeface="Calibri" pitchFamily="34" charset="0"/>
              </a:rPr>
              <a:t>1</a:t>
            </a:r>
            <a:r>
              <a:rPr lang="en-US" sz="6000" b="1" dirty="0" smtClean="0">
                <a:latin typeface="Calibri" pitchFamily="34" charset="0"/>
              </a:rPr>
              <a:t>Department </a:t>
            </a:r>
            <a:r>
              <a:rPr lang="en-US" sz="6000" b="1" dirty="0">
                <a:latin typeface="Calibri" pitchFamily="34" charset="0"/>
              </a:rPr>
              <a:t>of Agronomy, Iowa State University (</a:t>
            </a:r>
            <a:r>
              <a:rPr lang="en-US" sz="6000" b="1" dirty="0">
                <a:latin typeface="Calibri" pitchFamily="34" charset="0"/>
                <a:hlinkClick r:id="rId5"/>
              </a:rPr>
              <a:t>jsndbrn@iastate.edu</a:t>
            </a:r>
            <a:r>
              <a:rPr lang="en-US" sz="6000" b="1" dirty="0" smtClean="0">
                <a:latin typeface="Calibri" pitchFamily="34" charset="0"/>
              </a:rPr>
              <a:t>); </a:t>
            </a:r>
            <a:r>
              <a:rPr lang="en-US" sz="6000" b="1" baseline="30000" dirty="0" smtClean="0">
                <a:latin typeface="Calibri" pitchFamily="34" charset="0"/>
              </a:rPr>
              <a:t>2</a:t>
            </a:r>
            <a:r>
              <a:rPr lang="en-US" sz="6000" b="1" dirty="0" smtClean="0">
                <a:latin typeface="Calibri" pitchFamily="34" charset="0"/>
              </a:rPr>
              <a:t>The National Laboratory for Agriculture and the Environment, USDA-ARS </a:t>
            </a:r>
            <a:endParaRPr lang="en-US" sz="6000" b="1" baseline="30000" dirty="0">
              <a:latin typeface="Calibri" pitchFamily="34" charset="0"/>
            </a:endParaRPr>
          </a:p>
        </p:txBody>
      </p:sp>
      <p:pic>
        <p:nvPicPr>
          <p:cNvPr id="13368" name="Picture 69" descr="Agron%20Wordmark_poster"/>
          <p:cNvPicPr>
            <a:picLocks noChangeAspect="1" noChangeArrowheads="1"/>
          </p:cNvPicPr>
          <p:nvPr/>
        </p:nvPicPr>
        <p:blipFill>
          <a:blip r:embed="rId6" cstate="print"/>
          <a:srcRect/>
          <a:stretch>
            <a:fillRect/>
          </a:stretch>
        </p:blipFill>
        <p:spPr bwMode="auto">
          <a:xfrm>
            <a:off x="42117830" y="37346022"/>
            <a:ext cx="8076497" cy="1448190"/>
          </a:xfrm>
          <a:prstGeom prst="rect">
            <a:avLst/>
          </a:prstGeom>
          <a:noFill/>
          <a:ln w="9525">
            <a:noFill/>
            <a:miter lim="800000"/>
            <a:headEnd/>
            <a:tailEnd/>
          </a:ln>
        </p:spPr>
      </p:pic>
      <p:sp>
        <p:nvSpPr>
          <p:cNvPr id="13369" name="TextBox 40"/>
          <p:cNvSpPr txBox="1">
            <a:spLocks noChangeArrowheads="1"/>
          </p:cNvSpPr>
          <p:nvPr/>
        </p:nvSpPr>
        <p:spPr bwMode="auto">
          <a:xfrm>
            <a:off x="1063978" y="35809992"/>
            <a:ext cx="16876263" cy="2385268"/>
          </a:xfrm>
          <a:prstGeom prst="rect">
            <a:avLst/>
          </a:prstGeom>
          <a:noFill/>
          <a:ln w="9525">
            <a:noFill/>
            <a:miter lim="800000"/>
            <a:headEnd/>
            <a:tailEnd/>
          </a:ln>
        </p:spPr>
        <p:txBody>
          <a:bodyPr>
            <a:spAutoFit/>
          </a:bodyPr>
          <a:lstStyle/>
          <a:p>
            <a:r>
              <a:rPr lang="en-US" sz="4400" b="1" dirty="0">
                <a:solidFill>
                  <a:schemeClr val="accent2"/>
                </a:solidFill>
                <a:latin typeface="Perpetua" pitchFamily="18" charset="0"/>
              </a:rPr>
              <a:t>Acknowledgments:</a:t>
            </a:r>
          </a:p>
          <a:p>
            <a:r>
              <a:rPr lang="en-US" sz="3500" b="1" dirty="0">
                <a:latin typeface="Calibri" pitchFamily="34" charset="0"/>
              </a:rPr>
              <a:t>The authors thank </a:t>
            </a:r>
            <a:r>
              <a:rPr lang="en-US" sz="3500" b="1" dirty="0" smtClean="0">
                <a:latin typeface="Calibri" pitchFamily="34" charset="0"/>
              </a:rPr>
              <a:t>Jose Rotundo for assistance in taking CER measurements and data analysis, Brent Pacha, Catherine  Swoboda, Alecia Kiszonas, Tim Berkland, and James Lee for assistance, and </a:t>
            </a:r>
            <a:r>
              <a:rPr lang="en-US" sz="3500" b="1" dirty="0">
                <a:latin typeface="Calibri" pitchFamily="34" charset="0"/>
              </a:rPr>
              <a:t>the Iowa Soybean Association for funding.</a:t>
            </a:r>
          </a:p>
        </p:txBody>
      </p:sp>
      <p:sp>
        <p:nvSpPr>
          <p:cNvPr id="13371" name="TextBox 42"/>
          <p:cNvSpPr txBox="1">
            <a:spLocks noChangeArrowheads="1"/>
          </p:cNvSpPr>
          <p:nvPr/>
        </p:nvSpPr>
        <p:spPr bwMode="auto">
          <a:xfrm>
            <a:off x="18611606" y="35548867"/>
            <a:ext cx="23374594" cy="3508653"/>
          </a:xfrm>
          <a:prstGeom prst="rect">
            <a:avLst/>
          </a:prstGeom>
          <a:noFill/>
          <a:ln w="9525">
            <a:noFill/>
            <a:miter lim="800000"/>
            <a:headEnd/>
            <a:tailEnd/>
          </a:ln>
        </p:spPr>
        <p:txBody>
          <a:bodyPr wrap="square">
            <a:spAutoFit/>
          </a:bodyPr>
          <a:lstStyle/>
          <a:p>
            <a:pPr algn="just"/>
            <a:r>
              <a:rPr lang="en-US" sz="4400" b="1" dirty="0">
                <a:solidFill>
                  <a:schemeClr val="accent2"/>
                </a:solidFill>
                <a:latin typeface="Perpetua" pitchFamily="18" charset="0"/>
              </a:rPr>
              <a:t>References</a:t>
            </a:r>
            <a:r>
              <a:rPr lang="en-US" sz="4400" b="1" dirty="0" smtClean="0">
                <a:solidFill>
                  <a:schemeClr val="accent2"/>
                </a:solidFill>
                <a:latin typeface="Perpetua" pitchFamily="18" charset="0"/>
              </a:rPr>
              <a:t>:</a:t>
            </a:r>
          </a:p>
          <a:p>
            <a:pPr algn="just"/>
            <a:r>
              <a:rPr lang="en-US" sz="2000" b="1" dirty="0" smtClean="0">
                <a:latin typeface="Calibri" pitchFamily="34" charset="0"/>
              </a:rPr>
              <a:t>Anderson, L.R., and B.L. </a:t>
            </a:r>
            <a:r>
              <a:rPr lang="en-US" sz="2000" b="1" dirty="0" err="1" smtClean="0">
                <a:latin typeface="Calibri" pitchFamily="34" charset="0"/>
              </a:rPr>
              <a:t>Vasilas</a:t>
            </a:r>
            <a:r>
              <a:rPr lang="en-US" sz="2000" b="1" dirty="0" smtClean="0">
                <a:latin typeface="Calibri" pitchFamily="34" charset="0"/>
              </a:rPr>
              <a:t>. 1985. Effects of planting date on two soybean cultivars: seasonal dry matter accumulation and seed yield. Crop Sci. 25:999-1004.</a:t>
            </a:r>
          </a:p>
          <a:p>
            <a:pPr algn="just"/>
            <a:r>
              <a:rPr lang="en-US" sz="2000" b="1" dirty="0" err="1" smtClean="0">
                <a:latin typeface="Calibri" pitchFamily="34" charset="0"/>
              </a:rPr>
              <a:t>Bastidas</a:t>
            </a:r>
            <a:r>
              <a:rPr lang="en-US" sz="2000" b="1" dirty="0" smtClean="0">
                <a:latin typeface="Calibri" pitchFamily="34" charset="0"/>
              </a:rPr>
              <a:t>, A.M., T.D. Setiyono, A. </a:t>
            </a:r>
            <a:r>
              <a:rPr lang="en-US" sz="2000" b="1" dirty="0" err="1" smtClean="0">
                <a:latin typeface="Calibri" pitchFamily="34" charset="0"/>
              </a:rPr>
              <a:t>Dobermann</a:t>
            </a:r>
            <a:r>
              <a:rPr lang="en-US" sz="2000" b="1" dirty="0" smtClean="0">
                <a:latin typeface="Calibri" pitchFamily="34" charset="0"/>
              </a:rPr>
              <a:t>, K.G. Cassman, R.W. Elmore, G.L. </a:t>
            </a:r>
            <a:r>
              <a:rPr lang="en-US" sz="2000" b="1" dirty="0" err="1" smtClean="0">
                <a:latin typeface="Calibri" pitchFamily="34" charset="0"/>
              </a:rPr>
              <a:t>Graef</a:t>
            </a:r>
            <a:r>
              <a:rPr lang="en-US" sz="2000" b="1" dirty="0" smtClean="0">
                <a:latin typeface="Calibri" pitchFamily="34" charset="0"/>
              </a:rPr>
              <a:t>, and J.E. Specht. 2008. Soybean sowing date: the vegetative, reproductive, and agronomic impacts. Crop Sci. 48:727-740.</a:t>
            </a:r>
          </a:p>
          <a:p>
            <a:pPr algn="just"/>
            <a:r>
              <a:rPr lang="en-US" sz="2000" b="1" dirty="0" smtClean="0">
                <a:latin typeface="Calibri" pitchFamily="34" charset="0"/>
              </a:rPr>
              <a:t>De Bruin, J.L., and P. Pedersen. 2008. Soybean seed yield response to planting date and seeding rate in the upper </a:t>
            </a:r>
            <a:r>
              <a:rPr lang="en-US" sz="2000" b="1" dirty="0" err="1" smtClean="0">
                <a:latin typeface="Calibri" pitchFamily="34" charset="0"/>
              </a:rPr>
              <a:t>midwest</a:t>
            </a:r>
            <a:r>
              <a:rPr lang="en-US" sz="2000" b="1" dirty="0" smtClean="0">
                <a:latin typeface="Calibri" pitchFamily="34" charset="0"/>
              </a:rPr>
              <a:t>. </a:t>
            </a:r>
            <a:r>
              <a:rPr lang="en-US" sz="2000" b="1" dirty="0" err="1" smtClean="0">
                <a:latin typeface="Calibri" pitchFamily="34" charset="0"/>
              </a:rPr>
              <a:t>Agron</a:t>
            </a:r>
            <a:r>
              <a:rPr lang="en-US" sz="2000" b="1" dirty="0" smtClean="0">
                <a:latin typeface="Calibri" pitchFamily="34" charset="0"/>
              </a:rPr>
              <a:t>. J. 100:696-703.</a:t>
            </a:r>
          </a:p>
          <a:p>
            <a:pPr algn="just"/>
            <a:r>
              <a:rPr lang="en-US" sz="2000" b="1" dirty="0" smtClean="0">
                <a:latin typeface="Calibri" pitchFamily="34" charset="0"/>
              </a:rPr>
              <a:t>Fehr, W.R., and C.E. Caviness. 1977. Stages of soybean development. Special Report 80. Iowa Agric. Home Econ. Exp. </a:t>
            </a:r>
            <a:r>
              <a:rPr lang="en-US" sz="2000" b="1" dirty="0" err="1" smtClean="0">
                <a:latin typeface="Calibri" pitchFamily="34" charset="0"/>
              </a:rPr>
              <a:t>Stn.</a:t>
            </a:r>
            <a:r>
              <a:rPr lang="en-US" sz="2000" b="1" dirty="0" smtClean="0">
                <a:latin typeface="Calibri" pitchFamily="34" charset="0"/>
              </a:rPr>
              <a:t>, Iowa State Univ., Ames.</a:t>
            </a:r>
          </a:p>
          <a:p>
            <a:pPr algn="just"/>
            <a:r>
              <a:rPr lang="en-US" sz="2000" b="1" dirty="0" smtClean="0">
                <a:latin typeface="Calibri" pitchFamily="34" charset="0"/>
              </a:rPr>
              <a:t>Grau, C.R., E.S. Oplinger, E.A. </a:t>
            </a:r>
            <a:r>
              <a:rPr lang="en-US" sz="2000" b="1" dirty="0" err="1" smtClean="0">
                <a:latin typeface="Calibri" pitchFamily="34" charset="0"/>
              </a:rPr>
              <a:t>Adee</a:t>
            </a:r>
            <a:r>
              <a:rPr lang="en-US" sz="2000" b="1" dirty="0" smtClean="0">
                <a:latin typeface="Calibri" pitchFamily="34" charset="0"/>
              </a:rPr>
              <a:t>, E.A. </a:t>
            </a:r>
            <a:r>
              <a:rPr lang="en-US" sz="2000" b="1" dirty="0" err="1" smtClean="0">
                <a:latin typeface="Calibri" pitchFamily="34" charset="0"/>
              </a:rPr>
              <a:t>Hinkens</a:t>
            </a:r>
            <a:r>
              <a:rPr lang="en-US" sz="2000" b="1" dirty="0" smtClean="0">
                <a:latin typeface="Calibri" pitchFamily="34" charset="0"/>
              </a:rPr>
              <a:t>, and M.J. </a:t>
            </a:r>
            <a:r>
              <a:rPr lang="en-US" sz="2000" b="1" dirty="0" err="1" smtClean="0">
                <a:latin typeface="Calibri" pitchFamily="34" charset="0"/>
              </a:rPr>
              <a:t>Martinka</a:t>
            </a:r>
            <a:r>
              <a:rPr lang="en-US" sz="2000" b="1" dirty="0" smtClean="0">
                <a:latin typeface="Calibri" pitchFamily="34" charset="0"/>
              </a:rPr>
              <a:t>.  1994. Planting date and row width effect on severity of brown stem rot and soybean productivity. J. Prod. Agric. 7:347-351.</a:t>
            </a:r>
          </a:p>
          <a:p>
            <a:pPr algn="just"/>
            <a:r>
              <a:rPr lang="en-US" sz="2000" b="1" dirty="0" err="1" smtClean="0">
                <a:latin typeface="Calibri" pitchFamily="34" charset="0"/>
              </a:rPr>
              <a:t>Kantolic</a:t>
            </a:r>
            <a:r>
              <a:rPr lang="en-US" sz="2000" b="1" dirty="0" smtClean="0">
                <a:latin typeface="Calibri" pitchFamily="34" charset="0"/>
              </a:rPr>
              <a:t>, A.G., and G.A. </a:t>
            </a:r>
            <a:r>
              <a:rPr lang="en-US" sz="2000" b="1" dirty="0" err="1" smtClean="0">
                <a:latin typeface="Calibri" pitchFamily="34" charset="0"/>
              </a:rPr>
              <a:t>Slafer</a:t>
            </a:r>
            <a:r>
              <a:rPr lang="en-US" sz="2000" b="1" dirty="0" smtClean="0">
                <a:latin typeface="Calibri" pitchFamily="34" charset="0"/>
              </a:rPr>
              <a:t>. 2001. Photoperiod sensitivity after flowering and seed number determination in determinate soybean cultivars. Field Crops Res. 72:109-118.</a:t>
            </a:r>
          </a:p>
          <a:p>
            <a:pPr algn="just"/>
            <a:r>
              <a:rPr lang="en-US" sz="2000" b="1" dirty="0" err="1" smtClean="0">
                <a:latin typeface="Calibri" pitchFamily="34" charset="0"/>
              </a:rPr>
              <a:t>Lueschen</a:t>
            </a:r>
            <a:r>
              <a:rPr lang="en-US" sz="2000" b="1" dirty="0" smtClean="0">
                <a:latin typeface="Calibri" pitchFamily="34" charset="0"/>
              </a:rPr>
              <a:t>, W.E.,  J.H. Ford,  S.D. </a:t>
            </a:r>
            <a:r>
              <a:rPr lang="en-US" sz="2000" b="1" dirty="0" err="1" smtClean="0">
                <a:latin typeface="Calibri" pitchFamily="34" charset="0"/>
              </a:rPr>
              <a:t>Evana</a:t>
            </a:r>
            <a:r>
              <a:rPr lang="en-US" sz="2000" b="1" dirty="0" smtClean="0">
                <a:latin typeface="Calibri" pitchFamily="34" charset="0"/>
              </a:rPr>
              <a:t>,  B.K. </a:t>
            </a:r>
            <a:r>
              <a:rPr lang="en-US" sz="2000" b="1" dirty="0" err="1" smtClean="0">
                <a:latin typeface="Calibri" pitchFamily="34" charset="0"/>
              </a:rPr>
              <a:t>Kanne</a:t>
            </a:r>
            <a:r>
              <a:rPr lang="en-US" sz="2000" b="1" dirty="0" smtClean="0">
                <a:latin typeface="Calibri" pitchFamily="34" charset="0"/>
              </a:rPr>
              <a:t>, T.R. </a:t>
            </a:r>
            <a:r>
              <a:rPr lang="en-US" sz="2000" b="1" dirty="0" err="1" smtClean="0">
                <a:latin typeface="Calibri" pitchFamily="34" charset="0"/>
              </a:rPr>
              <a:t>Hoverstad</a:t>
            </a:r>
            <a:r>
              <a:rPr lang="en-US" sz="2000" b="1" dirty="0" smtClean="0">
                <a:latin typeface="Calibri" pitchFamily="34" charset="0"/>
              </a:rPr>
              <a:t>, G.W. Randall,  J.H. </a:t>
            </a:r>
            <a:r>
              <a:rPr lang="en-US" sz="2000" b="1" dirty="0" err="1" smtClean="0">
                <a:latin typeface="Calibri" pitchFamily="34" charset="0"/>
              </a:rPr>
              <a:t>Orf</a:t>
            </a:r>
            <a:r>
              <a:rPr lang="en-US" sz="2000" b="1" dirty="0" smtClean="0">
                <a:latin typeface="Calibri" pitchFamily="34" charset="0"/>
              </a:rPr>
              <a:t>, D.R. Hicks. 1992. Tillage, row spacing, and planting date effects on soybean following corn and wheat. J. Prod. Agric. 5:254-260.</a:t>
            </a:r>
          </a:p>
          <a:p>
            <a:pPr algn="just"/>
            <a:r>
              <a:rPr lang="en-US" sz="2000" b="1" dirty="0" smtClean="0">
                <a:latin typeface="Calibri" pitchFamily="34" charset="0"/>
              </a:rPr>
              <a:t>Sinclair, T.R., and T. </a:t>
            </a:r>
            <a:r>
              <a:rPr lang="en-US" sz="2000" b="1" dirty="0" err="1" smtClean="0">
                <a:latin typeface="Calibri" pitchFamily="34" charset="0"/>
              </a:rPr>
              <a:t>Horie</a:t>
            </a:r>
            <a:r>
              <a:rPr lang="en-US" sz="2000" b="1" dirty="0" smtClean="0">
                <a:latin typeface="Calibri" pitchFamily="34" charset="0"/>
              </a:rPr>
              <a:t>. 1989. Leaf nitrogen, photosynthesis, and crop radiation use efficiency: a review. Crop Sci. 29:90-98.</a:t>
            </a:r>
          </a:p>
          <a:p>
            <a:pPr algn="just"/>
            <a:endParaRPr lang="en-US" sz="1800" b="1" dirty="0">
              <a:latin typeface="Perpetua" pitchFamily="18" charset="0"/>
            </a:endParaRPr>
          </a:p>
        </p:txBody>
      </p:sp>
      <p:grpSp>
        <p:nvGrpSpPr>
          <p:cNvPr id="13393" name="Group 81"/>
          <p:cNvGrpSpPr>
            <a:grpSpLocks/>
          </p:cNvGrpSpPr>
          <p:nvPr/>
        </p:nvGrpSpPr>
        <p:grpSpPr bwMode="auto">
          <a:xfrm>
            <a:off x="47125066" y="35431401"/>
            <a:ext cx="3048000" cy="1770243"/>
            <a:chOff x="17827" y="24826"/>
            <a:chExt cx="2016" cy="1200"/>
          </a:xfrm>
        </p:grpSpPr>
        <p:sp>
          <p:nvSpPr>
            <p:cNvPr id="13392" name="Rectangle 80"/>
            <p:cNvSpPr>
              <a:spLocks noChangeArrowheads="1"/>
            </p:cNvSpPr>
            <p:nvPr/>
          </p:nvSpPr>
          <p:spPr bwMode="auto">
            <a:xfrm>
              <a:off x="17827" y="24826"/>
              <a:ext cx="2016" cy="1200"/>
            </a:xfrm>
            <a:prstGeom prst="rect">
              <a:avLst/>
            </a:prstGeom>
            <a:solidFill>
              <a:schemeClr val="bg1"/>
            </a:solidFill>
            <a:ln w="9525">
              <a:noFill/>
              <a:miter lim="800000"/>
              <a:headEnd/>
              <a:tailEnd/>
            </a:ln>
            <a:effectLst/>
          </p:spPr>
          <p:txBody>
            <a:bodyPr wrap="none" anchor="ctr"/>
            <a:lstStyle/>
            <a:p>
              <a:endParaRPr lang="en-US"/>
            </a:p>
          </p:txBody>
        </p:sp>
        <p:pic>
          <p:nvPicPr>
            <p:cNvPr id="13372" name="Picture 43" descr="ISA Color Logo (2).tif"/>
            <p:cNvPicPr>
              <a:picLocks noChangeAspect="1"/>
            </p:cNvPicPr>
            <p:nvPr/>
          </p:nvPicPr>
          <p:blipFill>
            <a:blip r:embed="rId7" cstate="print"/>
            <a:srcRect/>
            <a:stretch>
              <a:fillRect/>
            </a:stretch>
          </p:blipFill>
          <p:spPr bwMode="auto">
            <a:xfrm>
              <a:off x="18019" y="24881"/>
              <a:ext cx="1632" cy="1049"/>
            </a:xfrm>
            <a:prstGeom prst="rect">
              <a:avLst/>
            </a:prstGeom>
            <a:noFill/>
            <a:ln w="9525">
              <a:noFill/>
              <a:miter lim="800000"/>
              <a:headEnd/>
              <a:tailEnd/>
            </a:ln>
          </p:spPr>
        </p:pic>
      </p:grpSp>
      <p:pic>
        <p:nvPicPr>
          <p:cNvPr id="43" name="Picture 42" descr="DSC01976.JPG"/>
          <p:cNvPicPr>
            <a:picLocks noChangeAspect="1"/>
          </p:cNvPicPr>
          <p:nvPr/>
        </p:nvPicPr>
        <p:blipFill>
          <a:blip r:embed="rId8" cstate="print"/>
          <a:stretch>
            <a:fillRect/>
          </a:stretch>
        </p:blipFill>
        <p:spPr>
          <a:xfrm>
            <a:off x="44043600" y="4374102"/>
            <a:ext cx="5867400" cy="4400550"/>
          </a:xfrm>
          <a:prstGeom prst="rect">
            <a:avLst/>
          </a:prstGeom>
          <a:ln>
            <a:solidFill>
              <a:schemeClr val="tx1"/>
            </a:solidFill>
          </a:ln>
        </p:spPr>
      </p:pic>
      <p:pic>
        <p:nvPicPr>
          <p:cNvPr id="45" name="Picture 44" descr="DSCN0933.JPG"/>
          <p:cNvPicPr>
            <a:picLocks noChangeAspect="1"/>
          </p:cNvPicPr>
          <p:nvPr/>
        </p:nvPicPr>
        <p:blipFill>
          <a:blip r:embed="rId9" cstate="print"/>
          <a:stretch>
            <a:fillRect/>
          </a:stretch>
        </p:blipFill>
        <p:spPr>
          <a:xfrm>
            <a:off x="37719000" y="4346028"/>
            <a:ext cx="5724549" cy="4371474"/>
          </a:xfrm>
          <a:prstGeom prst="rect">
            <a:avLst/>
          </a:prstGeom>
          <a:ln>
            <a:solidFill>
              <a:schemeClr val="tx1"/>
            </a:solidFill>
          </a:ln>
        </p:spPr>
      </p:pic>
      <p:pic>
        <p:nvPicPr>
          <p:cNvPr id="1026" name="Picture 2"/>
          <p:cNvPicPr>
            <a:picLocks noChangeAspect="1" noChangeArrowheads="1"/>
          </p:cNvPicPr>
          <p:nvPr/>
        </p:nvPicPr>
        <p:blipFill>
          <a:blip r:embed="rId10" cstate="print"/>
          <a:srcRect/>
          <a:stretch>
            <a:fillRect/>
          </a:stretch>
        </p:blipFill>
        <p:spPr bwMode="auto">
          <a:xfrm>
            <a:off x="26978811" y="4290988"/>
            <a:ext cx="8458200" cy="5997194"/>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11" cstate="print"/>
          <a:srcRect/>
          <a:stretch>
            <a:fillRect/>
          </a:stretch>
        </p:blipFill>
        <p:spPr bwMode="auto">
          <a:xfrm>
            <a:off x="18368211" y="4311040"/>
            <a:ext cx="8382000" cy="5971674"/>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12" cstate="print"/>
          <a:srcRect/>
          <a:stretch>
            <a:fillRect/>
          </a:stretch>
        </p:blipFill>
        <p:spPr bwMode="auto">
          <a:xfrm>
            <a:off x="18364200" y="10515325"/>
            <a:ext cx="8382000" cy="5848969"/>
          </a:xfrm>
          <a:prstGeom prst="rect">
            <a:avLst/>
          </a:prstGeom>
          <a:noFill/>
          <a:ln w="9525">
            <a:solidFill>
              <a:schemeClr val="tx1"/>
            </a:solidFill>
            <a:miter lim="800000"/>
            <a:headEnd/>
            <a:tailEnd/>
          </a:ln>
        </p:spPr>
      </p:pic>
      <p:pic>
        <p:nvPicPr>
          <p:cNvPr id="1029" name="Picture 5"/>
          <p:cNvPicPr>
            <a:picLocks noChangeAspect="1" noChangeArrowheads="1"/>
          </p:cNvPicPr>
          <p:nvPr/>
        </p:nvPicPr>
        <p:blipFill>
          <a:blip r:embed="rId13" cstate="print"/>
          <a:srcRect/>
          <a:stretch>
            <a:fillRect/>
          </a:stretch>
        </p:blipFill>
        <p:spPr bwMode="auto">
          <a:xfrm>
            <a:off x="26927532" y="10487251"/>
            <a:ext cx="8509479" cy="5867399"/>
          </a:xfrm>
          <a:prstGeom prst="rect">
            <a:avLst/>
          </a:prstGeom>
          <a:noFill/>
          <a:ln w="9525">
            <a:solidFill>
              <a:schemeClr val="tx1"/>
            </a:solidFill>
            <a:miter lim="800000"/>
            <a:headEnd/>
            <a:tailEnd/>
          </a:ln>
        </p:spPr>
      </p:pic>
      <p:sp>
        <p:nvSpPr>
          <p:cNvPr id="49" name="TextBox 48"/>
          <p:cNvSpPr txBox="1"/>
          <p:nvPr/>
        </p:nvSpPr>
        <p:spPr>
          <a:xfrm>
            <a:off x="37742648" y="8760373"/>
            <a:ext cx="12320752" cy="1569660"/>
          </a:xfrm>
          <a:prstGeom prst="rect">
            <a:avLst/>
          </a:prstGeom>
          <a:noFill/>
        </p:spPr>
        <p:txBody>
          <a:bodyPr wrap="square" rtlCol="0">
            <a:spAutoFit/>
          </a:bodyPr>
          <a:lstStyle/>
          <a:p>
            <a:r>
              <a:rPr lang="en-US" sz="3200" b="1" dirty="0" smtClean="0">
                <a:latin typeface="Calibri" pitchFamily="34" charset="0"/>
              </a:rPr>
              <a:t>Figure 1. Plant size differences due to different planting dates (a) and measuring carbon exchange rate on individual soybean leaflets in the field (b). </a:t>
            </a:r>
            <a:endParaRPr lang="en-US" sz="3200" b="1" dirty="0">
              <a:latin typeface="Calibri" pitchFamily="34" charset="0"/>
            </a:endParaRPr>
          </a:p>
        </p:txBody>
      </p:sp>
      <p:sp>
        <p:nvSpPr>
          <p:cNvPr id="50" name="TextBox 49"/>
          <p:cNvSpPr txBox="1"/>
          <p:nvPr/>
        </p:nvSpPr>
        <p:spPr>
          <a:xfrm>
            <a:off x="21488400" y="4796314"/>
            <a:ext cx="457200" cy="523220"/>
          </a:xfrm>
          <a:prstGeom prst="rect">
            <a:avLst/>
          </a:prstGeom>
          <a:noFill/>
        </p:spPr>
        <p:txBody>
          <a:bodyPr wrap="square" rtlCol="0">
            <a:spAutoFit/>
          </a:bodyPr>
          <a:lstStyle/>
          <a:p>
            <a:r>
              <a:rPr lang="en-US" sz="2800" b="1" dirty="0" smtClean="0"/>
              <a:t>a</a:t>
            </a:r>
            <a:endParaRPr lang="en-US" sz="2800" b="1" dirty="0"/>
          </a:p>
        </p:txBody>
      </p:sp>
      <p:sp>
        <p:nvSpPr>
          <p:cNvPr id="51" name="TextBox 50"/>
          <p:cNvSpPr txBox="1"/>
          <p:nvPr/>
        </p:nvSpPr>
        <p:spPr>
          <a:xfrm>
            <a:off x="30022800" y="4796314"/>
            <a:ext cx="457200" cy="523220"/>
          </a:xfrm>
          <a:prstGeom prst="rect">
            <a:avLst/>
          </a:prstGeom>
          <a:noFill/>
        </p:spPr>
        <p:txBody>
          <a:bodyPr wrap="square" rtlCol="0">
            <a:spAutoFit/>
          </a:bodyPr>
          <a:lstStyle/>
          <a:p>
            <a:r>
              <a:rPr lang="en-US" sz="2800" b="1" dirty="0" smtClean="0"/>
              <a:t>b</a:t>
            </a:r>
            <a:endParaRPr lang="en-US" sz="2800" b="1" dirty="0"/>
          </a:p>
        </p:txBody>
      </p:sp>
      <p:sp>
        <p:nvSpPr>
          <p:cNvPr id="52" name="TextBox 51"/>
          <p:cNvSpPr txBox="1"/>
          <p:nvPr/>
        </p:nvSpPr>
        <p:spPr>
          <a:xfrm>
            <a:off x="21336000" y="11044714"/>
            <a:ext cx="457200" cy="523220"/>
          </a:xfrm>
          <a:prstGeom prst="rect">
            <a:avLst/>
          </a:prstGeom>
          <a:noFill/>
        </p:spPr>
        <p:txBody>
          <a:bodyPr wrap="square" rtlCol="0">
            <a:spAutoFit/>
          </a:bodyPr>
          <a:lstStyle/>
          <a:p>
            <a:r>
              <a:rPr lang="en-US" sz="2800" b="1" dirty="0" smtClean="0"/>
              <a:t>c</a:t>
            </a:r>
            <a:endParaRPr lang="en-US" sz="2800" b="1" dirty="0"/>
          </a:p>
        </p:txBody>
      </p:sp>
      <p:sp>
        <p:nvSpPr>
          <p:cNvPr id="53" name="TextBox 52"/>
          <p:cNvSpPr txBox="1"/>
          <p:nvPr/>
        </p:nvSpPr>
        <p:spPr>
          <a:xfrm>
            <a:off x="29946600" y="10968514"/>
            <a:ext cx="457200" cy="523220"/>
          </a:xfrm>
          <a:prstGeom prst="rect">
            <a:avLst/>
          </a:prstGeom>
          <a:noFill/>
        </p:spPr>
        <p:txBody>
          <a:bodyPr wrap="square" rtlCol="0">
            <a:spAutoFit/>
          </a:bodyPr>
          <a:lstStyle/>
          <a:p>
            <a:r>
              <a:rPr lang="en-US" sz="2800" b="1" dirty="0" smtClean="0"/>
              <a:t>d</a:t>
            </a:r>
            <a:endParaRPr lang="en-US" sz="2800" b="1" dirty="0"/>
          </a:p>
        </p:txBody>
      </p:sp>
      <p:sp>
        <p:nvSpPr>
          <p:cNvPr id="54" name="TextBox 53"/>
          <p:cNvSpPr txBox="1"/>
          <p:nvPr/>
        </p:nvSpPr>
        <p:spPr>
          <a:xfrm>
            <a:off x="18368211" y="16378714"/>
            <a:ext cx="17068800" cy="1077218"/>
          </a:xfrm>
          <a:prstGeom prst="rect">
            <a:avLst/>
          </a:prstGeom>
          <a:noFill/>
        </p:spPr>
        <p:txBody>
          <a:bodyPr wrap="square" rtlCol="0">
            <a:spAutoFit/>
          </a:bodyPr>
          <a:lstStyle/>
          <a:p>
            <a:r>
              <a:rPr lang="en-US" sz="3200" b="1" dirty="0" smtClean="0">
                <a:latin typeface="Calibri" pitchFamily="34" charset="0"/>
              </a:rPr>
              <a:t>Figure 2. Vegetative and reproductive stages of soybean following 18 April (a &amp; b) and 22 May (c &amp; d) planting during 2007, Ames Iowa. </a:t>
            </a:r>
            <a:endParaRPr lang="en-US" sz="3200" b="1" dirty="0">
              <a:latin typeface="Calibri" pitchFamily="34" charset="0"/>
            </a:endParaRPr>
          </a:p>
        </p:txBody>
      </p:sp>
      <p:sp>
        <p:nvSpPr>
          <p:cNvPr id="55" name="TextBox 54"/>
          <p:cNvSpPr txBox="1"/>
          <p:nvPr/>
        </p:nvSpPr>
        <p:spPr>
          <a:xfrm>
            <a:off x="22250400" y="7768114"/>
            <a:ext cx="3124200" cy="830997"/>
          </a:xfrm>
          <a:prstGeom prst="rect">
            <a:avLst/>
          </a:prstGeom>
          <a:noFill/>
        </p:spPr>
        <p:txBody>
          <a:bodyPr wrap="square" rtlCol="0">
            <a:spAutoFit/>
          </a:bodyPr>
          <a:lstStyle/>
          <a:p>
            <a:r>
              <a:rPr lang="en-US" sz="2400" b="1" dirty="0" smtClean="0"/>
              <a:t>-2 = planting</a:t>
            </a:r>
          </a:p>
          <a:p>
            <a:r>
              <a:rPr lang="en-US" sz="2400" b="1" dirty="0" smtClean="0"/>
              <a:t>-1 = emergence (VE)</a:t>
            </a:r>
            <a:endParaRPr lang="en-US" sz="2400" b="1" dirty="0"/>
          </a:p>
        </p:txBody>
      </p:sp>
      <p:sp>
        <p:nvSpPr>
          <p:cNvPr id="56" name="TextBox 55"/>
          <p:cNvSpPr txBox="1"/>
          <p:nvPr/>
        </p:nvSpPr>
        <p:spPr>
          <a:xfrm>
            <a:off x="22269450" y="13864114"/>
            <a:ext cx="3124200" cy="830997"/>
          </a:xfrm>
          <a:prstGeom prst="rect">
            <a:avLst/>
          </a:prstGeom>
          <a:noFill/>
        </p:spPr>
        <p:txBody>
          <a:bodyPr wrap="square" rtlCol="0">
            <a:spAutoFit/>
          </a:bodyPr>
          <a:lstStyle/>
          <a:p>
            <a:r>
              <a:rPr lang="en-US" sz="2400" b="1" dirty="0" smtClean="0"/>
              <a:t>-2 = planting</a:t>
            </a:r>
          </a:p>
          <a:p>
            <a:r>
              <a:rPr lang="en-US" sz="2400" b="1" dirty="0" smtClean="0"/>
              <a:t>-1 = emergence (VE)</a:t>
            </a:r>
            <a:endParaRPr lang="en-US" sz="2400" b="1" dirty="0"/>
          </a:p>
        </p:txBody>
      </p:sp>
      <p:sp>
        <p:nvSpPr>
          <p:cNvPr id="60" name="TextBox 59"/>
          <p:cNvSpPr txBox="1"/>
          <p:nvPr/>
        </p:nvSpPr>
        <p:spPr>
          <a:xfrm>
            <a:off x="37626971" y="23164800"/>
            <a:ext cx="12420600" cy="1569660"/>
          </a:xfrm>
          <a:prstGeom prst="rect">
            <a:avLst/>
          </a:prstGeom>
          <a:noFill/>
        </p:spPr>
        <p:txBody>
          <a:bodyPr wrap="square" rtlCol="0">
            <a:spAutoFit/>
          </a:bodyPr>
          <a:lstStyle/>
          <a:p>
            <a:r>
              <a:rPr lang="en-US" sz="3200" b="1" dirty="0" smtClean="0">
                <a:latin typeface="Calibri" pitchFamily="34" charset="0"/>
              </a:rPr>
              <a:t>Figure 3. Seasonal CER for 18 April and 22 May planting during 2007 (a) and 17 April and 29 May planting during 2009 (b), Ames Iowa. Horizontal bars indicate duration of R3 to R6.</a:t>
            </a:r>
            <a:endParaRPr lang="en-US" sz="3200" b="1" dirty="0">
              <a:latin typeface="Calibri" pitchFamily="34" charset="0"/>
            </a:endParaRPr>
          </a:p>
        </p:txBody>
      </p:sp>
      <p:sp>
        <p:nvSpPr>
          <p:cNvPr id="61" name="TextBox 60"/>
          <p:cNvSpPr txBox="1"/>
          <p:nvPr/>
        </p:nvSpPr>
        <p:spPr>
          <a:xfrm>
            <a:off x="39836771" y="10972801"/>
            <a:ext cx="457200" cy="523220"/>
          </a:xfrm>
          <a:prstGeom prst="rect">
            <a:avLst/>
          </a:prstGeom>
          <a:noFill/>
        </p:spPr>
        <p:txBody>
          <a:bodyPr wrap="square" rtlCol="0">
            <a:spAutoFit/>
          </a:bodyPr>
          <a:lstStyle/>
          <a:p>
            <a:r>
              <a:rPr lang="en-US" sz="2800" b="1" dirty="0" smtClean="0"/>
              <a:t>a</a:t>
            </a:r>
            <a:endParaRPr lang="en-US" sz="2800" b="1" dirty="0"/>
          </a:p>
        </p:txBody>
      </p:sp>
      <p:sp>
        <p:nvSpPr>
          <p:cNvPr id="62" name="TextBox 61"/>
          <p:cNvSpPr txBox="1"/>
          <p:nvPr/>
        </p:nvSpPr>
        <p:spPr>
          <a:xfrm>
            <a:off x="39844793" y="17602200"/>
            <a:ext cx="457200" cy="523220"/>
          </a:xfrm>
          <a:prstGeom prst="rect">
            <a:avLst/>
          </a:prstGeom>
          <a:noFill/>
        </p:spPr>
        <p:txBody>
          <a:bodyPr wrap="square" rtlCol="0">
            <a:spAutoFit/>
          </a:bodyPr>
          <a:lstStyle/>
          <a:p>
            <a:r>
              <a:rPr lang="en-US" sz="2800" b="1" dirty="0" smtClean="0"/>
              <a:t>b</a:t>
            </a:r>
            <a:endParaRPr lang="en-US" sz="2800" b="1" dirty="0"/>
          </a:p>
        </p:txBody>
      </p:sp>
      <p:sp>
        <p:nvSpPr>
          <p:cNvPr id="63" name="TextBox 62"/>
          <p:cNvSpPr txBox="1"/>
          <p:nvPr/>
        </p:nvSpPr>
        <p:spPr>
          <a:xfrm>
            <a:off x="44653200" y="4582650"/>
            <a:ext cx="457200" cy="523220"/>
          </a:xfrm>
          <a:prstGeom prst="rect">
            <a:avLst/>
          </a:prstGeom>
          <a:noFill/>
        </p:spPr>
        <p:txBody>
          <a:bodyPr wrap="square" rtlCol="0">
            <a:spAutoFit/>
          </a:bodyPr>
          <a:lstStyle/>
          <a:p>
            <a:r>
              <a:rPr lang="en-US" sz="2800" b="1" dirty="0" smtClean="0">
                <a:solidFill>
                  <a:schemeClr val="bg1"/>
                </a:solidFill>
              </a:rPr>
              <a:t>b</a:t>
            </a:r>
            <a:endParaRPr lang="en-US" sz="2800" b="1" dirty="0">
              <a:solidFill>
                <a:schemeClr val="bg1"/>
              </a:solidFill>
            </a:endParaRPr>
          </a:p>
        </p:txBody>
      </p:sp>
      <p:sp>
        <p:nvSpPr>
          <p:cNvPr id="64" name="TextBox 63"/>
          <p:cNvSpPr txBox="1"/>
          <p:nvPr/>
        </p:nvSpPr>
        <p:spPr>
          <a:xfrm>
            <a:off x="38236549" y="4526502"/>
            <a:ext cx="457200" cy="523220"/>
          </a:xfrm>
          <a:prstGeom prst="rect">
            <a:avLst/>
          </a:prstGeom>
          <a:noFill/>
        </p:spPr>
        <p:txBody>
          <a:bodyPr wrap="square" rtlCol="0">
            <a:spAutoFit/>
          </a:bodyPr>
          <a:lstStyle/>
          <a:p>
            <a:r>
              <a:rPr lang="en-US" sz="2800" b="1" dirty="0" smtClean="0">
                <a:solidFill>
                  <a:schemeClr val="bg1"/>
                </a:solidFill>
              </a:rPr>
              <a:t>a</a:t>
            </a:r>
            <a:endParaRPr lang="en-US" sz="2800" b="1" dirty="0">
              <a:solidFill>
                <a:schemeClr val="bg1"/>
              </a:solidFill>
            </a:endParaRPr>
          </a:p>
        </p:txBody>
      </p:sp>
      <p:graphicFrame>
        <p:nvGraphicFramePr>
          <p:cNvPr id="34" name="Table 33"/>
          <p:cNvGraphicFramePr>
            <a:graphicFrameLocks noGrp="1"/>
          </p:cNvGraphicFramePr>
          <p:nvPr/>
        </p:nvGraphicFramePr>
        <p:xfrm>
          <a:off x="17201148" y="19470082"/>
          <a:ext cx="19726399" cy="9362422"/>
        </p:xfrm>
        <a:graphic>
          <a:graphicData uri="http://schemas.openxmlformats.org/drawingml/2006/table">
            <a:tbl>
              <a:tblPr firstRow="1" bandRow="1">
                <a:tableStyleId>{5C22544A-7EE6-4342-B048-85BDC9FD1C3A}</a:tableStyleId>
              </a:tblPr>
              <a:tblGrid>
                <a:gridCol w="1494480"/>
                <a:gridCol w="1707598"/>
                <a:gridCol w="1485828"/>
                <a:gridCol w="1677810"/>
                <a:gridCol w="3311684"/>
                <a:gridCol w="2612390"/>
                <a:gridCol w="3132665"/>
                <a:gridCol w="2015031"/>
                <a:gridCol w="2288913"/>
              </a:tblGrid>
              <a:tr h="1376959">
                <a:tc>
                  <a:txBody>
                    <a:bodyPr/>
                    <a:lstStyle/>
                    <a:p>
                      <a:pPr algn="ctr"/>
                      <a:r>
                        <a:rPr lang="en-US" sz="2800" b="1" dirty="0" smtClean="0">
                          <a:latin typeface="Calibri" pitchFamily="34" charset="0"/>
                        </a:rPr>
                        <a:t>Year</a:t>
                      </a:r>
                      <a:endParaRPr lang="en-US" sz="2800" b="1" dirty="0">
                        <a:latin typeface="Calibri" pitchFamily="34" charset="0"/>
                      </a:endParaRPr>
                    </a:p>
                  </a:txBody>
                  <a:tcPr/>
                </a:tc>
                <a:tc>
                  <a:txBody>
                    <a:bodyPr/>
                    <a:lstStyle/>
                    <a:p>
                      <a:pPr algn="ctr"/>
                      <a:r>
                        <a:rPr lang="en-US" sz="2800" b="1" smtClean="0">
                          <a:latin typeface="Calibri" pitchFamily="34" charset="0"/>
                        </a:rPr>
                        <a:t>Planting </a:t>
                      </a:r>
                    </a:p>
                    <a:p>
                      <a:pPr algn="ctr"/>
                      <a:r>
                        <a:rPr lang="en-US" sz="2800" b="1" smtClean="0">
                          <a:latin typeface="Calibri" pitchFamily="34" charset="0"/>
                        </a:rPr>
                        <a:t>date</a:t>
                      </a:r>
                      <a:endParaRPr lang="en-US" sz="2800" b="1" dirty="0">
                        <a:latin typeface="Calibri" pitchFamily="34" charset="0"/>
                      </a:endParaRPr>
                    </a:p>
                  </a:txBody>
                  <a:tcPr/>
                </a:tc>
                <a:tc>
                  <a:txBody>
                    <a:bodyPr/>
                    <a:lstStyle/>
                    <a:p>
                      <a:pPr algn="ctr"/>
                      <a:r>
                        <a:rPr lang="en-US" sz="2800" b="1" dirty="0" smtClean="0">
                          <a:latin typeface="Calibri" pitchFamily="34" charset="0"/>
                        </a:rPr>
                        <a:t>Yield</a:t>
                      </a:r>
                    </a:p>
                    <a:p>
                      <a:pPr algn="ctr"/>
                      <a:endParaRPr lang="en-US" sz="2800" b="1" dirty="0">
                        <a:latin typeface="Calibri" pitchFamily="34" charset="0"/>
                      </a:endParaRPr>
                    </a:p>
                  </a:txBody>
                  <a:tcPr/>
                </a:tc>
                <a:tc>
                  <a:txBody>
                    <a:bodyPr/>
                    <a:lstStyle/>
                    <a:p>
                      <a:pPr algn="ctr"/>
                      <a:r>
                        <a:rPr lang="en-US" sz="2800" b="1" dirty="0" smtClean="0">
                          <a:latin typeface="Calibri" pitchFamily="34" charset="0"/>
                        </a:rPr>
                        <a:t>RUE</a:t>
                      </a:r>
                    </a:p>
                    <a:p>
                      <a:pPr algn="ctr"/>
                      <a:r>
                        <a:rPr lang="en-US" sz="2800" b="1" dirty="0" smtClean="0">
                          <a:latin typeface="Calibri" pitchFamily="34" charset="0"/>
                        </a:rPr>
                        <a:t>(R3</a:t>
                      </a:r>
                      <a:r>
                        <a:rPr lang="en-US" sz="2800" b="1" baseline="0" dirty="0" smtClean="0">
                          <a:latin typeface="Calibri" pitchFamily="34" charset="0"/>
                        </a:rPr>
                        <a:t> to R6)</a:t>
                      </a:r>
                      <a:endParaRPr lang="en-US" sz="2800" b="1" dirty="0">
                        <a:latin typeface="Calibri" pitchFamily="34" charset="0"/>
                      </a:endParaRPr>
                    </a:p>
                  </a:txBody>
                  <a:tcPr/>
                </a:tc>
                <a:tc>
                  <a:txBody>
                    <a:bodyPr/>
                    <a:lstStyle/>
                    <a:p>
                      <a:pPr algn="ctr"/>
                      <a:r>
                        <a:rPr lang="en-US" sz="2800" b="1" dirty="0" smtClean="0">
                          <a:latin typeface="Calibri" pitchFamily="34" charset="0"/>
                        </a:rPr>
                        <a:t>Photosynthetic</a:t>
                      </a:r>
                      <a:r>
                        <a:rPr lang="en-US" sz="2800" b="1" baseline="0" dirty="0" smtClean="0">
                          <a:latin typeface="Calibri" pitchFamily="34" charset="0"/>
                        </a:rPr>
                        <a:t> rate (R3 to R6)</a:t>
                      </a:r>
                      <a:r>
                        <a:rPr lang="en-US" sz="2800" b="1" dirty="0" smtClean="0">
                          <a:latin typeface="Calibri" pitchFamily="34" charset="0"/>
                        </a:rPr>
                        <a:t> </a:t>
                      </a:r>
                    </a:p>
                  </a:txBody>
                  <a:tcPr/>
                </a:tc>
                <a:tc>
                  <a:txBody>
                    <a:bodyPr/>
                    <a:lstStyle/>
                    <a:p>
                      <a:pPr algn="ctr"/>
                      <a:r>
                        <a:rPr lang="en-US" sz="2800" b="1" dirty="0" smtClean="0">
                          <a:latin typeface="Calibri" pitchFamily="34" charset="0"/>
                        </a:rPr>
                        <a:t>Carbon fixation </a:t>
                      </a:r>
                    </a:p>
                    <a:p>
                      <a:pPr algn="ctr"/>
                      <a:r>
                        <a:rPr lang="en-US" sz="2800" b="1" dirty="0" smtClean="0">
                          <a:latin typeface="Calibri" pitchFamily="34" charset="0"/>
                        </a:rPr>
                        <a:t>(R3 to R6)</a:t>
                      </a:r>
                      <a:endParaRPr lang="en-US" sz="2800" b="1" dirty="0">
                        <a:latin typeface="Calibri" pitchFamily="34" charset="0"/>
                      </a:endParaRPr>
                    </a:p>
                  </a:txBody>
                  <a:tcPr/>
                </a:tc>
                <a:tc>
                  <a:txBody>
                    <a:bodyPr/>
                    <a:lstStyle/>
                    <a:p>
                      <a:pPr algn="ctr"/>
                      <a:r>
                        <a:rPr lang="en-US" sz="2800" b="1" dirty="0" smtClean="0">
                          <a:latin typeface="Calibri" pitchFamily="34" charset="0"/>
                        </a:rPr>
                        <a:t>Predicted crop growth rate </a:t>
                      </a:r>
                    </a:p>
                    <a:p>
                      <a:pPr algn="ctr"/>
                      <a:r>
                        <a:rPr lang="en-US" sz="2800" b="1" dirty="0" smtClean="0">
                          <a:latin typeface="Calibri" pitchFamily="34" charset="0"/>
                        </a:rPr>
                        <a:t>(R3 to R6)</a:t>
                      </a:r>
                      <a:endParaRPr lang="en-US" sz="2800" b="1" dirty="0">
                        <a:latin typeface="Calibri" pitchFamily="34" charset="0"/>
                      </a:endParaRPr>
                    </a:p>
                  </a:txBody>
                  <a:tcPr/>
                </a:tc>
                <a:tc>
                  <a:txBody>
                    <a:bodyPr/>
                    <a:lstStyle/>
                    <a:p>
                      <a:pPr algn="ctr"/>
                      <a:r>
                        <a:rPr lang="en-US" sz="2800" b="1" dirty="0" smtClean="0">
                          <a:latin typeface="Calibri" pitchFamily="34" charset="0"/>
                        </a:rPr>
                        <a:t>Predicted dry mater </a:t>
                      </a:r>
                    </a:p>
                    <a:p>
                      <a:pPr algn="ctr"/>
                      <a:r>
                        <a:rPr lang="en-US" sz="2800" b="1" dirty="0" smtClean="0">
                          <a:latin typeface="Calibri" pitchFamily="34" charset="0"/>
                        </a:rPr>
                        <a:t>(R3 to R5.5)</a:t>
                      </a:r>
                      <a:endParaRPr lang="en-US" sz="2800" b="1" dirty="0">
                        <a:latin typeface="Calibri" pitchFamily="34" charset="0"/>
                      </a:endParaRPr>
                    </a:p>
                  </a:txBody>
                  <a:tcPr/>
                </a:tc>
                <a:tc>
                  <a:txBody>
                    <a:bodyPr/>
                    <a:lstStyle/>
                    <a:p>
                      <a:pPr algn="ctr"/>
                      <a:r>
                        <a:rPr lang="en-US" sz="2800" b="1" dirty="0" smtClean="0">
                          <a:latin typeface="Calibri" pitchFamily="34" charset="0"/>
                        </a:rPr>
                        <a:t>Measured</a:t>
                      </a:r>
                      <a:r>
                        <a:rPr lang="en-US" sz="2800" b="1" baseline="0" dirty="0" smtClean="0">
                          <a:latin typeface="Calibri" pitchFamily="34" charset="0"/>
                        </a:rPr>
                        <a:t> </a:t>
                      </a:r>
                    </a:p>
                    <a:p>
                      <a:pPr algn="ctr"/>
                      <a:r>
                        <a:rPr lang="en-US" sz="2800" b="1" baseline="0" dirty="0" smtClean="0">
                          <a:latin typeface="Calibri" pitchFamily="34" charset="0"/>
                        </a:rPr>
                        <a:t>dry matter </a:t>
                      </a:r>
                    </a:p>
                    <a:p>
                      <a:pPr algn="ctr"/>
                      <a:r>
                        <a:rPr lang="en-US" sz="2800" b="1" baseline="0" dirty="0" smtClean="0">
                          <a:latin typeface="Calibri" pitchFamily="34" charset="0"/>
                        </a:rPr>
                        <a:t>(R3 to R5.5)</a:t>
                      </a:r>
                      <a:endParaRPr lang="en-US" sz="2800" b="1" dirty="0">
                        <a:latin typeface="Calibri" pitchFamily="34" charset="0"/>
                      </a:endParaRPr>
                    </a:p>
                  </a:txBody>
                  <a:tcPr/>
                </a:tc>
              </a:tr>
              <a:tr h="538256">
                <a:tc>
                  <a:txBody>
                    <a:bodyPr/>
                    <a:lstStyle/>
                    <a:p>
                      <a:pPr algn="ctr"/>
                      <a:endParaRPr lang="en-US" sz="2800" b="1" dirty="0">
                        <a:latin typeface="Calibri" pitchFamily="34" charset="0"/>
                      </a:endParaRPr>
                    </a:p>
                  </a:txBody>
                  <a:tcPr anchor="ctr"/>
                </a:tc>
                <a:tc>
                  <a:txBody>
                    <a:bodyPr/>
                    <a:lstStyle/>
                    <a:p>
                      <a:pPr algn="ctr"/>
                      <a:endParaRPr lang="en-US" sz="2800" b="1" dirty="0">
                        <a:latin typeface="Calibri" pitchFamily="34" charset="0"/>
                      </a:endParaRPr>
                    </a:p>
                  </a:txBody>
                  <a:tcPr anchor="ctr"/>
                </a:tc>
                <a:tc>
                  <a:txBody>
                    <a:bodyPr/>
                    <a:lstStyle/>
                    <a:p>
                      <a:pPr algn="ctr"/>
                      <a:r>
                        <a:rPr lang="en-US" sz="2800" b="1" dirty="0" smtClean="0">
                          <a:latin typeface="Calibri" pitchFamily="34" charset="0"/>
                        </a:rPr>
                        <a:t>g m</a:t>
                      </a:r>
                      <a:r>
                        <a:rPr lang="en-US" sz="2800" b="1" baseline="30000" dirty="0" smtClean="0">
                          <a:latin typeface="Calibri" pitchFamily="34" charset="0"/>
                        </a:rPr>
                        <a:t>-2</a:t>
                      </a:r>
                      <a:endParaRPr lang="en-US" sz="2800" b="1" baseline="30000" dirty="0">
                        <a:latin typeface="Calibri" pitchFamily="34" charset="0"/>
                      </a:endParaRPr>
                    </a:p>
                  </a:txBody>
                  <a:tcPr anchor="ctr"/>
                </a:tc>
                <a:tc>
                  <a:txBody>
                    <a:bodyPr/>
                    <a:lstStyle/>
                    <a:p>
                      <a:pPr algn="ctr"/>
                      <a:r>
                        <a:rPr lang="en-US" sz="2800" b="1" dirty="0" smtClean="0">
                          <a:latin typeface="Calibri" pitchFamily="34" charset="0"/>
                        </a:rPr>
                        <a:t>g MJ</a:t>
                      </a:r>
                      <a:r>
                        <a:rPr lang="en-US" sz="2800" b="1" baseline="30000" dirty="0" smtClean="0">
                          <a:latin typeface="Calibri" pitchFamily="34" charset="0"/>
                        </a:rPr>
                        <a:t>-1</a:t>
                      </a:r>
                      <a:endParaRPr lang="en-US" sz="2800" b="1" baseline="30000" dirty="0">
                        <a:latin typeface="Calibri" pitchFamily="34" charset="0"/>
                      </a:endParaRPr>
                    </a:p>
                  </a:txBody>
                  <a:tcPr anchor="ctr"/>
                </a:tc>
                <a:tc>
                  <a:txBody>
                    <a:bodyPr/>
                    <a:lstStyle/>
                    <a:p>
                      <a:pPr algn="ctr"/>
                      <a:r>
                        <a:rPr lang="en-US" sz="2800" b="1" baseline="0" dirty="0" smtClean="0">
                          <a:latin typeface="Calibri" pitchFamily="34" charset="0"/>
                        </a:rPr>
                        <a:t>mg CO</a:t>
                      </a:r>
                      <a:r>
                        <a:rPr lang="en-US" sz="2800" b="1" baseline="-25000" dirty="0" smtClean="0">
                          <a:latin typeface="Calibri" pitchFamily="34" charset="0"/>
                        </a:rPr>
                        <a:t>2</a:t>
                      </a:r>
                      <a:r>
                        <a:rPr lang="en-US" sz="2800" b="1" baseline="0" dirty="0" smtClean="0">
                          <a:latin typeface="Calibri" pitchFamily="34" charset="0"/>
                        </a:rPr>
                        <a:t> m</a:t>
                      </a:r>
                      <a:r>
                        <a:rPr lang="en-US" sz="2800" b="1" baseline="30000" dirty="0" smtClean="0">
                          <a:latin typeface="Calibri" pitchFamily="34" charset="0"/>
                        </a:rPr>
                        <a:t>-2</a:t>
                      </a:r>
                      <a:r>
                        <a:rPr lang="en-US" sz="2800" b="1" baseline="0" dirty="0" smtClean="0">
                          <a:latin typeface="Calibri" pitchFamily="34" charset="0"/>
                        </a:rPr>
                        <a:t> sec</a:t>
                      </a:r>
                      <a:r>
                        <a:rPr lang="en-US" sz="2800" b="1" baseline="30000" dirty="0" smtClean="0">
                          <a:latin typeface="Calibri" pitchFamily="34" charset="0"/>
                        </a:rPr>
                        <a:t>-1</a:t>
                      </a:r>
                      <a:endParaRPr lang="en-US" sz="2800" b="1" baseline="30000" dirty="0">
                        <a:latin typeface="Calibri" pitchFamily="34" charset="0"/>
                      </a:endParaRPr>
                    </a:p>
                  </a:txBody>
                  <a:tcPr anchor="ctr"/>
                </a:tc>
                <a:tc>
                  <a:txBody>
                    <a:bodyPr/>
                    <a:lstStyle/>
                    <a:p>
                      <a:pPr algn="ctr"/>
                      <a:r>
                        <a:rPr lang="en-US" sz="2800" b="1" dirty="0" smtClean="0">
                          <a:latin typeface="Calibri" pitchFamily="34" charset="0"/>
                        </a:rPr>
                        <a:t>g</a:t>
                      </a:r>
                      <a:r>
                        <a:rPr lang="en-US" sz="2800" b="1" baseline="0" dirty="0" smtClean="0">
                          <a:latin typeface="Calibri" pitchFamily="34" charset="0"/>
                        </a:rPr>
                        <a:t> C0</a:t>
                      </a:r>
                      <a:r>
                        <a:rPr lang="en-US" sz="2800" b="1" baseline="-25000" dirty="0" smtClean="0">
                          <a:latin typeface="Calibri" pitchFamily="34" charset="0"/>
                        </a:rPr>
                        <a:t>2</a:t>
                      </a:r>
                      <a:r>
                        <a:rPr lang="en-US" sz="2800" b="1" baseline="0" dirty="0" smtClean="0">
                          <a:latin typeface="Calibri" pitchFamily="34" charset="0"/>
                        </a:rPr>
                        <a:t> m</a:t>
                      </a:r>
                      <a:r>
                        <a:rPr lang="en-US" sz="2800" b="1" baseline="30000" dirty="0" smtClean="0">
                          <a:latin typeface="Calibri" pitchFamily="34" charset="0"/>
                        </a:rPr>
                        <a:t>-2</a:t>
                      </a:r>
                      <a:endParaRPr lang="en-US" sz="2800" b="1" baseline="30000" dirty="0">
                        <a:latin typeface="Calibri" pitchFamily="34" charset="0"/>
                      </a:endParaRPr>
                    </a:p>
                  </a:txBody>
                  <a:tcPr anchor="ctr"/>
                </a:tc>
                <a:tc>
                  <a:txBody>
                    <a:bodyPr/>
                    <a:lstStyle/>
                    <a:p>
                      <a:pPr algn="ctr"/>
                      <a:r>
                        <a:rPr lang="en-US" sz="2800" b="1" dirty="0" smtClean="0">
                          <a:latin typeface="Calibri" pitchFamily="34" charset="0"/>
                        </a:rPr>
                        <a:t>g m</a:t>
                      </a:r>
                      <a:r>
                        <a:rPr lang="en-US" sz="2800" b="1" baseline="30000" dirty="0" smtClean="0">
                          <a:latin typeface="Calibri" pitchFamily="34" charset="0"/>
                        </a:rPr>
                        <a:t>-2</a:t>
                      </a:r>
                      <a:r>
                        <a:rPr lang="en-US" sz="2800" b="1" dirty="0" smtClean="0">
                          <a:latin typeface="Calibri" pitchFamily="34" charset="0"/>
                        </a:rPr>
                        <a:t> day</a:t>
                      </a:r>
                      <a:r>
                        <a:rPr lang="en-US" sz="2800" b="1" baseline="30000" dirty="0" smtClean="0">
                          <a:latin typeface="Calibri" pitchFamily="34" charset="0"/>
                        </a:rPr>
                        <a:t>-1</a:t>
                      </a:r>
                      <a:endParaRPr lang="en-US" sz="2800" b="1" baseline="30000" dirty="0">
                        <a:latin typeface="Calibri" pitchFamily="34" charset="0"/>
                      </a:endParaRPr>
                    </a:p>
                  </a:txBody>
                  <a:tcPr anchor="ctr"/>
                </a:tc>
                <a:tc gridSpan="2">
                  <a:txBody>
                    <a:bodyPr/>
                    <a:lstStyle/>
                    <a:p>
                      <a:pPr algn="ctr"/>
                      <a:r>
                        <a:rPr lang="en-US" sz="2800" b="1" dirty="0" smtClean="0">
                          <a:latin typeface="Calibri" pitchFamily="34" charset="0"/>
                        </a:rPr>
                        <a:t>g m</a:t>
                      </a:r>
                      <a:r>
                        <a:rPr lang="en-US" sz="2800" b="1" baseline="30000" dirty="0" smtClean="0">
                          <a:latin typeface="Calibri" pitchFamily="34" charset="0"/>
                        </a:rPr>
                        <a:t>-2</a:t>
                      </a:r>
                      <a:endParaRPr lang="en-US" sz="2800" b="1" baseline="30000" dirty="0">
                        <a:latin typeface="Calibri" pitchFamily="34" charset="0"/>
                      </a:endParaRPr>
                    </a:p>
                  </a:txBody>
                  <a:tcPr anchor="ctr"/>
                </a:tc>
                <a:tc hMerge="1">
                  <a:txBody>
                    <a:bodyPr/>
                    <a:lstStyle/>
                    <a:p>
                      <a:pPr algn="ctr"/>
                      <a:endParaRPr lang="en-US" sz="2800" b="1" dirty="0"/>
                    </a:p>
                  </a:txBody>
                  <a:tcPr anchor="ctr"/>
                </a:tc>
              </a:tr>
              <a:tr h="520185">
                <a:tc>
                  <a:txBody>
                    <a:bodyPr/>
                    <a:lstStyle/>
                    <a:p>
                      <a:pPr algn="ctr"/>
                      <a:r>
                        <a:rPr lang="en-US" sz="2800" b="1" dirty="0" smtClean="0">
                          <a:latin typeface="Calibri" pitchFamily="34" charset="0"/>
                        </a:rPr>
                        <a:t>2007</a:t>
                      </a:r>
                      <a:endParaRPr lang="en-US" sz="2800" b="1" dirty="0">
                        <a:latin typeface="Calibri" pitchFamily="34" charset="0"/>
                      </a:endParaRPr>
                    </a:p>
                  </a:txBody>
                  <a:tcPr anchor="ctr"/>
                </a:tc>
                <a:tc>
                  <a:txBody>
                    <a:bodyPr/>
                    <a:lstStyle/>
                    <a:p>
                      <a:pPr algn="ctr"/>
                      <a:r>
                        <a:rPr lang="en-US" sz="2800" b="1" dirty="0" smtClean="0">
                          <a:latin typeface="Calibri" pitchFamily="34" charset="0"/>
                        </a:rPr>
                        <a:t>18</a:t>
                      </a:r>
                      <a:r>
                        <a:rPr lang="en-US" sz="2800" b="1" baseline="0" dirty="0" smtClean="0">
                          <a:latin typeface="Calibri" pitchFamily="34" charset="0"/>
                        </a:rPr>
                        <a:t> April</a:t>
                      </a:r>
                      <a:endParaRPr lang="en-US" sz="2800" b="1" dirty="0">
                        <a:latin typeface="Calibri" pitchFamily="34" charset="0"/>
                      </a:endParaRPr>
                    </a:p>
                  </a:txBody>
                  <a:tcPr anchor="ctr"/>
                </a:tc>
                <a:tc>
                  <a:txBody>
                    <a:bodyPr/>
                    <a:lstStyle/>
                    <a:p>
                      <a:pPr algn="ctr" fontAlgn="b"/>
                      <a:r>
                        <a:rPr lang="en-US" sz="2800" b="1" i="0" u="none" strike="noStrike" dirty="0" smtClean="0">
                          <a:latin typeface="Calibri" pitchFamily="34" charset="0"/>
                        </a:rPr>
                        <a:t>509</a:t>
                      </a:r>
                      <a:endParaRPr lang="en-US" sz="2800" b="1" i="0" u="none" strike="noStrike" dirty="0">
                        <a:latin typeface="Calibri" pitchFamily="34" charset="0"/>
                      </a:endParaRPr>
                    </a:p>
                  </a:txBody>
                  <a:tcPr marL="9525" marR="9525" marT="9525" marB="0" anchor="ctr"/>
                </a:tc>
                <a:tc>
                  <a:txBody>
                    <a:bodyPr/>
                    <a:lstStyle/>
                    <a:p>
                      <a:pPr algn="ctr" fontAlgn="b"/>
                      <a:r>
                        <a:rPr lang="en-US" sz="2800" b="1" i="0" u="none" strike="noStrike" dirty="0" smtClean="0">
                          <a:solidFill>
                            <a:srgbClr val="000000"/>
                          </a:solidFill>
                          <a:latin typeface="Calibri" pitchFamily="34" charset="0"/>
                        </a:rPr>
                        <a:t>1.64a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1.10a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1641.7a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15.5</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445.0a</a:t>
                      </a:r>
                      <a:endParaRPr lang="en-US" sz="2800" b="1" i="0" u="none" strike="noStrike" dirty="0">
                        <a:solidFill>
                          <a:srgbClr val="000000"/>
                        </a:solidFill>
                        <a:latin typeface="Calibri" pitchFamily="34" charset="0"/>
                      </a:endParaRPr>
                    </a:p>
                  </a:txBody>
                  <a:tcPr marL="9525" marR="9525" marT="9525" marB="0" anchor="b"/>
                </a:tc>
                <a:tc>
                  <a:txBody>
                    <a:bodyPr/>
                    <a:lstStyle/>
                    <a:p>
                      <a:pPr algn="ctr"/>
                      <a:r>
                        <a:rPr lang="en-US" sz="2800" b="1" dirty="0" smtClean="0">
                          <a:latin typeface="Calibri" pitchFamily="34" charset="0"/>
                        </a:rPr>
                        <a:t>466.3a</a:t>
                      </a:r>
                      <a:endParaRPr lang="en-US" sz="2800" b="1" dirty="0">
                        <a:latin typeface="Calibri" pitchFamily="34" charset="0"/>
                      </a:endParaRPr>
                    </a:p>
                  </a:txBody>
                  <a:tcPr anchor="ctr"/>
                </a:tc>
              </a:tr>
              <a:tr h="520185">
                <a:tc>
                  <a:txBody>
                    <a:bodyPr/>
                    <a:lstStyle/>
                    <a:p>
                      <a:pPr algn="ctr"/>
                      <a:r>
                        <a:rPr lang="en-US" sz="2800" b="1" dirty="0" smtClean="0">
                          <a:latin typeface="Calibri" pitchFamily="34" charset="0"/>
                        </a:rPr>
                        <a:t>2007</a:t>
                      </a:r>
                      <a:endParaRPr lang="en-US" sz="2800" b="1" dirty="0">
                        <a:latin typeface="Calibri" pitchFamily="34" charset="0"/>
                      </a:endParaRPr>
                    </a:p>
                  </a:txBody>
                  <a:tcPr anchor="ctr"/>
                </a:tc>
                <a:tc>
                  <a:txBody>
                    <a:bodyPr/>
                    <a:lstStyle/>
                    <a:p>
                      <a:pPr algn="ctr"/>
                      <a:r>
                        <a:rPr lang="en-US" sz="2800" b="1" dirty="0" smtClean="0">
                          <a:latin typeface="Calibri" pitchFamily="34" charset="0"/>
                        </a:rPr>
                        <a:t>2 May</a:t>
                      </a:r>
                      <a:endParaRPr lang="en-US" sz="2800" b="1" dirty="0">
                        <a:latin typeface="Calibri" pitchFamily="34" charset="0"/>
                      </a:endParaRPr>
                    </a:p>
                  </a:txBody>
                  <a:tcPr anchor="ctr"/>
                </a:tc>
                <a:tc>
                  <a:txBody>
                    <a:bodyPr/>
                    <a:lstStyle/>
                    <a:p>
                      <a:pPr algn="ctr" fontAlgn="b"/>
                      <a:r>
                        <a:rPr lang="en-US" sz="2800" b="1" i="0" u="none" strike="noStrike" dirty="0" smtClean="0">
                          <a:latin typeface="Calibri" pitchFamily="34" charset="0"/>
                        </a:rPr>
                        <a:t>485</a:t>
                      </a:r>
                      <a:endParaRPr lang="en-US" sz="2800" b="1" i="0" u="none" strike="noStrike" dirty="0">
                        <a:latin typeface="Calibri" pitchFamily="34" charset="0"/>
                      </a:endParaRPr>
                    </a:p>
                  </a:txBody>
                  <a:tcPr marL="9525" marR="9525" marT="9525" marB="0" anchor="ctr"/>
                </a:tc>
                <a:tc>
                  <a:txBody>
                    <a:bodyPr/>
                    <a:lstStyle/>
                    <a:p>
                      <a:pPr algn="ctr" fontAlgn="b"/>
                      <a:r>
                        <a:rPr lang="en-US" sz="2800" b="1" i="0" u="none" strike="noStrike" dirty="0" smtClean="0">
                          <a:solidFill>
                            <a:srgbClr val="000000"/>
                          </a:solidFill>
                          <a:latin typeface="Calibri" pitchFamily="34" charset="0"/>
                        </a:rPr>
                        <a:t>1.63a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1.09a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1307.2c</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15.3</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332.4b</a:t>
                      </a:r>
                      <a:endParaRPr lang="en-US" sz="2800" b="1" i="0" u="none" strike="noStrike" dirty="0">
                        <a:solidFill>
                          <a:srgbClr val="000000"/>
                        </a:solidFill>
                        <a:latin typeface="Calibri" pitchFamily="34" charset="0"/>
                      </a:endParaRPr>
                    </a:p>
                  </a:txBody>
                  <a:tcPr marL="9525" marR="9525" marT="9525" marB="0" anchor="b"/>
                </a:tc>
                <a:tc>
                  <a:txBody>
                    <a:bodyPr/>
                    <a:lstStyle/>
                    <a:p>
                      <a:pPr algn="ctr"/>
                      <a:r>
                        <a:rPr lang="en-US" sz="2800" b="1" dirty="0" smtClean="0">
                          <a:latin typeface="Calibri" pitchFamily="34" charset="0"/>
                        </a:rPr>
                        <a:t>303.6b</a:t>
                      </a:r>
                      <a:endParaRPr lang="en-US" sz="2800" b="1" dirty="0">
                        <a:latin typeface="Calibri" pitchFamily="34" charset="0"/>
                      </a:endParaRPr>
                    </a:p>
                  </a:txBody>
                  <a:tcPr anchor="ctr"/>
                </a:tc>
              </a:tr>
              <a:tr h="591283">
                <a:tc>
                  <a:txBody>
                    <a:bodyPr/>
                    <a:lstStyle/>
                    <a:p>
                      <a:pPr algn="ctr"/>
                      <a:r>
                        <a:rPr lang="en-US" sz="2800" b="1" dirty="0" smtClean="0">
                          <a:latin typeface="Calibri" pitchFamily="34" charset="0"/>
                        </a:rPr>
                        <a:t>2007</a:t>
                      </a:r>
                      <a:endParaRPr lang="en-US" sz="2800" b="1" dirty="0">
                        <a:latin typeface="Calibri" pitchFamily="34" charset="0"/>
                      </a:endParaRPr>
                    </a:p>
                  </a:txBody>
                  <a:tcPr anchor="ctr"/>
                </a:tc>
                <a:tc>
                  <a:txBody>
                    <a:bodyPr/>
                    <a:lstStyle/>
                    <a:p>
                      <a:pPr algn="ctr"/>
                      <a:r>
                        <a:rPr lang="en-US" sz="2800" b="1" dirty="0" smtClean="0">
                          <a:latin typeface="Calibri" pitchFamily="34" charset="0"/>
                        </a:rPr>
                        <a:t>11 May</a:t>
                      </a:r>
                      <a:endParaRPr lang="en-US" sz="2800" b="1" dirty="0">
                        <a:latin typeface="Calibri" pitchFamily="34" charset="0"/>
                      </a:endParaRPr>
                    </a:p>
                  </a:txBody>
                  <a:tcPr anchor="ctr"/>
                </a:tc>
                <a:tc>
                  <a:txBody>
                    <a:bodyPr/>
                    <a:lstStyle/>
                    <a:p>
                      <a:pPr algn="ctr" fontAlgn="b"/>
                      <a:r>
                        <a:rPr lang="en-US" sz="2800" b="1" i="0" u="none" strike="noStrike" dirty="0" smtClean="0">
                          <a:latin typeface="Calibri" pitchFamily="34" charset="0"/>
                        </a:rPr>
                        <a:t>476</a:t>
                      </a:r>
                      <a:endParaRPr lang="en-US" sz="2800" b="1" i="0" u="none" strike="noStrike" dirty="0">
                        <a:latin typeface="Calibri" pitchFamily="34" charset="0"/>
                      </a:endParaRPr>
                    </a:p>
                  </a:txBody>
                  <a:tcPr marL="9525" marR="9525" marT="9525" marB="0" anchor="ctr"/>
                </a:tc>
                <a:tc>
                  <a:txBody>
                    <a:bodyPr/>
                    <a:lstStyle/>
                    <a:p>
                      <a:pPr algn="ctr" fontAlgn="b"/>
                      <a:r>
                        <a:rPr lang="en-US" sz="2800" b="1" i="0" u="none" strike="noStrike" dirty="0" smtClean="0">
                          <a:solidFill>
                            <a:srgbClr val="000000"/>
                          </a:solidFill>
                          <a:latin typeface="Calibri" pitchFamily="34" charset="0"/>
                        </a:rPr>
                        <a:t>1.63a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1.11a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1441.7b</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15.3</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304.5c</a:t>
                      </a:r>
                      <a:endParaRPr lang="en-US" sz="2800" b="1" i="0" u="none" strike="noStrike" dirty="0">
                        <a:solidFill>
                          <a:srgbClr val="000000"/>
                        </a:solidFill>
                        <a:latin typeface="Calibri" pitchFamily="34" charset="0"/>
                      </a:endParaRPr>
                    </a:p>
                  </a:txBody>
                  <a:tcPr marL="9525" marR="9525" marT="9525" marB="0" anchor="b"/>
                </a:tc>
                <a:tc>
                  <a:txBody>
                    <a:bodyPr/>
                    <a:lstStyle/>
                    <a:p>
                      <a:pPr algn="ctr"/>
                      <a:r>
                        <a:rPr lang="en-US" sz="2800" b="1" dirty="0" smtClean="0">
                          <a:latin typeface="Calibri" pitchFamily="34" charset="0"/>
                        </a:rPr>
                        <a:t>263.0b</a:t>
                      </a:r>
                      <a:endParaRPr lang="en-US" sz="2800" b="1" dirty="0">
                        <a:latin typeface="Calibri" pitchFamily="34" charset="0"/>
                      </a:endParaRPr>
                    </a:p>
                  </a:txBody>
                  <a:tcPr anchor="ctr"/>
                </a:tc>
              </a:tr>
              <a:tr h="520185">
                <a:tc>
                  <a:txBody>
                    <a:bodyPr/>
                    <a:lstStyle/>
                    <a:p>
                      <a:pPr algn="ctr"/>
                      <a:r>
                        <a:rPr lang="en-US" sz="2800" b="1" dirty="0" smtClean="0">
                          <a:latin typeface="Calibri" pitchFamily="34" charset="0"/>
                        </a:rPr>
                        <a:t>2007</a:t>
                      </a:r>
                      <a:endParaRPr lang="en-US" sz="2800" b="1" dirty="0">
                        <a:latin typeface="Calibri" pitchFamily="34" charset="0"/>
                      </a:endParaRPr>
                    </a:p>
                  </a:txBody>
                  <a:tcPr anchor="ctr"/>
                </a:tc>
                <a:tc>
                  <a:txBody>
                    <a:bodyPr/>
                    <a:lstStyle/>
                    <a:p>
                      <a:pPr algn="ctr"/>
                      <a:r>
                        <a:rPr lang="en-US" sz="2800" b="1" dirty="0" smtClean="0">
                          <a:latin typeface="Calibri" pitchFamily="34" charset="0"/>
                        </a:rPr>
                        <a:t>16 May</a:t>
                      </a:r>
                      <a:endParaRPr lang="en-US" sz="2800" b="1" dirty="0">
                        <a:latin typeface="Calibri" pitchFamily="34" charset="0"/>
                      </a:endParaRPr>
                    </a:p>
                  </a:txBody>
                  <a:tcPr anchor="ctr"/>
                </a:tc>
                <a:tc>
                  <a:txBody>
                    <a:bodyPr/>
                    <a:lstStyle/>
                    <a:p>
                      <a:pPr algn="ctr" fontAlgn="b"/>
                      <a:r>
                        <a:rPr lang="en-US" sz="2800" b="1" i="0" u="none" strike="noStrike" dirty="0" smtClean="0">
                          <a:latin typeface="Calibri" pitchFamily="34" charset="0"/>
                        </a:rPr>
                        <a:t>464</a:t>
                      </a:r>
                      <a:endParaRPr lang="en-US" sz="2800" b="1" i="0" u="none" strike="noStrike" dirty="0">
                        <a:latin typeface="Calibri" pitchFamily="34" charset="0"/>
                      </a:endParaRPr>
                    </a:p>
                  </a:txBody>
                  <a:tcPr marL="9525" marR="9525" marT="9525" marB="0" anchor="ctr"/>
                </a:tc>
                <a:tc>
                  <a:txBody>
                    <a:bodyPr/>
                    <a:lstStyle/>
                    <a:p>
                      <a:pPr algn="ctr" fontAlgn="b"/>
                      <a:r>
                        <a:rPr lang="en-US" sz="2800" b="1" i="0" u="none" strike="noStrike" dirty="0" smtClean="0">
                          <a:solidFill>
                            <a:srgbClr val="000000"/>
                          </a:solidFill>
                          <a:latin typeface="Calibri" pitchFamily="34" charset="0"/>
                        </a:rPr>
                        <a:t>1.62b</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1.12a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1623.7a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15.4</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214.5e</a:t>
                      </a:r>
                      <a:endParaRPr lang="en-US" sz="2800" b="1" i="0" u="none" strike="noStrike" dirty="0">
                        <a:solidFill>
                          <a:srgbClr val="000000"/>
                        </a:solidFill>
                        <a:latin typeface="Calibri" pitchFamily="34" charset="0"/>
                      </a:endParaRPr>
                    </a:p>
                  </a:txBody>
                  <a:tcPr marL="9525" marR="9525" marT="9525" marB="0" anchor="b"/>
                </a:tc>
                <a:tc>
                  <a:txBody>
                    <a:bodyPr/>
                    <a:lstStyle/>
                    <a:p>
                      <a:pPr algn="ctr"/>
                      <a:r>
                        <a:rPr lang="en-US" sz="2800" b="1" dirty="0" smtClean="0">
                          <a:latin typeface="Calibri" pitchFamily="34" charset="0"/>
                        </a:rPr>
                        <a:t>270.9b</a:t>
                      </a:r>
                      <a:endParaRPr lang="en-US" sz="2800" b="1" dirty="0">
                        <a:latin typeface="Calibri" pitchFamily="34" charset="0"/>
                      </a:endParaRPr>
                    </a:p>
                  </a:txBody>
                  <a:tcPr anchor="ctr"/>
                </a:tc>
              </a:tr>
              <a:tr h="520185">
                <a:tc>
                  <a:txBody>
                    <a:bodyPr/>
                    <a:lstStyle/>
                    <a:p>
                      <a:pPr algn="ctr"/>
                      <a:r>
                        <a:rPr lang="en-US" sz="2800" b="1" dirty="0" smtClean="0">
                          <a:latin typeface="Calibri" pitchFamily="34" charset="0"/>
                        </a:rPr>
                        <a:t>2007</a:t>
                      </a:r>
                      <a:endParaRPr lang="en-US" sz="2800" b="1" dirty="0">
                        <a:latin typeface="Calibri" pitchFamily="34" charset="0"/>
                      </a:endParaRPr>
                    </a:p>
                  </a:txBody>
                  <a:tcPr anchor="ctr"/>
                </a:tc>
                <a:tc>
                  <a:txBody>
                    <a:bodyPr/>
                    <a:lstStyle/>
                    <a:p>
                      <a:pPr algn="ctr"/>
                      <a:r>
                        <a:rPr lang="en-US" sz="2800" b="1" dirty="0" smtClean="0">
                          <a:latin typeface="Calibri" pitchFamily="34" charset="0"/>
                        </a:rPr>
                        <a:t>22 May</a:t>
                      </a:r>
                      <a:endParaRPr lang="en-US" sz="2800" b="1" dirty="0">
                        <a:latin typeface="Calibri" pitchFamily="34" charset="0"/>
                      </a:endParaRPr>
                    </a:p>
                  </a:txBody>
                  <a:tcPr anchor="ctr"/>
                </a:tc>
                <a:tc>
                  <a:txBody>
                    <a:bodyPr/>
                    <a:lstStyle/>
                    <a:p>
                      <a:pPr algn="ctr" fontAlgn="b"/>
                      <a:r>
                        <a:rPr lang="en-US" sz="2800" b="1" i="0" u="none" strike="noStrike" dirty="0" smtClean="0">
                          <a:latin typeface="Calibri" pitchFamily="34" charset="0"/>
                        </a:rPr>
                        <a:t>445</a:t>
                      </a:r>
                      <a:endParaRPr lang="en-US" sz="2800" b="1" i="0" u="none" strike="noStrike" dirty="0">
                        <a:latin typeface="Calibri" pitchFamily="34" charset="0"/>
                      </a:endParaRPr>
                    </a:p>
                  </a:txBody>
                  <a:tcPr marL="9525" marR="9525" marT="9525" marB="0" anchor="ctr"/>
                </a:tc>
                <a:tc>
                  <a:txBody>
                    <a:bodyPr/>
                    <a:lstStyle/>
                    <a:p>
                      <a:pPr algn="ctr" fontAlgn="b"/>
                      <a:r>
                        <a:rPr lang="en-US" sz="2800" b="1" i="0" u="none" strike="noStrike" dirty="0" smtClean="0">
                          <a:solidFill>
                            <a:srgbClr val="000000"/>
                          </a:solidFill>
                          <a:latin typeface="Calibri" pitchFamily="34" charset="0"/>
                        </a:rPr>
                        <a:t>1.59c</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0.97b</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1591.2a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15.1</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251.2d</a:t>
                      </a:r>
                      <a:endParaRPr lang="en-US" sz="2800" b="1" i="0" u="none" strike="noStrike" dirty="0">
                        <a:solidFill>
                          <a:srgbClr val="000000"/>
                        </a:solidFill>
                        <a:latin typeface="Calibri" pitchFamily="34" charset="0"/>
                      </a:endParaRPr>
                    </a:p>
                  </a:txBody>
                  <a:tcPr marL="9525" marR="9525" marT="9525" marB="0" anchor="b"/>
                </a:tc>
                <a:tc>
                  <a:txBody>
                    <a:bodyPr/>
                    <a:lstStyle/>
                    <a:p>
                      <a:pPr algn="ctr"/>
                      <a:r>
                        <a:rPr lang="en-US" sz="2800" b="1" dirty="0" smtClean="0">
                          <a:latin typeface="Calibri" pitchFamily="34" charset="0"/>
                        </a:rPr>
                        <a:t>  264.2b</a:t>
                      </a:r>
                      <a:endParaRPr lang="en-US" sz="2800" b="1" dirty="0">
                        <a:latin typeface="Calibri" pitchFamily="34" charset="0"/>
                      </a:endParaRPr>
                    </a:p>
                  </a:txBody>
                  <a:tcPr anchor="ctr"/>
                </a:tc>
              </a:tr>
              <a:tr h="520185">
                <a:tc>
                  <a:txBody>
                    <a:bodyPr/>
                    <a:lstStyle/>
                    <a:p>
                      <a:pPr algn="ctr"/>
                      <a:r>
                        <a:rPr lang="en-US" sz="2800" b="1" i="1" dirty="0" smtClean="0">
                          <a:latin typeface="Calibri" pitchFamily="34" charset="0"/>
                        </a:rPr>
                        <a:t>P</a:t>
                      </a:r>
                      <a:r>
                        <a:rPr lang="en-US" sz="2800" b="1" dirty="0" smtClean="0">
                          <a:latin typeface="Calibri" pitchFamily="34" charset="0"/>
                        </a:rPr>
                        <a:t>-value</a:t>
                      </a:r>
                      <a:endParaRPr lang="en-US" sz="2800" b="1" dirty="0">
                        <a:latin typeface="Calibri" pitchFamily="34" charset="0"/>
                      </a:endParaRPr>
                    </a:p>
                  </a:txBody>
                  <a:tcPr anchor="ctr"/>
                </a:tc>
                <a:tc>
                  <a:txBody>
                    <a:bodyPr/>
                    <a:lstStyle/>
                    <a:p>
                      <a:pPr algn="ctr"/>
                      <a:endParaRPr lang="en-US" sz="2800" b="1" dirty="0">
                        <a:latin typeface="Calibri" pitchFamily="34" charset="0"/>
                      </a:endParaRPr>
                    </a:p>
                  </a:txBody>
                  <a:tcPr anchor="ctr"/>
                </a:tc>
                <a:tc>
                  <a:txBody>
                    <a:bodyPr/>
                    <a:lstStyle/>
                    <a:p>
                      <a:pPr algn="ctr" fontAlgn="b"/>
                      <a:r>
                        <a:rPr lang="en-US" sz="2800" b="1" i="0" u="none" strike="noStrike" dirty="0" smtClean="0">
                          <a:solidFill>
                            <a:srgbClr val="000000"/>
                          </a:solidFill>
                          <a:latin typeface="Calibri" pitchFamily="34" charset="0"/>
                        </a:rPr>
                        <a:t>0.49</a:t>
                      </a:r>
                      <a:endParaRPr lang="en-US" sz="2800" b="1" i="0" u="none" strike="noStrike" dirty="0">
                        <a:solidFill>
                          <a:srgbClr val="000000"/>
                        </a:solidFill>
                        <a:latin typeface="Calibri" pitchFamily="34" charset="0"/>
                      </a:endParaRPr>
                    </a:p>
                  </a:txBody>
                  <a:tcPr marL="9525" marR="9525" marT="9525" marB="0" anchor="ctr"/>
                </a:tc>
                <a:tc>
                  <a:txBody>
                    <a:bodyPr/>
                    <a:lstStyle/>
                    <a:p>
                      <a:pPr algn="ctr" fontAlgn="b"/>
                      <a:r>
                        <a:rPr lang="en-US" sz="2800" b="1" i="0" u="none" strike="noStrike">
                          <a:solidFill>
                            <a:srgbClr val="000000"/>
                          </a:solidFill>
                          <a:latin typeface="Calibri" pitchFamily="34" charset="0"/>
                        </a:rPr>
                        <a:t>0.01</a:t>
                      </a: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0.02</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a:solidFill>
                            <a:srgbClr val="000000"/>
                          </a:solidFill>
                          <a:latin typeface="Calibri" pitchFamily="34" charset="0"/>
                        </a:rPr>
                        <a:t>&lt;</a:t>
                      </a:r>
                      <a:r>
                        <a:rPr lang="en-US" sz="2800" b="1" i="0" u="none" strike="noStrike" dirty="0" smtClean="0">
                          <a:solidFill>
                            <a:srgbClr val="000000"/>
                          </a:solidFill>
                          <a:latin typeface="Calibri" pitchFamily="34" charset="0"/>
                        </a:rPr>
                        <a:t>0.01</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a:solidFill>
                            <a:srgbClr val="000000"/>
                          </a:solidFill>
                          <a:latin typeface="Calibri" pitchFamily="34" charset="0"/>
                        </a:rPr>
                        <a:t>0.45</a:t>
                      </a:r>
                    </a:p>
                  </a:txBody>
                  <a:tcPr marL="9525" marR="9525" marT="9525" marB="0" anchor="b"/>
                </a:tc>
                <a:tc>
                  <a:txBody>
                    <a:bodyPr/>
                    <a:lstStyle/>
                    <a:p>
                      <a:pPr algn="ctr" fontAlgn="b"/>
                      <a:r>
                        <a:rPr lang="en-US" sz="2800" b="1" i="0" u="none" strike="noStrike" dirty="0">
                          <a:solidFill>
                            <a:srgbClr val="000000"/>
                          </a:solidFill>
                          <a:latin typeface="Calibri" pitchFamily="34" charset="0"/>
                        </a:rPr>
                        <a:t>&lt;</a:t>
                      </a:r>
                      <a:r>
                        <a:rPr lang="en-US" sz="2800" b="1" i="0" u="none" strike="noStrike" dirty="0" smtClean="0">
                          <a:solidFill>
                            <a:srgbClr val="000000"/>
                          </a:solidFill>
                          <a:latin typeface="Calibri" pitchFamily="34" charset="0"/>
                        </a:rPr>
                        <a:t>0.01</a:t>
                      </a:r>
                      <a:endParaRPr lang="en-US" sz="2800" b="1" i="0" u="none" strike="noStrike" dirty="0">
                        <a:solidFill>
                          <a:srgbClr val="000000"/>
                        </a:solidFill>
                        <a:latin typeface="Calibri" pitchFamily="34" charset="0"/>
                      </a:endParaRPr>
                    </a:p>
                  </a:txBody>
                  <a:tcPr marL="9525" marR="9525" marT="9525" marB="0" anchor="b"/>
                </a:tc>
                <a:tc>
                  <a:txBody>
                    <a:bodyPr/>
                    <a:lstStyle/>
                    <a:p>
                      <a:pPr algn="ctr"/>
                      <a:r>
                        <a:rPr lang="en-US" sz="2800" b="1" dirty="0" smtClean="0">
                          <a:latin typeface="Calibri" pitchFamily="34" charset="0"/>
                        </a:rPr>
                        <a:t>0.01</a:t>
                      </a:r>
                      <a:endParaRPr lang="en-US" sz="2800" b="1" dirty="0">
                        <a:latin typeface="Calibri" pitchFamily="34" charset="0"/>
                      </a:endParaRPr>
                    </a:p>
                  </a:txBody>
                  <a:tcPr anchor="ctr"/>
                </a:tc>
              </a:tr>
              <a:tr h="520185">
                <a:tc>
                  <a:txBody>
                    <a:bodyPr/>
                    <a:lstStyle/>
                    <a:p>
                      <a:pPr algn="ctr"/>
                      <a:endParaRPr lang="en-US" sz="2800" b="1" dirty="0">
                        <a:latin typeface="Calibri" pitchFamily="34" charset="0"/>
                      </a:endParaRPr>
                    </a:p>
                  </a:txBody>
                  <a:tcPr anchor="ctr"/>
                </a:tc>
                <a:tc>
                  <a:txBody>
                    <a:bodyPr/>
                    <a:lstStyle/>
                    <a:p>
                      <a:pPr algn="ctr"/>
                      <a:endParaRPr lang="en-US" sz="2800" b="1" dirty="0">
                        <a:latin typeface="Calibri" pitchFamily="34" charset="0"/>
                      </a:endParaRPr>
                    </a:p>
                  </a:txBody>
                  <a:tcPr anchor="ctr"/>
                </a:tc>
                <a:tc>
                  <a:txBody>
                    <a:bodyPr/>
                    <a:lstStyle/>
                    <a:p>
                      <a:pPr algn="ctr"/>
                      <a:endParaRPr lang="en-US" sz="2800" b="1" dirty="0">
                        <a:latin typeface="Calibri" pitchFamily="34" charset="0"/>
                      </a:endParaRPr>
                    </a:p>
                  </a:txBody>
                  <a:tcPr anchor="ctr"/>
                </a:tc>
                <a:tc>
                  <a:txBody>
                    <a:bodyPr/>
                    <a:lstStyle/>
                    <a:p>
                      <a:pPr algn="ctr"/>
                      <a:endParaRPr lang="en-US" sz="2800" b="1" dirty="0">
                        <a:latin typeface="Calibri" pitchFamily="34" charset="0"/>
                      </a:endParaRPr>
                    </a:p>
                  </a:txBody>
                  <a:tcPr anchor="ctr"/>
                </a:tc>
                <a:tc>
                  <a:txBody>
                    <a:bodyPr/>
                    <a:lstStyle/>
                    <a:p>
                      <a:pPr algn="ctr"/>
                      <a:endParaRPr lang="en-US" sz="2800" b="1" dirty="0">
                        <a:latin typeface="Calibri" pitchFamily="34" charset="0"/>
                      </a:endParaRPr>
                    </a:p>
                  </a:txBody>
                  <a:tcPr anchor="ctr"/>
                </a:tc>
                <a:tc>
                  <a:txBody>
                    <a:bodyPr/>
                    <a:lstStyle/>
                    <a:p>
                      <a:pPr algn="ctr"/>
                      <a:endParaRPr lang="en-US" sz="2800" b="1" dirty="0">
                        <a:latin typeface="Calibri" pitchFamily="34" charset="0"/>
                      </a:endParaRPr>
                    </a:p>
                  </a:txBody>
                  <a:tcPr anchor="ctr"/>
                </a:tc>
                <a:tc>
                  <a:txBody>
                    <a:bodyPr/>
                    <a:lstStyle/>
                    <a:p>
                      <a:pPr algn="ctr"/>
                      <a:endParaRPr lang="en-US" sz="2800" b="1">
                        <a:latin typeface="Calibri" pitchFamily="34" charset="0"/>
                      </a:endParaRPr>
                    </a:p>
                  </a:txBody>
                  <a:tcPr anchor="ctr"/>
                </a:tc>
                <a:tc>
                  <a:txBody>
                    <a:bodyPr/>
                    <a:lstStyle/>
                    <a:p>
                      <a:pPr algn="ctr"/>
                      <a:endParaRPr lang="en-US" sz="2800" b="1" dirty="0">
                        <a:latin typeface="Calibri" pitchFamily="34" charset="0"/>
                      </a:endParaRPr>
                    </a:p>
                  </a:txBody>
                  <a:tcPr anchor="ctr"/>
                </a:tc>
                <a:tc>
                  <a:txBody>
                    <a:bodyPr/>
                    <a:lstStyle/>
                    <a:p>
                      <a:pPr algn="ctr"/>
                      <a:endParaRPr lang="en-US" sz="2800" b="1" dirty="0">
                        <a:latin typeface="Calibri" pitchFamily="34" charset="0"/>
                      </a:endParaRPr>
                    </a:p>
                  </a:txBody>
                  <a:tcPr anchor="ctr"/>
                </a:tc>
              </a:tr>
              <a:tr h="552166">
                <a:tc>
                  <a:txBody>
                    <a:bodyPr/>
                    <a:lstStyle/>
                    <a:p>
                      <a:pPr algn="ctr"/>
                      <a:r>
                        <a:rPr lang="en-US" sz="2800" b="1" dirty="0" smtClean="0">
                          <a:latin typeface="Calibri" pitchFamily="34" charset="0"/>
                        </a:rPr>
                        <a:t>2009</a:t>
                      </a:r>
                      <a:endParaRPr lang="en-US" sz="2800" b="1" dirty="0">
                        <a:latin typeface="Calibri" pitchFamily="34" charset="0"/>
                      </a:endParaRPr>
                    </a:p>
                  </a:txBody>
                  <a:tcPr anchor="ctr"/>
                </a:tc>
                <a:tc>
                  <a:txBody>
                    <a:bodyPr/>
                    <a:lstStyle/>
                    <a:p>
                      <a:pPr algn="ctr"/>
                      <a:r>
                        <a:rPr lang="en-US" sz="2800" b="1" dirty="0" smtClean="0">
                          <a:latin typeface="Calibri" pitchFamily="34" charset="0"/>
                        </a:rPr>
                        <a:t>17 April</a:t>
                      </a:r>
                      <a:endParaRPr lang="en-US" sz="2800" b="1" dirty="0">
                        <a:latin typeface="Calibri" pitchFamily="34" charset="0"/>
                      </a:endParaRPr>
                    </a:p>
                  </a:txBody>
                  <a:tcPr anchor="ctr"/>
                </a:tc>
                <a:tc>
                  <a:txBody>
                    <a:bodyPr/>
                    <a:lstStyle/>
                    <a:p>
                      <a:pPr algn="ctr" fontAlgn="b"/>
                      <a:r>
                        <a:rPr lang="en-US" sz="2800" b="1" i="0" u="none" strike="noStrike" dirty="0" smtClean="0">
                          <a:latin typeface="Calibri" pitchFamily="34" charset="0"/>
                        </a:rPr>
                        <a:t>    329bc</a:t>
                      </a:r>
                      <a:endParaRPr lang="en-US" sz="2800" b="1" i="0" u="none" strike="noStrike" dirty="0">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1.63c</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0.88</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1374.3a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14.7a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265.7b</a:t>
                      </a:r>
                      <a:endParaRPr lang="en-US" sz="2800" b="1" i="0" u="none" strike="noStrike" dirty="0">
                        <a:solidFill>
                          <a:srgbClr val="000000"/>
                        </a:solidFill>
                        <a:latin typeface="Calibri" pitchFamily="34" charset="0"/>
                      </a:endParaRPr>
                    </a:p>
                  </a:txBody>
                  <a:tcPr marL="9525" marR="9525" marT="9525" marB="0" anchor="b"/>
                </a:tc>
                <a:tc>
                  <a:txBody>
                    <a:bodyPr/>
                    <a:lstStyle/>
                    <a:p>
                      <a:pPr algn="ctr"/>
                      <a:r>
                        <a:rPr lang="en-US" sz="2800" b="1" dirty="0" smtClean="0">
                          <a:latin typeface="Calibri" pitchFamily="34" charset="0"/>
                        </a:rPr>
                        <a:t>     179.4**</a:t>
                      </a:r>
                      <a:endParaRPr lang="en-US" sz="2800" b="1" dirty="0">
                        <a:latin typeface="Calibri" pitchFamily="34" charset="0"/>
                      </a:endParaRPr>
                    </a:p>
                  </a:txBody>
                  <a:tcPr anchor="ctr"/>
                </a:tc>
              </a:tr>
              <a:tr h="520185">
                <a:tc>
                  <a:txBody>
                    <a:bodyPr/>
                    <a:lstStyle/>
                    <a:p>
                      <a:pPr algn="ctr"/>
                      <a:r>
                        <a:rPr lang="en-US" sz="2800" b="1" dirty="0" smtClean="0">
                          <a:latin typeface="Calibri" pitchFamily="34" charset="0"/>
                        </a:rPr>
                        <a:t>2009</a:t>
                      </a:r>
                      <a:endParaRPr lang="en-US" sz="2800" b="1" dirty="0">
                        <a:latin typeface="Calibri" pitchFamily="34" charset="0"/>
                      </a:endParaRPr>
                    </a:p>
                  </a:txBody>
                  <a:tcPr anchor="ctr"/>
                </a:tc>
                <a:tc>
                  <a:txBody>
                    <a:bodyPr/>
                    <a:lstStyle/>
                    <a:p>
                      <a:pPr algn="ctr"/>
                      <a:r>
                        <a:rPr lang="en-US" sz="2800" b="1" dirty="0" smtClean="0">
                          <a:latin typeface="Calibri" pitchFamily="34" charset="0"/>
                        </a:rPr>
                        <a:t>24 April</a:t>
                      </a:r>
                      <a:endParaRPr lang="en-US" sz="2800" b="1" dirty="0">
                        <a:latin typeface="Calibri" pitchFamily="34" charset="0"/>
                      </a:endParaRPr>
                    </a:p>
                  </a:txBody>
                  <a:tcPr anchor="ctr"/>
                </a:tc>
                <a:tc>
                  <a:txBody>
                    <a:bodyPr/>
                    <a:lstStyle/>
                    <a:p>
                      <a:pPr algn="l" fontAlgn="b"/>
                      <a:r>
                        <a:rPr lang="en-US" sz="2800" b="1" i="0" u="none" strike="noStrike" dirty="0" smtClean="0">
                          <a:latin typeface="Calibri" pitchFamily="34" charset="0"/>
                        </a:rPr>
                        <a:t> </a:t>
                      </a:r>
                      <a:r>
                        <a:rPr lang="en-US" sz="2800" b="1" i="0" u="none" strike="noStrike" baseline="0" dirty="0" smtClean="0">
                          <a:latin typeface="Calibri" pitchFamily="34" charset="0"/>
                        </a:rPr>
                        <a:t>    </a:t>
                      </a:r>
                      <a:r>
                        <a:rPr lang="en-US" sz="2800" b="1" i="0" u="none" strike="noStrike" dirty="0" smtClean="0">
                          <a:latin typeface="Calibri" pitchFamily="34" charset="0"/>
                        </a:rPr>
                        <a:t>308c</a:t>
                      </a:r>
                      <a:endParaRPr lang="en-US" sz="2800" b="1" i="0" u="none" strike="noStrike" dirty="0">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   1.65bc</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0.90</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1378.3a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14.7a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264.7b</a:t>
                      </a:r>
                      <a:endParaRPr lang="en-US" sz="2800" b="1" i="0" u="none" strike="noStrike" dirty="0">
                        <a:solidFill>
                          <a:srgbClr val="000000"/>
                        </a:solidFill>
                        <a:latin typeface="Calibri" pitchFamily="34" charset="0"/>
                      </a:endParaRPr>
                    </a:p>
                  </a:txBody>
                  <a:tcPr marL="9525" marR="9525" marT="9525" marB="0" anchor="b"/>
                </a:tc>
                <a:tc>
                  <a:txBody>
                    <a:bodyPr/>
                    <a:lstStyle/>
                    <a:p>
                      <a:pPr algn="ctr"/>
                      <a:r>
                        <a:rPr lang="en-US" sz="2800" b="1" dirty="0" smtClean="0">
                          <a:latin typeface="Calibri" pitchFamily="34" charset="0"/>
                        </a:rPr>
                        <a:t>212.2</a:t>
                      </a:r>
                      <a:endParaRPr lang="en-US" sz="2800" b="1" dirty="0">
                        <a:latin typeface="Calibri" pitchFamily="34" charset="0"/>
                      </a:endParaRPr>
                    </a:p>
                  </a:txBody>
                  <a:tcPr anchor="ctr"/>
                </a:tc>
              </a:tr>
              <a:tr h="520185">
                <a:tc>
                  <a:txBody>
                    <a:bodyPr/>
                    <a:lstStyle/>
                    <a:p>
                      <a:pPr algn="ctr"/>
                      <a:r>
                        <a:rPr lang="en-US" sz="2800" b="1" dirty="0" smtClean="0">
                          <a:latin typeface="Calibri" pitchFamily="34" charset="0"/>
                        </a:rPr>
                        <a:t>2009</a:t>
                      </a:r>
                      <a:endParaRPr lang="en-US" sz="2800" b="1" dirty="0">
                        <a:latin typeface="Calibri" pitchFamily="34" charset="0"/>
                      </a:endParaRPr>
                    </a:p>
                  </a:txBody>
                  <a:tcPr anchor="ctr"/>
                </a:tc>
                <a:tc>
                  <a:txBody>
                    <a:bodyPr/>
                    <a:lstStyle/>
                    <a:p>
                      <a:pPr algn="ctr"/>
                      <a:r>
                        <a:rPr lang="en-US" sz="2800" b="1" dirty="0" smtClean="0">
                          <a:latin typeface="Calibri" pitchFamily="34" charset="0"/>
                        </a:rPr>
                        <a:t>4 May</a:t>
                      </a:r>
                      <a:endParaRPr lang="en-US" sz="2800" b="1" dirty="0">
                        <a:latin typeface="Calibri" pitchFamily="34" charset="0"/>
                      </a:endParaRPr>
                    </a:p>
                  </a:txBody>
                  <a:tcPr anchor="ctr"/>
                </a:tc>
                <a:tc>
                  <a:txBody>
                    <a:bodyPr/>
                    <a:lstStyle/>
                    <a:p>
                      <a:pPr algn="ctr" fontAlgn="b"/>
                      <a:r>
                        <a:rPr lang="en-US" sz="2800" b="1" i="0" u="none" strike="noStrike" dirty="0" smtClean="0">
                          <a:latin typeface="Calibri" pitchFamily="34" charset="0"/>
                        </a:rPr>
                        <a:t>    363abc</a:t>
                      </a:r>
                      <a:endParaRPr lang="en-US" sz="2800" b="1" i="0" u="none" strike="noStrike" dirty="0">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   1.66bc</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0.96</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1383.7a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14.7a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263.4b</a:t>
                      </a:r>
                      <a:endParaRPr lang="en-US" sz="2800" b="1" i="0" u="none" strike="noStrike" dirty="0">
                        <a:solidFill>
                          <a:srgbClr val="000000"/>
                        </a:solidFill>
                        <a:latin typeface="Calibri" pitchFamily="34" charset="0"/>
                      </a:endParaRPr>
                    </a:p>
                  </a:txBody>
                  <a:tcPr marL="9525" marR="9525" marT="9525" marB="0" anchor="b"/>
                </a:tc>
                <a:tc>
                  <a:txBody>
                    <a:bodyPr/>
                    <a:lstStyle/>
                    <a:p>
                      <a:pPr algn="ctr"/>
                      <a:r>
                        <a:rPr lang="en-US" sz="2800" b="1" dirty="0" smtClean="0">
                          <a:latin typeface="Calibri" pitchFamily="34" charset="0"/>
                        </a:rPr>
                        <a:t> 282.1</a:t>
                      </a:r>
                      <a:endParaRPr lang="en-US" sz="2800" b="1" dirty="0">
                        <a:latin typeface="Calibri" pitchFamily="34" charset="0"/>
                      </a:endParaRPr>
                    </a:p>
                  </a:txBody>
                  <a:tcPr anchor="ctr"/>
                </a:tc>
              </a:tr>
              <a:tr h="520185">
                <a:tc>
                  <a:txBody>
                    <a:bodyPr/>
                    <a:lstStyle/>
                    <a:p>
                      <a:pPr algn="ctr"/>
                      <a:r>
                        <a:rPr lang="en-US" sz="2800" b="1" dirty="0" smtClean="0">
                          <a:latin typeface="Calibri" pitchFamily="34" charset="0"/>
                        </a:rPr>
                        <a:t>2009</a:t>
                      </a:r>
                      <a:endParaRPr lang="en-US" sz="2800" b="1" dirty="0">
                        <a:latin typeface="Calibri" pitchFamily="34" charset="0"/>
                      </a:endParaRPr>
                    </a:p>
                  </a:txBody>
                  <a:tcPr anchor="ctr"/>
                </a:tc>
                <a:tc>
                  <a:txBody>
                    <a:bodyPr/>
                    <a:lstStyle/>
                    <a:p>
                      <a:pPr algn="ctr"/>
                      <a:r>
                        <a:rPr lang="en-US" sz="2800" b="1" dirty="0" smtClean="0">
                          <a:latin typeface="Calibri" pitchFamily="34" charset="0"/>
                        </a:rPr>
                        <a:t>11 May</a:t>
                      </a:r>
                      <a:endParaRPr lang="en-US" sz="2800" b="1" dirty="0">
                        <a:latin typeface="Calibri" pitchFamily="34" charset="0"/>
                      </a:endParaRPr>
                    </a:p>
                  </a:txBody>
                  <a:tcPr anchor="ctr"/>
                </a:tc>
                <a:tc>
                  <a:txBody>
                    <a:bodyPr/>
                    <a:lstStyle/>
                    <a:p>
                      <a:pPr algn="l" fontAlgn="b"/>
                      <a:r>
                        <a:rPr lang="en-US" sz="2800" b="1" i="0" u="none" strike="noStrike" dirty="0" smtClean="0">
                          <a:latin typeface="Calibri" pitchFamily="34" charset="0"/>
                        </a:rPr>
                        <a:t>   </a:t>
                      </a:r>
                      <a:r>
                        <a:rPr lang="en-US" sz="2800" b="1" i="0" u="none" strike="noStrike" baseline="0" dirty="0" smtClean="0">
                          <a:latin typeface="Calibri" pitchFamily="34" charset="0"/>
                        </a:rPr>
                        <a:t> </a:t>
                      </a:r>
                      <a:r>
                        <a:rPr lang="en-US" sz="2800" b="1" i="0" u="none" strike="noStrike" dirty="0" smtClean="0">
                          <a:latin typeface="Calibri" pitchFamily="34" charset="0"/>
                        </a:rPr>
                        <a:t>401a</a:t>
                      </a:r>
                      <a:endParaRPr lang="en-US" sz="2800" b="1" i="0" u="none" strike="noStrike" dirty="0">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   1.68ab</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1.00</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1193.9b</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14.0b</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305.1a</a:t>
                      </a:r>
                      <a:endParaRPr lang="en-US" sz="2800" b="1" i="0" u="none" strike="noStrike" dirty="0">
                        <a:solidFill>
                          <a:srgbClr val="000000"/>
                        </a:solidFill>
                        <a:latin typeface="Calibri" pitchFamily="34" charset="0"/>
                      </a:endParaRPr>
                    </a:p>
                  </a:txBody>
                  <a:tcPr marL="9525" marR="9525" marT="9525" marB="0" anchor="b"/>
                </a:tc>
                <a:tc>
                  <a:txBody>
                    <a:bodyPr/>
                    <a:lstStyle/>
                    <a:p>
                      <a:pPr algn="ctr"/>
                      <a:r>
                        <a:rPr lang="en-US" sz="2800" b="1" dirty="0" smtClean="0">
                          <a:latin typeface="Calibri" pitchFamily="34" charset="0"/>
                        </a:rPr>
                        <a:t>258.1</a:t>
                      </a:r>
                      <a:endParaRPr lang="en-US" sz="2800" b="1" dirty="0">
                        <a:latin typeface="Calibri" pitchFamily="34" charset="0"/>
                      </a:endParaRPr>
                    </a:p>
                  </a:txBody>
                  <a:tcPr anchor="ctr"/>
                </a:tc>
              </a:tr>
              <a:tr h="520185">
                <a:tc>
                  <a:txBody>
                    <a:bodyPr/>
                    <a:lstStyle/>
                    <a:p>
                      <a:pPr algn="ctr"/>
                      <a:r>
                        <a:rPr lang="en-US" sz="2800" b="1" dirty="0" smtClean="0">
                          <a:latin typeface="Calibri" pitchFamily="34" charset="0"/>
                        </a:rPr>
                        <a:t>2009</a:t>
                      </a:r>
                      <a:endParaRPr lang="en-US" sz="2800" b="1" dirty="0">
                        <a:latin typeface="Calibri" pitchFamily="34" charset="0"/>
                      </a:endParaRPr>
                    </a:p>
                  </a:txBody>
                  <a:tcPr anchor="ctr"/>
                </a:tc>
                <a:tc>
                  <a:txBody>
                    <a:bodyPr/>
                    <a:lstStyle/>
                    <a:p>
                      <a:pPr algn="ctr"/>
                      <a:r>
                        <a:rPr lang="en-US" sz="2800" b="1" dirty="0" smtClean="0">
                          <a:latin typeface="Calibri" pitchFamily="34" charset="0"/>
                        </a:rPr>
                        <a:t>19 May</a:t>
                      </a:r>
                      <a:endParaRPr lang="en-US" sz="2800" b="1" dirty="0">
                        <a:latin typeface="Calibri" pitchFamily="34" charset="0"/>
                      </a:endParaRPr>
                    </a:p>
                  </a:txBody>
                  <a:tcPr anchor="ctr"/>
                </a:tc>
                <a:tc>
                  <a:txBody>
                    <a:bodyPr/>
                    <a:lstStyle/>
                    <a:p>
                      <a:pPr algn="ctr" fontAlgn="b"/>
                      <a:r>
                        <a:rPr lang="en-US" sz="2800" b="1" i="0" u="none" strike="noStrike" dirty="0" smtClean="0">
                          <a:latin typeface="Calibri" pitchFamily="34" charset="0"/>
                        </a:rPr>
                        <a:t>  375ab</a:t>
                      </a:r>
                      <a:endParaRPr lang="en-US" sz="2800" b="1" i="0" u="none" strike="noStrike" dirty="0">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1.69a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1.06</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1081.3c</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14.2b</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265.8b</a:t>
                      </a:r>
                      <a:endParaRPr lang="en-US" sz="2800" b="1" i="0" u="none" strike="noStrike" dirty="0">
                        <a:solidFill>
                          <a:srgbClr val="000000"/>
                        </a:solidFill>
                        <a:latin typeface="Calibri" pitchFamily="34" charset="0"/>
                      </a:endParaRPr>
                    </a:p>
                  </a:txBody>
                  <a:tcPr marL="9525" marR="9525" marT="9525" marB="0" anchor="b"/>
                </a:tc>
                <a:tc>
                  <a:txBody>
                    <a:bodyPr/>
                    <a:lstStyle/>
                    <a:p>
                      <a:pPr algn="l"/>
                      <a:r>
                        <a:rPr lang="en-US" sz="2800" b="1" dirty="0" smtClean="0">
                          <a:latin typeface="Calibri" pitchFamily="34" charset="0"/>
                        </a:rPr>
                        <a:t>        238.4</a:t>
                      </a:r>
                      <a:endParaRPr lang="en-US" sz="2800" b="1" dirty="0">
                        <a:latin typeface="Calibri" pitchFamily="34" charset="0"/>
                      </a:endParaRPr>
                    </a:p>
                  </a:txBody>
                  <a:tcPr anchor="ctr"/>
                </a:tc>
              </a:tr>
              <a:tr h="520185">
                <a:tc>
                  <a:txBody>
                    <a:bodyPr/>
                    <a:lstStyle/>
                    <a:p>
                      <a:pPr algn="ctr"/>
                      <a:r>
                        <a:rPr lang="en-US" sz="2800" b="1" dirty="0" smtClean="0">
                          <a:latin typeface="Calibri" pitchFamily="34" charset="0"/>
                        </a:rPr>
                        <a:t>2009</a:t>
                      </a:r>
                      <a:endParaRPr lang="en-US" sz="2800" b="1" dirty="0">
                        <a:latin typeface="Calibri" pitchFamily="34" charset="0"/>
                      </a:endParaRPr>
                    </a:p>
                  </a:txBody>
                  <a:tcPr anchor="ctr"/>
                </a:tc>
                <a:tc>
                  <a:txBody>
                    <a:bodyPr/>
                    <a:lstStyle/>
                    <a:p>
                      <a:pPr algn="ctr"/>
                      <a:r>
                        <a:rPr lang="en-US" sz="2800" b="1" dirty="0" smtClean="0">
                          <a:latin typeface="Calibri" pitchFamily="34" charset="0"/>
                        </a:rPr>
                        <a:t>29 May</a:t>
                      </a:r>
                      <a:endParaRPr lang="en-US" sz="2800" b="1" dirty="0">
                        <a:latin typeface="Calibri" pitchFamily="34" charset="0"/>
                      </a:endParaRPr>
                    </a:p>
                  </a:txBody>
                  <a:tcPr anchor="ctr"/>
                </a:tc>
                <a:tc>
                  <a:txBody>
                    <a:bodyPr/>
                    <a:lstStyle/>
                    <a:p>
                      <a:pPr algn="ctr" fontAlgn="b"/>
                      <a:r>
                        <a:rPr lang="en-US" sz="2800" b="1" i="0" u="none" strike="noStrike" dirty="0" smtClean="0">
                          <a:latin typeface="Calibri" pitchFamily="34" charset="0"/>
                        </a:rPr>
                        <a:t> 373ab</a:t>
                      </a:r>
                      <a:endParaRPr lang="en-US" sz="2800" b="1" i="0" u="none" strike="noStrike" dirty="0">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1.69a</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0.97</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1080.1c</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12.7c</a:t>
                      </a:r>
                      <a:endParaRPr lang="en-US" sz="2800" b="1" i="0" u="none" strike="noStrike" dirty="0">
                        <a:solidFill>
                          <a:srgbClr val="000000"/>
                        </a:solidFill>
                        <a:latin typeface="Calibri" pitchFamily="34" charset="0"/>
                      </a:endParaRPr>
                    </a:p>
                  </a:txBody>
                  <a:tcPr marL="9525" marR="9525" marT="9525" marB="0" anchor="b"/>
                </a:tc>
                <a:tc>
                  <a:txBody>
                    <a:bodyPr/>
                    <a:lstStyle/>
                    <a:p>
                      <a:pPr algn="ctr" fontAlgn="b"/>
                      <a:r>
                        <a:rPr lang="en-US" sz="2800" b="1" i="0" u="none" strike="noStrike" dirty="0" smtClean="0">
                          <a:solidFill>
                            <a:srgbClr val="000000"/>
                          </a:solidFill>
                          <a:latin typeface="Calibri" pitchFamily="34" charset="0"/>
                        </a:rPr>
                        <a:t>247.6c</a:t>
                      </a:r>
                      <a:endParaRPr lang="en-US" sz="2800" b="1" i="0" u="none" strike="noStrike" dirty="0">
                        <a:solidFill>
                          <a:srgbClr val="000000"/>
                        </a:solidFill>
                        <a:latin typeface="Calibri" pitchFamily="34" charset="0"/>
                      </a:endParaRPr>
                    </a:p>
                  </a:txBody>
                  <a:tcPr marL="9525" marR="9525" marT="9525" marB="0" anchor="b"/>
                </a:tc>
                <a:tc>
                  <a:txBody>
                    <a:bodyPr/>
                    <a:lstStyle/>
                    <a:p>
                      <a:pPr algn="l"/>
                      <a:r>
                        <a:rPr lang="en-US" sz="2800" b="1" dirty="0" smtClean="0">
                          <a:latin typeface="Calibri" pitchFamily="34" charset="0"/>
                        </a:rPr>
                        <a:t>        227.5</a:t>
                      </a:r>
                      <a:endParaRPr lang="en-US" sz="2800" b="1" dirty="0">
                        <a:latin typeface="Calibri" pitchFamily="34" charset="0"/>
                      </a:endParaRPr>
                    </a:p>
                  </a:txBody>
                  <a:tcPr anchor="ctr"/>
                </a:tc>
              </a:tr>
              <a:tr h="581723">
                <a:tc>
                  <a:txBody>
                    <a:bodyPr/>
                    <a:lstStyle/>
                    <a:p>
                      <a:pPr algn="ctr"/>
                      <a:r>
                        <a:rPr lang="en-US" sz="2800" b="1" i="1" dirty="0" smtClean="0">
                          <a:latin typeface="Calibri" pitchFamily="34" charset="0"/>
                        </a:rPr>
                        <a:t>P</a:t>
                      </a:r>
                      <a:r>
                        <a:rPr lang="en-US" sz="2800" b="1" dirty="0" smtClean="0">
                          <a:latin typeface="Calibri" pitchFamily="34" charset="0"/>
                        </a:rPr>
                        <a:t>-value</a:t>
                      </a:r>
                      <a:endParaRPr lang="en-US" sz="2800" b="1" dirty="0">
                        <a:latin typeface="Calibri" pitchFamily="34" charset="0"/>
                      </a:endParaRPr>
                    </a:p>
                  </a:txBody>
                  <a:tcPr anchor="ctr"/>
                </a:tc>
                <a:tc>
                  <a:txBody>
                    <a:bodyPr/>
                    <a:lstStyle/>
                    <a:p>
                      <a:pPr algn="ctr"/>
                      <a:endParaRPr lang="en-US" sz="2800" b="1" dirty="0">
                        <a:latin typeface="Calibri" pitchFamily="34" charset="0"/>
                      </a:endParaRPr>
                    </a:p>
                  </a:txBody>
                  <a:tcPr anchor="ctr"/>
                </a:tc>
                <a:tc>
                  <a:txBody>
                    <a:bodyPr/>
                    <a:lstStyle/>
                    <a:p>
                      <a:pPr algn="ctr" fontAlgn="b"/>
                      <a:r>
                        <a:rPr lang="en-US" sz="2800" b="1" i="0" u="none" strike="noStrike" dirty="0" smtClean="0">
                          <a:solidFill>
                            <a:srgbClr val="000000"/>
                          </a:solidFill>
                          <a:latin typeface="Calibri" pitchFamily="34" charset="0"/>
                        </a:rPr>
                        <a:t>0.05</a:t>
                      </a:r>
                      <a:endParaRPr lang="en-US" sz="2800" b="1" i="0" u="none" strike="noStrike" dirty="0">
                        <a:solidFill>
                          <a:srgbClr val="000000"/>
                        </a:solidFill>
                        <a:latin typeface="Calibri" pitchFamily="34" charset="0"/>
                      </a:endParaRPr>
                    </a:p>
                  </a:txBody>
                  <a:tcPr marL="9525" marR="9525" marT="9525" marB="0" anchor="ctr"/>
                </a:tc>
                <a:tc>
                  <a:txBody>
                    <a:bodyPr/>
                    <a:lstStyle/>
                    <a:p>
                      <a:pPr algn="ctr" fontAlgn="b"/>
                      <a:r>
                        <a:rPr lang="en-US" sz="2800" b="1" i="0" u="none" strike="noStrike" dirty="0" smtClean="0">
                          <a:solidFill>
                            <a:srgbClr val="000000"/>
                          </a:solidFill>
                          <a:latin typeface="Calibri" pitchFamily="34" charset="0"/>
                        </a:rPr>
                        <a:t>0.02</a:t>
                      </a:r>
                      <a:endParaRPr lang="en-US" sz="2800" b="1" i="0" u="none" strike="noStrike" dirty="0">
                        <a:solidFill>
                          <a:srgbClr val="000000"/>
                        </a:solidFill>
                        <a:latin typeface="Calibri" pitchFamily="34" charset="0"/>
                      </a:endParaRPr>
                    </a:p>
                  </a:txBody>
                  <a:tcPr marL="9525" marR="9525" marT="9525" marB="0" anchor="ctr"/>
                </a:tc>
                <a:tc>
                  <a:txBody>
                    <a:bodyPr/>
                    <a:lstStyle/>
                    <a:p>
                      <a:pPr algn="ctr" fontAlgn="b"/>
                      <a:r>
                        <a:rPr lang="en-US" sz="2800" b="1" i="0" u="none" strike="noStrike" dirty="0" smtClean="0">
                          <a:solidFill>
                            <a:srgbClr val="000000"/>
                          </a:solidFill>
                          <a:latin typeface="Calibri" pitchFamily="34" charset="0"/>
                        </a:rPr>
                        <a:t>0.17</a:t>
                      </a:r>
                      <a:endParaRPr lang="en-US" sz="2800" b="1" i="0" u="none" strike="noStrike" dirty="0">
                        <a:solidFill>
                          <a:srgbClr val="000000"/>
                        </a:solidFill>
                        <a:latin typeface="Calibri" pitchFamily="34" charset="0"/>
                      </a:endParaRPr>
                    </a:p>
                  </a:txBody>
                  <a:tcPr marL="9525" marR="9525" marT="9525" marB="0" anchor="ctr"/>
                </a:tc>
                <a:tc>
                  <a:txBody>
                    <a:bodyPr/>
                    <a:lstStyle/>
                    <a:p>
                      <a:pPr algn="ctr" fontAlgn="b"/>
                      <a:r>
                        <a:rPr lang="en-US" sz="2800" b="1" i="0" u="none" strike="noStrike" dirty="0" smtClean="0">
                          <a:solidFill>
                            <a:srgbClr val="000000"/>
                          </a:solidFill>
                          <a:latin typeface="Calibri" pitchFamily="34" charset="0"/>
                        </a:rPr>
                        <a:t>&lt;0.01</a:t>
                      </a:r>
                      <a:endParaRPr lang="en-US" sz="2800" b="1" i="0" u="none" strike="noStrike" dirty="0">
                        <a:solidFill>
                          <a:srgbClr val="000000"/>
                        </a:solidFill>
                        <a:latin typeface="Calibri" pitchFamily="34" charset="0"/>
                      </a:endParaRPr>
                    </a:p>
                  </a:txBody>
                  <a:tcPr marL="9525" marR="9525" marT="9525" marB="0" anchor="ctr"/>
                </a:tc>
                <a:tc>
                  <a:txBody>
                    <a:bodyPr/>
                    <a:lstStyle/>
                    <a:p>
                      <a:pPr algn="ctr" fontAlgn="b"/>
                      <a:r>
                        <a:rPr lang="en-US" sz="2800" b="1" i="0" u="none" strike="noStrike" dirty="0" smtClean="0">
                          <a:solidFill>
                            <a:srgbClr val="000000"/>
                          </a:solidFill>
                          <a:latin typeface="Calibri" pitchFamily="34" charset="0"/>
                        </a:rPr>
                        <a:t>&lt;0.01</a:t>
                      </a:r>
                      <a:endParaRPr lang="en-US" sz="2800" b="1" i="0" u="none" strike="noStrike" dirty="0">
                        <a:solidFill>
                          <a:srgbClr val="000000"/>
                        </a:solidFill>
                        <a:latin typeface="Calibri" pitchFamily="34" charset="0"/>
                      </a:endParaRPr>
                    </a:p>
                  </a:txBody>
                  <a:tcPr marL="9525" marR="9525" marT="9525" marB="0" anchor="ctr"/>
                </a:tc>
                <a:tc>
                  <a:txBody>
                    <a:bodyPr/>
                    <a:lstStyle/>
                    <a:p>
                      <a:pPr algn="ctr" fontAlgn="b"/>
                      <a:r>
                        <a:rPr lang="en-US" sz="2800" b="1" i="0" u="none" strike="noStrike" dirty="0" smtClean="0">
                          <a:solidFill>
                            <a:srgbClr val="000000"/>
                          </a:solidFill>
                          <a:latin typeface="Calibri" pitchFamily="34" charset="0"/>
                        </a:rPr>
                        <a:t>&lt;0.01</a:t>
                      </a:r>
                      <a:endParaRPr lang="en-US" sz="2800" b="1" i="0" u="none" strike="noStrike" dirty="0">
                        <a:solidFill>
                          <a:srgbClr val="000000"/>
                        </a:solidFill>
                        <a:latin typeface="Calibri" pitchFamily="34" charset="0"/>
                      </a:endParaRPr>
                    </a:p>
                  </a:txBody>
                  <a:tcPr marL="9525" marR="9525" marT="9525" marB="0" anchor="ctr"/>
                </a:tc>
                <a:tc>
                  <a:txBody>
                    <a:bodyPr/>
                    <a:lstStyle/>
                    <a:p>
                      <a:pPr algn="ctr"/>
                      <a:r>
                        <a:rPr lang="en-US" sz="2800" b="1" dirty="0" smtClean="0">
                          <a:latin typeface="Calibri" pitchFamily="34" charset="0"/>
                        </a:rPr>
                        <a:t>0.11</a:t>
                      </a:r>
                      <a:endParaRPr lang="en-US" sz="2800" b="1" dirty="0">
                        <a:latin typeface="Calibri" pitchFamily="34" charset="0"/>
                      </a:endParaRPr>
                    </a:p>
                  </a:txBody>
                  <a:tcPr anchor="ctr"/>
                </a:tc>
              </a:tr>
            </a:tbl>
          </a:graphicData>
        </a:graphic>
      </p:graphicFrame>
      <p:sp>
        <p:nvSpPr>
          <p:cNvPr id="35" name="TextBox 34"/>
          <p:cNvSpPr txBox="1"/>
          <p:nvPr/>
        </p:nvSpPr>
        <p:spPr>
          <a:xfrm>
            <a:off x="17201148" y="18390146"/>
            <a:ext cx="19875062" cy="1077218"/>
          </a:xfrm>
          <a:prstGeom prst="rect">
            <a:avLst/>
          </a:prstGeom>
          <a:noFill/>
        </p:spPr>
        <p:txBody>
          <a:bodyPr wrap="square" rtlCol="0">
            <a:spAutoFit/>
          </a:bodyPr>
          <a:lstStyle/>
          <a:p>
            <a:r>
              <a:rPr lang="en-US" sz="3200" b="1" dirty="0" smtClean="0">
                <a:latin typeface="Calibri" pitchFamily="34" charset="0"/>
              </a:rPr>
              <a:t>Table 1. Yield, predicted and measured dry matter accumulation, and carbon fixation for five planting dates in 2007 and six planting dates in 2009, Ames, IA.</a:t>
            </a:r>
            <a:endParaRPr lang="en-US" sz="3200" b="1" dirty="0">
              <a:latin typeface="Calibri" pitchFamily="34" charset="0"/>
            </a:endParaRPr>
          </a:p>
        </p:txBody>
      </p:sp>
      <p:sp>
        <p:nvSpPr>
          <p:cNvPr id="36" name="TextBox 35"/>
          <p:cNvSpPr txBox="1"/>
          <p:nvPr/>
        </p:nvSpPr>
        <p:spPr>
          <a:xfrm>
            <a:off x="17201148" y="28842684"/>
            <a:ext cx="20037004" cy="584775"/>
          </a:xfrm>
          <a:prstGeom prst="rect">
            <a:avLst/>
          </a:prstGeom>
          <a:noFill/>
        </p:spPr>
        <p:txBody>
          <a:bodyPr wrap="square" rtlCol="0">
            <a:spAutoFit/>
          </a:bodyPr>
          <a:lstStyle/>
          <a:p>
            <a:r>
              <a:rPr lang="en-US" sz="3200" b="1" dirty="0" smtClean="0">
                <a:latin typeface="Calibri" pitchFamily="34" charset="0"/>
              </a:rPr>
              <a:t>** indicates difference between predicted and measured dry matter was different from zero at </a:t>
            </a:r>
            <a:r>
              <a:rPr lang="en-US" sz="3200" b="1" i="1" dirty="0" smtClean="0">
                <a:latin typeface="Calibri" pitchFamily="34" charset="0"/>
              </a:rPr>
              <a:t>P</a:t>
            </a:r>
            <a:r>
              <a:rPr lang="en-US" sz="3200" b="1" dirty="0" smtClean="0">
                <a:latin typeface="Calibri" pitchFamily="34" charset="0"/>
              </a:rPr>
              <a:t> = 0.01</a:t>
            </a:r>
            <a:endParaRPr lang="en-US" sz="3200" b="1" dirty="0">
              <a:latin typeface="Calibri" pitchFamily="34" charset="0"/>
            </a:endParaRPr>
          </a:p>
        </p:txBody>
      </p:sp>
      <p:graphicFrame>
        <p:nvGraphicFramePr>
          <p:cNvPr id="2" name="Object 2"/>
          <p:cNvGraphicFramePr>
            <a:graphicFrameLocks noChangeAspect="1"/>
          </p:cNvGraphicFramePr>
          <p:nvPr/>
        </p:nvGraphicFramePr>
        <p:xfrm>
          <a:off x="37700605" y="24814924"/>
          <a:ext cx="5453865" cy="3886200"/>
        </p:xfrm>
        <a:graphic>
          <a:graphicData uri="http://schemas.openxmlformats.org/presentationml/2006/ole">
            <p:oleObj spid="_x0000_s1026" name="SPW 9.0 Graph" r:id="rId14" imgW="5466960" imgH="4345200" progId="SigmaPlotGraphicObject.8">
              <p:embed/>
            </p:oleObj>
          </a:graphicData>
        </a:graphic>
      </p:graphicFrame>
      <p:sp>
        <p:nvSpPr>
          <p:cNvPr id="38" name="TextBox 37"/>
          <p:cNvSpPr txBox="1"/>
          <p:nvPr/>
        </p:nvSpPr>
        <p:spPr>
          <a:xfrm>
            <a:off x="37711117" y="28745793"/>
            <a:ext cx="12391697" cy="1569660"/>
          </a:xfrm>
          <a:prstGeom prst="rect">
            <a:avLst/>
          </a:prstGeom>
          <a:noFill/>
        </p:spPr>
        <p:txBody>
          <a:bodyPr wrap="square" rtlCol="0">
            <a:spAutoFit/>
          </a:bodyPr>
          <a:lstStyle/>
          <a:p>
            <a:r>
              <a:rPr lang="en-US" sz="3200" b="1" dirty="0" smtClean="0">
                <a:latin typeface="Calibri" pitchFamily="34" charset="0"/>
              </a:rPr>
              <a:t>Figure 4. Relationship between carbon dioxide exchange rate and radiation use efficiency (a) and yield (b) for multiple planting dates during 2007 and 2009.</a:t>
            </a:r>
            <a:endParaRPr lang="en-US" sz="3200" b="1" dirty="0">
              <a:latin typeface="Calibri" pitchFamily="34" charset="0"/>
            </a:endParaRPr>
          </a:p>
        </p:txBody>
      </p:sp>
      <p:cxnSp>
        <p:nvCxnSpPr>
          <p:cNvPr id="42" name="Straight Arrow Connector 41"/>
          <p:cNvCxnSpPr/>
          <p:nvPr/>
        </p:nvCxnSpPr>
        <p:spPr>
          <a:xfrm rot="5400000">
            <a:off x="30823694" y="7195820"/>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31814294" y="6205220"/>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8575000" y="5786914"/>
            <a:ext cx="3200400" cy="830997"/>
          </a:xfrm>
          <a:prstGeom prst="rect">
            <a:avLst/>
          </a:prstGeom>
          <a:noFill/>
        </p:spPr>
        <p:txBody>
          <a:bodyPr wrap="square" rtlCol="0">
            <a:spAutoFit/>
          </a:bodyPr>
          <a:lstStyle/>
          <a:p>
            <a:pPr algn="ctr"/>
            <a:r>
              <a:rPr lang="en-US" sz="2400" b="1" dirty="0" smtClean="0"/>
              <a:t>R3 to R6 </a:t>
            </a:r>
          </a:p>
          <a:p>
            <a:pPr algn="ctr"/>
            <a:r>
              <a:rPr lang="en-US" sz="2400" b="1" dirty="0" smtClean="0"/>
              <a:t>Duration = 35 days</a:t>
            </a:r>
            <a:endParaRPr lang="en-US" sz="2400" b="1" dirty="0"/>
          </a:p>
        </p:txBody>
      </p:sp>
      <p:sp>
        <p:nvSpPr>
          <p:cNvPr id="47" name="TextBox 46"/>
          <p:cNvSpPr txBox="1"/>
          <p:nvPr/>
        </p:nvSpPr>
        <p:spPr>
          <a:xfrm>
            <a:off x="28346400" y="11425714"/>
            <a:ext cx="3200400" cy="830997"/>
          </a:xfrm>
          <a:prstGeom prst="rect">
            <a:avLst/>
          </a:prstGeom>
          <a:noFill/>
        </p:spPr>
        <p:txBody>
          <a:bodyPr wrap="square" rtlCol="0">
            <a:spAutoFit/>
          </a:bodyPr>
          <a:lstStyle/>
          <a:p>
            <a:pPr algn="ctr"/>
            <a:r>
              <a:rPr lang="en-US" sz="2400" b="1" dirty="0" smtClean="0"/>
              <a:t>R3 to R6 Duration = 35 days</a:t>
            </a:r>
            <a:endParaRPr lang="en-US" sz="2400" b="1" dirty="0"/>
          </a:p>
        </p:txBody>
      </p:sp>
      <p:cxnSp>
        <p:nvCxnSpPr>
          <p:cNvPr id="48" name="Straight Arrow Connector 47"/>
          <p:cNvCxnSpPr/>
          <p:nvPr/>
        </p:nvCxnSpPr>
        <p:spPr>
          <a:xfrm rot="5400000">
            <a:off x="29958422" y="13499366"/>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30976094" y="12377420"/>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2824400" y="10972801"/>
            <a:ext cx="1447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1605200" y="11277601"/>
            <a:ext cx="16002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2900600" y="18403613"/>
            <a:ext cx="1447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1529000" y="18708413"/>
            <a:ext cx="1143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3357800" y="10591801"/>
            <a:ext cx="914400" cy="400110"/>
          </a:xfrm>
          <a:prstGeom prst="rect">
            <a:avLst/>
          </a:prstGeom>
          <a:noFill/>
        </p:spPr>
        <p:txBody>
          <a:bodyPr wrap="square" rtlCol="0">
            <a:spAutoFit/>
          </a:bodyPr>
          <a:lstStyle/>
          <a:p>
            <a:r>
              <a:rPr lang="en-US" sz="2000" b="1" dirty="0" smtClean="0"/>
              <a:t>35 d</a:t>
            </a:r>
            <a:endParaRPr lang="en-US" sz="2000" b="1" dirty="0"/>
          </a:p>
        </p:txBody>
      </p:sp>
      <p:sp>
        <p:nvSpPr>
          <p:cNvPr id="77" name="TextBox 76"/>
          <p:cNvSpPr txBox="1"/>
          <p:nvPr/>
        </p:nvSpPr>
        <p:spPr>
          <a:xfrm>
            <a:off x="42062400" y="10877611"/>
            <a:ext cx="914400" cy="400110"/>
          </a:xfrm>
          <a:prstGeom prst="rect">
            <a:avLst/>
          </a:prstGeom>
          <a:noFill/>
        </p:spPr>
        <p:txBody>
          <a:bodyPr wrap="square" rtlCol="0">
            <a:spAutoFit/>
          </a:bodyPr>
          <a:lstStyle/>
          <a:p>
            <a:r>
              <a:rPr lang="en-US" sz="2000" b="1" dirty="0" smtClean="0"/>
              <a:t>35 d</a:t>
            </a:r>
            <a:endParaRPr lang="en-US" sz="2000" b="1" dirty="0"/>
          </a:p>
        </p:txBody>
      </p:sp>
      <p:sp>
        <p:nvSpPr>
          <p:cNvPr id="78" name="TextBox 77"/>
          <p:cNvSpPr txBox="1"/>
          <p:nvPr/>
        </p:nvSpPr>
        <p:spPr>
          <a:xfrm>
            <a:off x="43281600" y="17984513"/>
            <a:ext cx="914400" cy="400110"/>
          </a:xfrm>
          <a:prstGeom prst="rect">
            <a:avLst/>
          </a:prstGeom>
          <a:noFill/>
        </p:spPr>
        <p:txBody>
          <a:bodyPr wrap="square" rtlCol="0">
            <a:spAutoFit/>
          </a:bodyPr>
          <a:lstStyle/>
          <a:p>
            <a:r>
              <a:rPr lang="en-US" sz="2000" b="1" dirty="0" smtClean="0"/>
              <a:t>31 d</a:t>
            </a:r>
            <a:endParaRPr lang="en-US" sz="2000" b="1" dirty="0"/>
          </a:p>
        </p:txBody>
      </p:sp>
      <p:sp>
        <p:nvSpPr>
          <p:cNvPr id="79" name="TextBox 78"/>
          <p:cNvSpPr txBox="1"/>
          <p:nvPr/>
        </p:nvSpPr>
        <p:spPr>
          <a:xfrm>
            <a:off x="41833800" y="18308423"/>
            <a:ext cx="914400" cy="400110"/>
          </a:xfrm>
          <a:prstGeom prst="rect">
            <a:avLst/>
          </a:prstGeom>
          <a:noFill/>
        </p:spPr>
        <p:txBody>
          <a:bodyPr wrap="square" rtlCol="0">
            <a:spAutoFit/>
          </a:bodyPr>
          <a:lstStyle/>
          <a:p>
            <a:r>
              <a:rPr lang="en-US" sz="2000" b="1" dirty="0" smtClean="0"/>
              <a:t>28 d</a:t>
            </a:r>
            <a:endParaRPr lang="en-US" sz="2000" b="1" dirty="0"/>
          </a:p>
        </p:txBody>
      </p:sp>
      <p:pic>
        <p:nvPicPr>
          <p:cNvPr id="7" name="Picture 4"/>
          <p:cNvPicPr>
            <a:picLocks noChangeAspect="1" noChangeArrowheads="1"/>
          </p:cNvPicPr>
          <p:nvPr/>
        </p:nvPicPr>
        <p:blipFill>
          <a:blip r:embed="rId15" cstate="print"/>
          <a:srcRect/>
          <a:stretch>
            <a:fillRect/>
          </a:stretch>
        </p:blipFill>
        <p:spPr bwMode="auto">
          <a:xfrm>
            <a:off x="44842386" y="24814924"/>
            <a:ext cx="5238750" cy="391044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7272</TotalTime>
  <Words>1771</Words>
  <Application>Microsoft Office PowerPoint</Application>
  <PresentationFormat>Custom</PresentationFormat>
  <Paragraphs>191</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SPW 9.0 Graph</vt:lpstr>
      <vt:lpstr>Slide 1</vt:lpstr>
    </vt:vector>
  </TitlesOfParts>
  <Company>Agronomy Department Iowa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De Bruin</dc:creator>
  <cp:lastModifiedBy>Jason De Bruin</cp:lastModifiedBy>
  <cp:revision>276</cp:revision>
  <dcterms:created xsi:type="dcterms:W3CDTF">2009-07-22T02:54:39Z</dcterms:created>
  <dcterms:modified xsi:type="dcterms:W3CDTF">2009-10-31T19:58:52Z</dcterms:modified>
</cp:coreProperties>
</file>